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66" r:id="rId5"/>
    <p:sldId id="267" r:id="rId6"/>
    <p:sldId id="261" r:id="rId7"/>
    <p:sldId id="259" r:id="rId8"/>
    <p:sldId id="264" r:id="rId9"/>
    <p:sldId id="260" r:id="rId10"/>
    <p:sldId id="262" r:id="rId11"/>
    <p:sldId id="263"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C0C6"/>
    <a:srgbClr val="87ABBB"/>
    <a:srgbClr val="8CA0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7CEA10B-6846-4CB0-80F4-6547684EF91E}" type="datetimeFigureOut">
              <a:rPr lang="pl-PL" smtClean="0"/>
              <a:pPr/>
              <a:t>2016-10-25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6F0C12A-B610-46F5-9EEC-04EC48D3FDB5}" type="slidenum">
              <a:rPr lang="pl-PL" smtClean="0"/>
              <a:pPr/>
              <a:t>‹#›</a:t>
            </a:fld>
            <a:endParaRPr lang="pl-PL"/>
          </a:p>
        </p:txBody>
      </p:sp>
    </p:spTree>
  </p:cSld>
  <p:clrMapOvr>
    <a:masterClrMapping/>
  </p:clrMapOvr>
  <p:transition spd="slow" advTm="10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EA10B-6846-4CB0-80F4-6547684EF91E}" type="datetimeFigureOut">
              <a:rPr lang="pl-PL" smtClean="0"/>
              <a:pPr/>
              <a:t>2016-10-25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0C12A-B610-46F5-9EEC-04EC48D3FDB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10000">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AC0C6"/>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467544" y="620688"/>
            <a:ext cx="8208912" cy="1470025"/>
          </a:xfrm>
        </p:spPr>
        <p:txBody>
          <a:bodyPr>
            <a:noAutofit/>
          </a:bodyPr>
          <a:lstStyle/>
          <a:p>
            <a:r>
              <a:rPr lang="pl-PL" sz="3600" b="1" dirty="0" smtClean="0">
                <a:effectLst>
                  <a:outerShdw blurRad="38100" dist="38100" dir="2700000" algn="tl">
                    <a:srgbClr val="000000">
                      <a:alpha val="43137"/>
                    </a:srgbClr>
                  </a:outerShdw>
                </a:effectLst>
                <a:latin typeface="Constantia" pitchFamily="18" charset="0"/>
              </a:rPr>
              <a:t>W  drodze do EDENU</a:t>
            </a:r>
            <a:br>
              <a:rPr lang="pl-PL" sz="3600" b="1" dirty="0" smtClean="0">
                <a:effectLst>
                  <a:outerShdw blurRad="38100" dist="38100" dir="2700000" algn="tl">
                    <a:srgbClr val="000000">
                      <a:alpha val="43137"/>
                    </a:srgbClr>
                  </a:outerShdw>
                </a:effectLst>
                <a:latin typeface="Constantia" pitchFamily="18" charset="0"/>
              </a:rPr>
            </a:br>
            <a:r>
              <a:rPr lang="pl-PL" sz="3600" b="1" dirty="0" smtClean="0">
                <a:effectLst>
                  <a:outerShdw blurRad="38100" dist="38100" dir="2700000" algn="tl">
                    <a:srgbClr val="000000">
                      <a:alpha val="43137"/>
                    </a:srgbClr>
                  </a:outerShdw>
                </a:effectLst>
                <a:latin typeface="Constantia" pitchFamily="18" charset="0"/>
              </a:rPr>
              <a:t>czyli oblicza raju w różnych religiach</a:t>
            </a:r>
            <a:endParaRPr lang="pl-PL" sz="3600" b="1" dirty="0">
              <a:effectLst>
                <a:outerShdw blurRad="38100" dist="38100" dir="2700000" algn="tl">
                  <a:srgbClr val="000000">
                    <a:alpha val="43137"/>
                  </a:srgbClr>
                </a:outerShdw>
              </a:effectLst>
              <a:latin typeface="Constantia" pitchFamily="18" charset="0"/>
            </a:endParaRPr>
          </a:p>
        </p:txBody>
      </p:sp>
      <p:sp>
        <p:nvSpPr>
          <p:cNvPr id="3" name="Podtytuł 2"/>
          <p:cNvSpPr>
            <a:spLocks noGrp="1"/>
          </p:cNvSpPr>
          <p:nvPr>
            <p:ph type="subTitle" idx="1"/>
          </p:nvPr>
        </p:nvSpPr>
        <p:spPr>
          <a:xfrm>
            <a:off x="4572000" y="6425952"/>
            <a:ext cx="4572000" cy="432048"/>
          </a:xfrm>
        </p:spPr>
        <p:txBody>
          <a:bodyPr>
            <a:normAutofit fontScale="85000" lnSpcReduction="20000"/>
          </a:bodyPr>
          <a:lstStyle/>
          <a:p>
            <a:r>
              <a:rPr lang="pl-PL" dirty="0" smtClean="0">
                <a:solidFill>
                  <a:schemeClr val="tx1">
                    <a:lumMod val="95000"/>
                    <a:lumOff val="5000"/>
                  </a:schemeClr>
                </a:solidFill>
              </a:rPr>
              <a:t>Aleksandra Sadowska klasa 6c</a:t>
            </a:r>
            <a:endParaRPr lang="pl-PL" dirty="0">
              <a:solidFill>
                <a:schemeClr val="tx1">
                  <a:lumMod val="95000"/>
                  <a:lumOff val="5000"/>
                </a:schemeClr>
              </a:solidFill>
            </a:endParaRPr>
          </a:p>
        </p:txBody>
      </p:sp>
      <p:sp>
        <p:nvSpPr>
          <p:cNvPr id="11266" name="AutoShape 2" descr="Znalezione obrazy dla zapytania raj nieb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1268" name="AutoShape 4" descr="Znalezione obrazy dla zapytania raj nieb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1270" name="AutoShape 6" descr="Znalezione obrazy dla zapytania raj nieb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1272" name="AutoShape 8" descr="Znalezione obrazy dla zapytania raj nieb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1274" name="Picture 10" descr="Znalezione obrazy dla zapytania raj niebo"/>
          <p:cNvPicPr>
            <a:picLocks noChangeAspect="1" noChangeArrowheads="1"/>
          </p:cNvPicPr>
          <p:nvPr/>
        </p:nvPicPr>
        <p:blipFill>
          <a:blip r:embed="rId2" cstate="print"/>
          <a:srcRect/>
          <a:stretch>
            <a:fillRect/>
          </a:stretch>
        </p:blipFill>
        <p:spPr bwMode="auto">
          <a:xfrm>
            <a:off x="1763688" y="2564904"/>
            <a:ext cx="5610225" cy="3743325"/>
          </a:xfrm>
          <a:prstGeom prst="rect">
            <a:avLst/>
          </a:prstGeom>
          <a:noFill/>
        </p:spPr>
      </p:pic>
    </p:spTree>
  </p:cSld>
  <p:clrMapOvr>
    <a:masterClrMapping/>
  </p:clrMapOvr>
  <p:transition spd="slow" advTm="3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7544" y="836712"/>
            <a:ext cx="8229600" cy="936104"/>
          </a:xfrm>
        </p:spPr>
        <p:txBody>
          <a:bodyPr>
            <a:normAutofit fontScale="90000"/>
          </a:bodyPr>
          <a:lstStyle/>
          <a:p>
            <a:r>
              <a:rPr lang="pl-PL" b="1" dirty="0" smtClean="0">
                <a:effectLst>
                  <a:outerShdw blurRad="38100" dist="38100" dir="2700000" algn="tl">
                    <a:srgbClr val="000000">
                      <a:alpha val="43137"/>
                    </a:srgbClr>
                  </a:outerShdw>
                </a:effectLst>
              </a:rPr>
              <a:t>Buddyzm</a:t>
            </a:r>
            <a:br>
              <a:rPr lang="pl-PL" b="1" dirty="0" smtClean="0">
                <a:effectLst>
                  <a:outerShdw blurRad="38100" dist="38100" dir="2700000" algn="tl">
                    <a:srgbClr val="000000">
                      <a:alpha val="43137"/>
                    </a:srgbClr>
                  </a:outerShdw>
                </a:effectLst>
              </a:rPr>
            </a:b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67544" y="2060848"/>
            <a:ext cx="8229600" cy="3528392"/>
          </a:xfrm>
        </p:spPr>
        <p:txBody>
          <a:bodyPr>
            <a:normAutofit/>
          </a:bodyPr>
          <a:lstStyle/>
          <a:p>
            <a:pPr marL="0" indent="0" algn="just">
              <a:buNone/>
            </a:pPr>
            <a:r>
              <a:rPr lang="pl-PL" sz="2500" dirty="0" smtClean="0"/>
              <a:t>W przypadku buddyzmu odpowiedź jest bardzo trudna.  </a:t>
            </a:r>
          </a:p>
          <a:p>
            <a:pPr marL="0" indent="0" algn="just">
              <a:buNone/>
            </a:pPr>
            <a:r>
              <a:rPr lang="pl-PL" sz="2500" dirty="0" smtClean="0"/>
              <a:t>Jest wiele odmian buddyzmu. Każda z odmian ma swój pogląd</a:t>
            </a:r>
          </a:p>
          <a:p>
            <a:pPr marL="0" indent="0" algn="just">
              <a:buNone/>
            </a:pPr>
            <a:r>
              <a:rPr lang="pl-PL" sz="2500" dirty="0" smtClean="0"/>
              <a:t>na wszystkie sprawy związane z życiem i śmiercią. </a:t>
            </a:r>
          </a:p>
          <a:p>
            <a:pPr marL="0" indent="0" algn="just">
              <a:buNone/>
            </a:pPr>
            <a:r>
              <a:rPr lang="pl-PL" sz="2500" dirty="0" smtClean="0"/>
              <a:t>Wielu kojarzy buddyzm z reinkarnacją, czy wędrówką duszy, która  po śmierci może wcielić się w nową istotę. </a:t>
            </a:r>
          </a:p>
          <a:p>
            <a:pPr marL="0" indent="0" algn="just">
              <a:buNone/>
            </a:pPr>
            <a:r>
              <a:rPr lang="pl-PL" sz="2500" dirty="0" smtClean="0"/>
              <a:t>Niektórzy buddyści wierzą, że taka dusza może wcielić się w</a:t>
            </a:r>
          </a:p>
          <a:p>
            <a:pPr marL="0" indent="0" algn="just">
              <a:buNone/>
            </a:pPr>
            <a:r>
              <a:rPr lang="pl-PL" sz="2500" dirty="0" smtClean="0"/>
              <a:t>nowonarodzone dziecko, albo zwierzę czy nawet roślinę. </a:t>
            </a:r>
            <a:endParaRPr lang="pl-PL" sz="2500" b="1" dirty="0" smtClean="0"/>
          </a:p>
          <a:p>
            <a:pPr marL="0" indent="0">
              <a:buNone/>
            </a:pPr>
            <a:endParaRPr lang="pl-PL" sz="2500" dirty="0" smtClean="0"/>
          </a:p>
        </p:txBody>
      </p:sp>
      <p:sp>
        <p:nvSpPr>
          <p:cNvPr id="16386" name="AutoShape 2" descr="Znalezione obrazy dla zapytania raj w buddy&amp;zacute;mi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6388" name="AutoShape 4" descr="Znalezione obrazy dla zapytania raj w buddy&amp;zacute;mi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6390" name="AutoShape 6" descr="Znalezione obrazy dla zapytania raj w buddy&amp;zacute;mi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Tree>
  </p:cSld>
  <p:clrMapOvr>
    <a:masterClrMapping/>
  </p:clrMapOvr>
  <p:transition spd="slow" advTm="12000">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ytuł 3"/>
          <p:cNvSpPr>
            <a:spLocks noGrp="1"/>
          </p:cNvSpPr>
          <p:nvPr>
            <p:ph type="title"/>
          </p:nvPr>
        </p:nvSpPr>
        <p:spPr>
          <a:xfrm>
            <a:off x="467544" y="2708920"/>
            <a:ext cx="8229600" cy="1143000"/>
          </a:xfrm>
        </p:spPr>
        <p:txBody>
          <a:bodyPr>
            <a:normAutofit fontScale="90000"/>
          </a:bodyPr>
          <a:lstStyle/>
          <a:p>
            <a:r>
              <a:rPr lang="pl-PL" b="1" dirty="0" smtClean="0">
                <a:effectLst>
                  <a:outerShdw blurRad="38100" dist="38100" dir="2700000" algn="tl">
                    <a:srgbClr val="000000">
                      <a:alpha val="43137"/>
                    </a:srgbClr>
                  </a:outerShdw>
                </a:effectLst>
              </a:rPr>
              <a:t>*Dziękuję za obejrzenie prezentacji*</a:t>
            </a:r>
            <a:endParaRPr lang="pl-PL" b="1" dirty="0">
              <a:effectLst>
                <a:outerShdw blurRad="38100" dist="38100" dir="2700000" algn="tl">
                  <a:srgbClr val="000000">
                    <a:alpha val="43137"/>
                  </a:srgbClr>
                </a:outerShdw>
              </a:effectLst>
            </a:endParaRPr>
          </a:p>
        </p:txBody>
      </p:sp>
    </p:spTree>
  </p:cSld>
  <p:clrMapOvr>
    <a:masterClrMapping/>
  </p:clrMapOvr>
  <p:transition spd="slow" advTm="3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43000"/>
          </a:xfrm>
        </p:spPr>
        <p:txBody>
          <a:bodyPr>
            <a:normAutofit fontScale="90000"/>
          </a:bodyPr>
          <a:lstStyle/>
          <a:p>
            <a:r>
              <a:rPr lang="pl-PL" b="1" dirty="0" smtClean="0">
                <a:solidFill>
                  <a:schemeClr val="tx1">
                    <a:lumMod val="95000"/>
                    <a:lumOff val="5000"/>
                  </a:schemeClr>
                </a:solidFill>
                <a:effectLst>
                  <a:outerShdw blurRad="38100" dist="38100" dir="2700000" algn="tl">
                    <a:srgbClr val="000000">
                      <a:alpha val="43137"/>
                    </a:srgbClr>
                  </a:outerShdw>
                </a:effectLst>
              </a:rPr>
              <a:t>Niebo</a:t>
            </a:r>
            <a:r>
              <a:rPr lang="pl-PL" dirty="0" smtClean="0">
                <a:solidFill>
                  <a:schemeClr val="tx1">
                    <a:lumMod val="95000"/>
                    <a:lumOff val="5000"/>
                  </a:schemeClr>
                </a:solidFill>
                <a:effectLst>
                  <a:outerShdw blurRad="38100" dist="38100" dir="2700000" algn="tl">
                    <a:srgbClr val="000000">
                      <a:alpha val="43137"/>
                    </a:srgbClr>
                  </a:outerShdw>
                </a:effectLst>
              </a:rPr>
              <a:t> czyli </a:t>
            </a:r>
            <a:r>
              <a:rPr lang="pl-PL" b="1" dirty="0" smtClean="0">
                <a:solidFill>
                  <a:schemeClr val="tx1">
                    <a:lumMod val="95000"/>
                    <a:lumOff val="5000"/>
                  </a:schemeClr>
                </a:solidFill>
                <a:effectLst>
                  <a:outerShdw blurRad="38100" dist="38100" dir="2700000" algn="tl">
                    <a:srgbClr val="000000">
                      <a:alpha val="43137"/>
                    </a:srgbClr>
                  </a:outerShdw>
                </a:effectLst>
              </a:rPr>
              <a:t>raj</a:t>
            </a:r>
            <a:r>
              <a:rPr lang="pl-PL" dirty="0" smtClean="0">
                <a:solidFill>
                  <a:schemeClr val="tx1">
                    <a:lumMod val="95000"/>
                    <a:lumOff val="5000"/>
                  </a:schemeClr>
                </a:solidFill>
                <a:effectLst>
                  <a:outerShdw blurRad="38100" dist="38100" dir="2700000" algn="tl">
                    <a:srgbClr val="000000">
                      <a:alpha val="43137"/>
                    </a:srgbClr>
                  </a:outerShdw>
                </a:effectLst>
              </a:rPr>
              <a:t> </a:t>
            </a:r>
            <a:br>
              <a:rPr lang="pl-PL" dirty="0" smtClean="0">
                <a:solidFill>
                  <a:schemeClr val="tx1">
                    <a:lumMod val="95000"/>
                    <a:lumOff val="5000"/>
                  </a:schemeClr>
                </a:solidFill>
                <a:effectLst>
                  <a:outerShdw blurRad="38100" dist="38100" dir="2700000" algn="tl">
                    <a:srgbClr val="000000">
                      <a:alpha val="43137"/>
                    </a:srgbClr>
                  </a:outerShdw>
                </a:effectLst>
              </a:rPr>
            </a:br>
            <a:endParaRPr lang="pl-PL" dirty="0"/>
          </a:p>
        </p:txBody>
      </p:sp>
      <p:sp>
        <p:nvSpPr>
          <p:cNvPr id="3" name="Symbol zastępczy zawartości 2"/>
          <p:cNvSpPr>
            <a:spLocks noGrp="1"/>
          </p:cNvSpPr>
          <p:nvPr>
            <p:ph idx="1"/>
          </p:nvPr>
        </p:nvSpPr>
        <p:spPr>
          <a:xfrm>
            <a:off x="395536" y="1484784"/>
            <a:ext cx="8229600" cy="2836912"/>
          </a:xfrm>
        </p:spPr>
        <p:txBody>
          <a:bodyPr/>
          <a:lstStyle/>
          <a:p>
            <a:pPr marL="0" indent="0" algn="ctr">
              <a:buNone/>
            </a:pPr>
            <a:r>
              <a:rPr lang="pl-PL" dirty="0" smtClean="0">
                <a:solidFill>
                  <a:schemeClr val="tx1">
                    <a:lumMod val="95000"/>
                    <a:lumOff val="5000"/>
                  </a:schemeClr>
                </a:solidFill>
              </a:rPr>
              <a:t>Mityczna kraina lub jedna z krain stanowiących zaświaty. Kojarzona zazwyczaj z miejscem osiągnięcia stanu wiecznej szczęśliwości (stan ten i miejsce występuje pod różnymi nazwami w wielu różnych systemach wyznaniowych</a:t>
            </a:r>
            <a:r>
              <a:rPr lang="pl-PL" dirty="0" smtClean="0">
                <a:solidFill>
                  <a:schemeClr val="tx1">
                    <a:lumMod val="95000"/>
                    <a:lumOff val="5000"/>
                  </a:schemeClr>
                </a:solidFill>
              </a:rPr>
              <a:t>).</a:t>
            </a:r>
            <a:endParaRPr lang="pl-PL" dirty="0" smtClean="0">
              <a:solidFill>
                <a:schemeClr val="tx1">
                  <a:lumMod val="95000"/>
                  <a:lumOff val="5000"/>
                </a:schemeClr>
              </a:solidFill>
            </a:endParaRPr>
          </a:p>
          <a:p>
            <a:pPr algn="ctr"/>
            <a:endParaRPr lang="pl-PL" dirty="0"/>
          </a:p>
        </p:txBody>
      </p:sp>
      <p:pic>
        <p:nvPicPr>
          <p:cNvPr id="1026" name="Picture 2" descr="Znalezione obrazy dla zapytania niebo raj"/>
          <p:cNvPicPr>
            <a:picLocks noChangeAspect="1" noChangeArrowheads="1"/>
          </p:cNvPicPr>
          <p:nvPr/>
        </p:nvPicPr>
        <p:blipFill>
          <a:blip r:embed="rId2" cstate="print"/>
          <a:srcRect/>
          <a:stretch>
            <a:fillRect/>
          </a:stretch>
        </p:blipFill>
        <p:spPr bwMode="auto">
          <a:xfrm>
            <a:off x="2339752" y="4365104"/>
            <a:ext cx="4541118" cy="2270559"/>
          </a:xfrm>
          <a:prstGeom prst="rect">
            <a:avLst/>
          </a:prstGeom>
          <a:noFill/>
        </p:spPr>
      </p:pic>
    </p:spTree>
  </p:cSld>
  <p:clrMapOvr>
    <a:masterClrMapping/>
  </p:clrMapOvr>
  <p:transition spd="slow" advTm="7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268760"/>
            <a:ext cx="8229600" cy="4525963"/>
          </a:xfrm>
        </p:spPr>
        <p:txBody>
          <a:bodyPr>
            <a:normAutofit fontScale="92500"/>
          </a:bodyPr>
          <a:lstStyle/>
          <a:p>
            <a:pPr marL="0" indent="0" algn="ctr">
              <a:buNone/>
            </a:pPr>
            <a:r>
              <a:rPr lang="pl-PL" sz="3400" b="1" dirty="0" smtClean="0">
                <a:effectLst>
                  <a:outerShdw blurRad="38100" dist="38100" dir="2700000" algn="tl">
                    <a:srgbClr val="000000">
                      <a:alpha val="43137"/>
                    </a:srgbClr>
                  </a:outerShdw>
                </a:effectLst>
              </a:rPr>
              <a:t>Jak wyobrażamy sobie życie po śmierci?</a:t>
            </a:r>
          </a:p>
          <a:p>
            <a:pPr marL="0" indent="0" algn="just">
              <a:buNone/>
            </a:pPr>
            <a:endParaRPr lang="pl-PL" sz="2900" dirty="0" smtClean="0">
              <a:effectLst>
                <a:outerShdw blurRad="38100" dist="38100" dir="2700000" algn="tl">
                  <a:srgbClr val="000000">
                    <a:alpha val="43137"/>
                  </a:srgbClr>
                </a:outerShdw>
              </a:effectLst>
            </a:endParaRPr>
          </a:p>
          <a:p>
            <a:pPr marL="0" indent="0" algn="just">
              <a:buNone/>
            </a:pPr>
            <a:r>
              <a:rPr lang="pl-PL" sz="2900" dirty="0" smtClean="0"/>
              <a:t>Czy trafimy do raju, bogatego ogrodu, w którym wszyscy będą szczęśliwi?</a:t>
            </a:r>
          </a:p>
          <a:p>
            <a:pPr marL="0" indent="0" algn="just">
              <a:buNone/>
            </a:pPr>
            <a:r>
              <a:rPr lang="pl-PL" sz="2900" dirty="0" smtClean="0"/>
              <a:t>Czy może będziemy latać, gdzieś między chmurami                   z aniołkami, a św. Piotr będzie przywoływał nasze dusze do porządku? </a:t>
            </a:r>
          </a:p>
          <a:p>
            <a:pPr marL="0" indent="0" algn="just">
              <a:buNone/>
            </a:pPr>
            <a:r>
              <a:rPr lang="pl-PL" sz="2900" dirty="0" smtClean="0"/>
              <a:t>Wielu chciałoby się dowiedzieć, co czeka nas po śmierci. </a:t>
            </a:r>
          </a:p>
          <a:p>
            <a:pPr marL="0" indent="0" algn="just">
              <a:buNone/>
            </a:pPr>
            <a:r>
              <a:rPr lang="pl-PL" sz="2900" dirty="0" smtClean="0"/>
              <a:t>Religie świata starają się na to pytanie odpowiedzieć.</a:t>
            </a:r>
            <a:endParaRPr lang="pl-PL" sz="2900" dirty="0"/>
          </a:p>
        </p:txBody>
      </p:sp>
    </p:spTree>
  </p:cSld>
  <p:clrMapOvr>
    <a:masterClrMapping/>
  </p:clrMapOvr>
  <p:transition spd="slow" advTm="9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539552" y="476672"/>
            <a:ext cx="8229600" cy="1138138"/>
          </a:xfrm>
        </p:spPr>
        <p:txBody>
          <a:bodyPr>
            <a:normAutofit fontScale="90000"/>
          </a:bodyPr>
          <a:lstStyle/>
          <a:p>
            <a:r>
              <a:rPr lang="pl-PL" b="1" dirty="0" smtClean="0">
                <a:effectLst>
                  <a:outerShdw blurRad="38100" dist="38100" dir="2700000" algn="tl">
                    <a:srgbClr val="000000">
                      <a:alpha val="43137"/>
                    </a:srgbClr>
                  </a:outerShdw>
                </a:effectLst>
              </a:rPr>
              <a:t>Religie </a:t>
            </a:r>
            <a:r>
              <a:rPr lang="pl-PL" b="1" dirty="0" err="1" smtClean="0">
                <a:effectLst>
                  <a:outerShdw blurRad="38100" dist="38100" dir="2700000" algn="tl">
                    <a:srgbClr val="000000">
                      <a:alpha val="43137"/>
                    </a:srgbClr>
                  </a:outerShdw>
                </a:effectLst>
              </a:rPr>
              <a:t>abrahamiczne</a:t>
            </a:r>
            <a:r>
              <a:rPr lang="pl-PL" b="1" dirty="0" smtClean="0"/>
              <a:t/>
            </a:r>
            <a:br>
              <a:rPr lang="pl-PL" b="1" dirty="0" smtClean="0"/>
            </a:br>
            <a:endParaRPr lang="pl-PL" dirty="0"/>
          </a:p>
        </p:txBody>
      </p:sp>
      <p:sp>
        <p:nvSpPr>
          <p:cNvPr id="3" name="Symbol zastępczy zawartości 2"/>
          <p:cNvSpPr>
            <a:spLocks noGrp="1"/>
          </p:cNvSpPr>
          <p:nvPr>
            <p:ph idx="1"/>
          </p:nvPr>
        </p:nvSpPr>
        <p:spPr>
          <a:xfrm>
            <a:off x="395536" y="1600200"/>
            <a:ext cx="8291264" cy="4493096"/>
          </a:xfrm>
        </p:spPr>
        <p:txBody>
          <a:bodyPr>
            <a:noAutofit/>
          </a:bodyPr>
          <a:lstStyle/>
          <a:p>
            <a:pPr marL="0" indent="0" algn="just">
              <a:buNone/>
            </a:pPr>
            <a:r>
              <a:rPr lang="pl-PL" sz="2800" dirty="0" smtClean="0"/>
              <a:t>Według chrześcijan, muzułmanów i wyznawców judaizmu – stan wielkiej radości </a:t>
            </a:r>
            <a:r>
              <a:rPr lang="pl-PL" sz="2800" dirty="0" smtClean="0"/>
              <a:t>duszy</a:t>
            </a:r>
            <a:r>
              <a:rPr lang="pl-PL" sz="2800" dirty="0" smtClean="0"/>
              <a:t> </a:t>
            </a:r>
            <a:r>
              <a:rPr lang="pl-PL" sz="2800" dirty="0" smtClean="0"/>
              <a:t>spowodowany </a:t>
            </a:r>
            <a:r>
              <a:rPr lang="pl-PL" sz="2800" dirty="0" smtClean="0"/>
              <a:t>wiecznym przebywaniem z Bogiem oraz miejsce przebywania dusz w takim stanie. Niekiedy mówi się o wielu niebach – egipska kosmografia mówiła o 11 niebach, </a:t>
            </a:r>
            <a:r>
              <a:rPr lang="pl-PL" sz="2800" dirty="0" smtClean="0"/>
              <a:t>żydowska i </a:t>
            </a:r>
            <a:r>
              <a:rPr lang="pl-PL" sz="2800" dirty="0" smtClean="0"/>
              <a:t>muzułmańska o 7. Muzułmanie nazywają niebo </a:t>
            </a:r>
            <a:r>
              <a:rPr lang="pl-PL" sz="2800" dirty="0" err="1" smtClean="0"/>
              <a:t>Dżannah</a:t>
            </a:r>
            <a:r>
              <a:rPr lang="pl-PL" sz="2800" dirty="0" smtClean="0"/>
              <a:t> i uważają, że jest ono miejscem nie tylko rozkoszy duchowej, ale i cielesnej. Według kalwinizmu dusze mające się tam dostać zostały wyznaczone, pozostałe go nie osiągną.</a:t>
            </a:r>
            <a:endParaRPr lang="pl-PL" sz="2800" dirty="0"/>
          </a:p>
        </p:txBody>
      </p:sp>
    </p:spTree>
  </p:cSld>
  <p:clrMapOvr>
    <a:masterClrMapping/>
  </p:clrMapOvr>
  <p:transition spd="slow" advTm="10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7544" y="620688"/>
            <a:ext cx="8229600" cy="1143000"/>
          </a:xfrm>
        </p:spPr>
        <p:txBody>
          <a:bodyPr>
            <a:normAutofit fontScale="90000"/>
          </a:bodyPr>
          <a:lstStyle/>
          <a:p>
            <a:r>
              <a:rPr lang="pl-PL" b="1" dirty="0" smtClean="0">
                <a:effectLst>
                  <a:outerShdw blurRad="38100" dist="38100" dir="2700000" algn="tl">
                    <a:srgbClr val="000000">
                      <a:alpha val="43137"/>
                    </a:srgbClr>
                  </a:outerShdw>
                </a:effectLst>
              </a:rPr>
              <a:t>Katolicyzm</a:t>
            </a:r>
            <a:r>
              <a:rPr lang="pl-PL" b="1" dirty="0" smtClean="0"/>
              <a:t/>
            </a:r>
            <a:br>
              <a:rPr lang="pl-PL" b="1" dirty="0" smtClean="0"/>
            </a:br>
            <a:endParaRPr lang="pl-PL" dirty="0"/>
          </a:p>
        </p:txBody>
      </p:sp>
      <p:sp>
        <p:nvSpPr>
          <p:cNvPr id="3" name="Symbol zastępczy zawartości 2"/>
          <p:cNvSpPr>
            <a:spLocks noGrp="1"/>
          </p:cNvSpPr>
          <p:nvPr>
            <p:ph idx="1"/>
          </p:nvPr>
        </p:nvSpPr>
        <p:spPr>
          <a:xfrm>
            <a:off x="467544" y="1772816"/>
            <a:ext cx="8229600" cy="3556992"/>
          </a:xfrm>
        </p:spPr>
        <p:txBody>
          <a:bodyPr>
            <a:normAutofit/>
          </a:bodyPr>
          <a:lstStyle/>
          <a:p>
            <a:pPr marL="0" indent="0" algn="just">
              <a:buNone/>
            </a:pPr>
            <a:r>
              <a:rPr lang="pl-PL" sz="2600" dirty="0" smtClean="0"/>
              <a:t>Do nieba </a:t>
            </a:r>
            <a:r>
              <a:rPr lang="pl-PL" sz="2600" dirty="0" smtClean="0"/>
              <a:t>miałyby iść, według nauk Kościoła rzymskokatolickiego, osoby które się nawrócą przed śmiercią, czego może dokonać </a:t>
            </a:r>
            <a:r>
              <a:rPr lang="pl-PL" sz="2600" dirty="0" smtClean="0"/>
              <a:t>każdy z </a:t>
            </a:r>
            <a:r>
              <a:rPr lang="pl-PL" sz="2600" dirty="0" smtClean="0"/>
              <a:t>pomocą Boga. Nawrócenie jest </a:t>
            </a:r>
            <a:r>
              <a:rPr lang="pl-PL" sz="2600" dirty="0" smtClean="0"/>
              <a:t>procesem, a </a:t>
            </a:r>
            <a:r>
              <a:rPr lang="pl-PL" sz="2600" dirty="0" smtClean="0"/>
              <a:t>nie pojedynczym zdarzeniem lub aktem woli. Zewnętrznym objawem nawrócenia jest życie prawe i dobre oraz dokonanie aktu żalu za grzechy. Wszyscy godni przebywania w niebie osiągną pełnię szczęścia i miłości.</a:t>
            </a:r>
            <a:endParaRPr lang="pl-PL" sz="2600" dirty="0"/>
          </a:p>
        </p:txBody>
      </p:sp>
    </p:spTree>
  </p:cSld>
  <p:clrMapOvr>
    <a:masterClrMapping/>
  </p:clrMapOvr>
  <p:transition spd="slow" advTm="9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301608" cy="1484784"/>
          </a:xfrm>
        </p:spPr>
        <p:txBody>
          <a:bodyPr>
            <a:normAutofit fontScale="90000"/>
          </a:bodyPr>
          <a:lstStyle/>
          <a:p>
            <a:r>
              <a:rPr lang="pl-PL" sz="3800" b="1" dirty="0" smtClean="0">
                <a:effectLst>
                  <a:outerShdw blurRad="38100" dist="38100" dir="2700000" algn="tl">
                    <a:srgbClr val="000000">
                      <a:alpha val="43137"/>
                    </a:srgbClr>
                  </a:outerShdw>
                </a:effectLst>
              </a:rPr>
              <a:t>Świadkowie Jehowy</a:t>
            </a:r>
            <a:r>
              <a:rPr lang="pl-PL" sz="3800" dirty="0" smtClean="0">
                <a:effectLst>
                  <a:outerShdw blurRad="38100" dist="38100" dir="2700000" algn="tl">
                    <a:srgbClr val="000000">
                      <a:alpha val="43137"/>
                    </a:srgbClr>
                  </a:outerShdw>
                </a:effectLst>
              </a:rPr>
              <a:t>  </a:t>
            </a:r>
            <a:br>
              <a:rPr lang="pl-PL" sz="3800" dirty="0" smtClean="0">
                <a:effectLst>
                  <a:outerShdw blurRad="38100" dist="38100" dir="2700000" algn="tl">
                    <a:srgbClr val="000000">
                      <a:alpha val="43137"/>
                    </a:srgbClr>
                  </a:outerShdw>
                </a:effectLst>
              </a:rPr>
            </a:br>
            <a:r>
              <a:rPr lang="pl-PL" sz="3800" dirty="0" smtClean="0">
                <a:effectLst>
                  <a:outerShdw blurRad="38100" dist="38100" dir="2700000" algn="tl">
                    <a:srgbClr val="000000">
                      <a:alpha val="43137"/>
                    </a:srgbClr>
                  </a:outerShdw>
                </a:effectLst>
              </a:rPr>
              <a:t>"Prochem jesteś i do prochu wrócisz" </a:t>
            </a:r>
            <a:r>
              <a:rPr lang="pl-PL" b="1" dirty="0" smtClean="0">
                <a:effectLst>
                  <a:outerShdw blurRad="38100" dist="38100" dir="2700000" algn="tl">
                    <a:srgbClr val="000000">
                      <a:alpha val="43137"/>
                    </a:srgbClr>
                  </a:outerShdw>
                </a:effectLst>
              </a:rPr>
              <a:t/>
            </a:r>
            <a:br>
              <a:rPr lang="pl-PL" b="1" dirty="0" smtClean="0">
                <a:effectLst>
                  <a:outerShdw blurRad="38100" dist="38100" dir="2700000" algn="tl">
                    <a:srgbClr val="000000">
                      <a:alpha val="43137"/>
                    </a:srgbClr>
                  </a:outerShdw>
                </a:effectLst>
              </a:rPr>
            </a:b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67544" y="1340768"/>
            <a:ext cx="8229600" cy="5040560"/>
          </a:xfrm>
          <a:ln>
            <a:solidFill>
              <a:schemeClr val="accent1">
                <a:lumMod val="20000"/>
                <a:lumOff val="80000"/>
              </a:schemeClr>
            </a:solidFill>
          </a:ln>
        </p:spPr>
        <p:txBody>
          <a:bodyPr>
            <a:noAutofit/>
          </a:bodyPr>
          <a:lstStyle/>
          <a:p>
            <a:pPr marL="0" indent="0" algn="just">
              <a:buNone/>
            </a:pPr>
            <a:r>
              <a:rPr lang="pl-PL" sz="2500" dirty="0" smtClean="0"/>
              <a:t>Dla Świadków Jehowy śmierć oznacza koniec istnienia. W chwili śmierci przestajemy istnieć. Zmarli nie mogą myśleć, działać ani niczego nie czuć. </a:t>
            </a:r>
          </a:p>
          <a:p>
            <a:pPr marL="0" indent="0" algn="just">
              <a:buNone/>
            </a:pPr>
            <a:r>
              <a:rPr lang="pl-PL" sz="2500" dirty="0" smtClean="0"/>
              <a:t>Według Świadków Jehowy Bóg Jehowa wybrał spośród ludzi tylko 144 000 jako tzw. „małą trzódkę”, klasę ludzi, którzy mają współ królować z Jezusem Chrystusem w niebie (przez 1000 lat, po Armagedonie). Są oni powoływani od czasów Chrystusa aż do naszych czasów. Pozostali mają żyć w raju na ziemi. Jednak śmierć nie musi być końcem wszystkiego. Biblia przyrównuje śmierć do snu, uczy, że Bóg może ich niejako obudzić, może przywrócić im życie. Dla tych, których on wskrzesi, śmierć nie jest końcem.</a:t>
            </a:r>
            <a:endParaRPr lang="pl-PL" sz="2500" dirty="0"/>
          </a:p>
        </p:txBody>
      </p:sp>
    </p:spTree>
  </p:cSld>
  <p:clrMapOvr>
    <a:masterClrMapping/>
  </p:clrMapOvr>
  <p:transition spd="slow" advTm="14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363272" cy="2002234"/>
          </a:xfrm>
        </p:spPr>
        <p:txBody>
          <a:bodyPr>
            <a:noAutofit/>
          </a:bodyPr>
          <a:lstStyle/>
          <a:p>
            <a:r>
              <a:rPr lang="pl-PL" sz="3400" b="1" dirty="0" smtClean="0">
                <a:effectLst>
                  <a:outerShdw blurRad="38100" dist="38100" dir="2700000" algn="tl">
                    <a:srgbClr val="000000">
                      <a:alpha val="43137"/>
                    </a:srgbClr>
                  </a:outerShdw>
                </a:effectLst>
              </a:rPr>
              <a:t>Islam </a:t>
            </a:r>
            <a:br>
              <a:rPr lang="pl-PL" sz="3400" b="1" dirty="0" smtClean="0">
                <a:effectLst>
                  <a:outerShdw blurRad="38100" dist="38100" dir="2700000" algn="tl">
                    <a:srgbClr val="000000">
                      <a:alpha val="43137"/>
                    </a:srgbClr>
                  </a:outerShdw>
                </a:effectLst>
              </a:rPr>
            </a:br>
            <a:r>
              <a:rPr lang="pl-PL" sz="3400" b="1" dirty="0" smtClean="0">
                <a:effectLst>
                  <a:outerShdw blurRad="38100" dist="38100" dir="2700000" algn="tl">
                    <a:srgbClr val="000000">
                      <a:alpha val="43137"/>
                    </a:srgbClr>
                  </a:outerShdw>
                </a:effectLst>
              </a:rPr>
              <a:t>„</a:t>
            </a:r>
            <a:r>
              <a:rPr lang="pl-PL" sz="3400" dirty="0" smtClean="0">
                <a:effectLst>
                  <a:outerShdw blurRad="38100" dist="38100" dir="2700000" algn="tl">
                    <a:srgbClr val="000000">
                      <a:alpha val="43137"/>
                    </a:srgbClr>
                  </a:outerShdw>
                </a:effectLst>
              </a:rPr>
              <a:t>Będzie w nich to, czego dusze zapragną i czym rozkoszują się oczy. </a:t>
            </a:r>
            <a:br>
              <a:rPr lang="pl-PL" sz="3400" dirty="0" smtClean="0">
                <a:effectLst>
                  <a:outerShdw blurRad="38100" dist="38100" dir="2700000" algn="tl">
                    <a:srgbClr val="000000">
                      <a:alpha val="43137"/>
                    </a:srgbClr>
                  </a:outerShdw>
                </a:effectLst>
              </a:rPr>
            </a:br>
            <a:r>
              <a:rPr lang="pl-PL" sz="3400" dirty="0" smtClean="0">
                <a:effectLst>
                  <a:outerShdw blurRad="38100" dist="38100" dir="2700000" algn="tl">
                    <a:srgbClr val="000000">
                      <a:alpha val="43137"/>
                    </a:srgbClr>
                  </a:outerShdw>
                </a:effectLst>
              </a:rPr>
              <a:t>Będziecie przebywać tam na wieki.”</a:t>
            </a:r>
            <a:endParaRPr lang="pl-PL" sz="3400"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539552" y="2852936"/>
            <a:ext cx="8229600" cy="3384376"/>
          </a:xfrm>
        </p:spPr>
        <p:txBody>
          <a:bodyPr>
            <a:normAutofit/>
          </a:bodyPr>
          <a:lstStyle/>
          <a:p>
            <a:pPr marL="0" indent="0" algn="just">
              <a:buNone/>
            </a:pPr>
            <a:r>
              <a:rPr lang="pl-PL" sz="2500" dirty="0" smtClean="0"/>
              <a:t>Niebo to miejsce otwarte przed każdym wierzącym, czyniącym dobro. Ale czy trafimy do nieba, zależy od wyroków boskich. Niebo to miejsce, w którym będziemy wreszcie spokojni                  i szczęśliwi. Będziemy żyć w najlepszych warunkach, jakie możemy sobie wyobrazić. </a:t>
            </a:r>
          </a:p>
          <a:p>
            <a:pPr marL="0" indent="0" algn="just">
              <a:buNone/>
            </a:pPr>
            <a:r>
              <a:rPr lang="pl-PL" sz="2500" dirty="0" smtClean="0"/>
              <a:t>W Koranie są piękne opisy nieba, ale musimy je traktować jako alegorie. Opisy gajów, rzek, wspaniałej roślinności                               i wspaniałych warunków atmosferycznych.</a:t>
            </a:r>
            <a:endParaRPr lang="pl-PL" sz="2500" dirty="0"/>
          </a:p>
        </p:txBody>
      </p:sp>
    </p:spTree>
  </p:cSld>
  <p:clrMapOvr>
    <a:masterClrMapping/>
  </p:clrMapOvr>
  <p:transition spd="slow" advTm="12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effectLst>
                  <a:outerShdw blurRad="38100" dist="38100" dir="2700000" algn="tl">
                    <a:srgbClr val="000000">
                      <a:alpha val="43137"/>
                    </a:srgbClr>
                  </a:outerShdw>
                </a:effectLst>
              </a:rPr>
              <a:t>Dżannah</a:t>
            </a:r>
            <a:endParaRPr lang="pl-PL"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457200" y="1600201"/>
            <a:ext cx="8229600" cy="4205064"/>
          </a:xfrm>
        </p:spPr>
        <p:txBody>
          <a:bodyPr>
            <a:normAutofit fontScale="70000" lnSpcReduction="20000"/>
          </a:bodyPr>
          <a:lstStyle/>
          <a:p>
            <a:pPr marL="0" indent="0" algn="just">
              <a:buNone/>
            </a:pPr>
            <a:r>
              <a:rPr lang="pl-PL" sz="3600" dirty="0" smtClean="0"/>
              <a:t>Termin </a:t>
            </a:r>
            <a:r>
              <a:rPr lang="pl-PL" sz="3600" dirty="0" smtClean="0"/>
              <a:t>odnoszący się do raju. Według Koranu dostanie się tam po śmierci jest nagrodą za dobre czyny i wiarę. Koran szczegółowo opisuje warunki zbawienia. Są nimi wiara w Boga, modlitwa i dobre czyny Koran definiuje raj jako "wieczny dom„ </a:t>
            </a:r>
            <a:r>
              <a:rPr lang="pl-PL" sz="3600" dirty="0" smtClean="0"/>
              <a:t> </a:t>
            </a:r>
            <a:r>
              <a:rPr lang="pl-PL" sz="3600" dirty="0" smtClean="0"/>
              <a:t>"</a:t>
            </a:r>
            <a:r>
              <a:rPr lang="pl-PL" sz="3600" dirty="0" err="1" smtClean="0"/>
              <a:t>dom</a:t>
            </a:r>
            <a:r>
              <a:rPr lang="pl-PL" sz="3600" dirty="0" smtClean="0"/>
              <a:t> pokoju” ,  "ogród </a:t>
            </a:r>
            <a:r>
              <a:rPr lang="pl-PL" sz="3600" dirty="0" smtClean="0"/>
              <a:t>rozkoszy„ i </a:t>
            </a:r>
            <a:r>
              <a:rPr lang="pl-PL" sz="3600" dirty="0" smtClean="0"/>
              <a:t>"zgromadzenie prawych„. Szczegóły życia wiecznego opisują hadisy. Opiekunem </a:t>
            </a:r>
            <a:r>
              <a:rPr lang="pl-PL" sz="3600" dirty="0" err="1" smtClean="0"/>
              <a:t>Dżannah</a:t>
            </a:r>
            <a:r>
              <a:rPr lang="pl-PL" sz="3600" dirty="0" smtClean="0"/>
              <a:t> jest anioł </a:t>
            </a:r>
            <a:r>
              <a:rPr lang="pl-PL" sz="3600" dirty="0" err="1" smtClean="0"/>
              <a:t>Ridwan</a:t>
            </a:r>
            <a:r>
              <a:rPr lang="pl-PL" sz="3600" dirty="0" smtClean="0"/>
              <a:t>. Odległość między dwiema bramami raju jest równa odległości z </a:t>
            </a:r>
            <a:r>
              <a:rPr lang="pl-PL" sz="3600" dirty="0" smtClean="0"/>
              <a:t>Mekki</a:t>
            </a:r>
            <a:r>
              <a:rPr lang="pl-PL" sz="3600" dirty="0" smtClean="0"/>
              <a:t> </a:t>
            </a:r>
            <a:r>
              <a:rPr lang="pl-PL" sz="3600" dirty="0" smtClean="0"/>
              <a:t>do </a:t>
            </a:r>
            <a:r>
              <a:rPr lang="pl-PL" sz="3600" dirty="0" smtClean="0"/>
              <a:t>Basry. W raju są domy z pereł </a:t>
            </a:r>
            <a:r>
              <a:rPr lang="pl-PL" sz="3600" dirty="0" smtClean="0"/>
              <a:t>               i </a:t>
            </a:r>
            <a:r>
              <a:rPr lang="pl-PL" sz="3600" dirty="0" smtClean="0"/>
              <a:t>drzewa o pniach ze złota. Mieszkańcy raju nigdy nie śpią – Mahomet powiedział, że sen jest siostrą śmierci. Na mężczyzn czekają w raju doskonałe małżonki – hurysy. Kobiety zostaną </a:t>
            </a:r>
            <a:r>
              <a:rPr lang="pl-PL" sz="3600" dirty="0" smtClean="0"/>
              <a:t>            z </a:t>
            </a:r>
            <a:r>
              <a:rPr lang="pl-PL" sz="3600" dirty="0" smtClean="0"/>
              <a:t>mężami których miały na Ziemi. Kobietom niezamężnym </a:t>
            </a:r>
            <a:r>
              <a:rPr lang="pl-PL" sz="3600" dirty="0" err="1" smtClean="0"/>
              <a:t>Allah</a:t>
            </a:r>
            <a:r>
              <a:rPr lang="pl-PL" sz="3600" dirty="0" smtClean="0"/>
              <a:t> da męża, z którego będą zadowolone</a:t>
            </a:r>
          </a:p>
          <a:p>
            <a:endParaRPr lang="pl-PL" dirty="0"/>
          </a:p>
        </p:txBody>
      </p:sp>
    </p:spTree>
  </p:cSld>
  <p:clrMapOvr>
    <a:masterClrMapping/>
  </p:clrMapOvr>
  <p:transition spd="slow" advTm="15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0" y="764704"/>
            <a:ext cx="9144000" cy="1512168"/>
          </a:xfrm>
        </p:spPr>
        <p:txBody>
          <a:bodyPr>
            <a:noAutofit/>
          </a:bodyPr>
          <a:lstStyle/>
          <a:p>
            <a:pPr algn="just"/>
            <a:r>
              <a:rPr lang="pl-PL" sz="3400" b="1" dirty="0" smtClean="0">
                <a:effectLst>
                  <a:outerShdw blurRad="38100" dist="38100" dir="2700000" algn="tl">
                    <a:srgbClr val="000000">
                      <a:alpha val="43137"/>
                    </a:srgbClr>
                  </a:outerShdw>
                </a:effectLst>
              </a:rPr>
              <a:t>Hinduizm </a:t>
            </a:r>
            <a:br>
              <a:rPr lang="pl-PL" sz="3400" b="1" dirty="0" smtClean="0">
                <a:effectLst>
                  <a:outerShdw blurRad="38100" dist="38100" dir="2700000" algn="tl">
                    <a:srgbClr val="000000">
                      <a:alpha val="43137"/>
                    </a:srgbClr>
                  </a:outerShdw>
                </a:effectLst>
              </a:rPr>
            </a:br>
            <a:r>
              <a:rPr lang="pl-PL" sz="3400" b="1" dirty="0" smtClean="0">
                <a:effectLst>
                  <a:outerShdw blurRad="38100" dist="38100" dir="2700000" algn="tl">
                    <a:srgbClr val="000000">
                      <a:alpha val="43137"/>
                    </a:srgbClr>
                  </a:outerShdw>
                </a:effectLst>
              </a:rPr>
              <a:t>„</a:t>
            </a:r>
            <a:r>
              <a:rPr lang="pl-PL" sz="3400" dirty="0" smtClean="0">
                <a:effectLst>
                  <a:outerShdw blurRad="38100" dist="38100" dir="2700000" algn="tl">
                    <a:srgbClr val="000000">
                      <a:alpha val="43137"/>
                    </a:srgbClr>
                  </a:outerShdw>
                </a:effectLst>
              </a:rPr>
              <a:t>Duch porzuca zużyte ciało, by nowe przyoblec, jak człowiek co odzież znoszoną na świeżą zamienia.”</a:t>
            </a:r>
            <a:r>
              <a:rPr lang="pl-PL" sz="3400" b="1" dirty="0" smtClean="0">
                <a:effectLst>
                  <a:outerShdw blurRad="38100" dist="38100" dir="2700000" algn="tl">
                    <a:srgbClr val="000000">
                      <a:alpha val="43137"/>
                    </a:srgbClr>
                  </a:outerShdw>
                </a:effectLst>
              </a:rPr>
              <a:t> </a:t>
            </a:r>
            <a:br>
              <a:rPr lang="pl-PL" sz="3400" b="1" dirty="0" smtClean="0">
                <a:effectLst>
                  <a:outerShdw blurRad="38100" dist="38100" dir="2700000" algn="tl">
                    <a:srgbClr val="000000">
                      <a:alpha val="43137"/>
                    </a:srgbClr>
                  </a:outerShdw>
                </a:effectLst>
              </a:rPr>
            </a:br>
            <a:endParaRPr lang="pl-PL" sz="3400" dirty="0">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323528" y="2348880"/>
            <a:ext cx="8640960" cy="4032447"/>
          </a:xfrm>
        </p:spPr>
        <p:txBody>
          <a:bodyPr>
            <a:normAutofit/>
          </a:bodyPr>
          <a:lstStyle/>
          <a:p>
            <a:pPr marL="0" indent="0" algn="just">
              <a:buNone/>
            </a:pPr>
            <a:r>
              <a:rPr lang="pl-PL" sz="2500" dirty="0" smtClean="0"/>
              <a:t>Wyznawcy hinduizmu są również trudni do zdefiniowania. Podobnie jak w przypadku Buddyzmu, istnieje wiele odłamów hinduistycznych, których wierzenia na temat Boga. Wiara                     w reinkarnację jest wśród wyznawców hinduizmu powszechna. Wierzą oni, że dusza przechodzi przez coraz wyższe postacie: od przedmiotu, przez rośliny i zwierzęta, a następnie człowieka. Istnieją też wyższe formy, które wiążą się z jeszcze większym zjednoczeniem z Bogiem. Jeżeli jednak człowiek popełniał w życiu straszne czyny, może zostać ukarany. Wtedy po śmierci jego dusza może przybrać niższą formę, np. zwierzęcia.</a:t>
            </a:r>
            <a:endParaRPr lang="pl-PL" sz="2500" dirty="0"/>
          </a:p>
        </p:txBody>
      </p:sp>
    </p:spTree>
  </p:cSld>
  <p:clrMapOvr>
    <a:masterClrMapping/>
  </p:clrMapOvr>
  <p:transition spd="slow" advTm="13000">
    <p:dissolve/>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652</Words>
  <Application>Microsoft Office PowerPoint</Application>
  <PresentationFormat>Pokaz na ekranie (4:3)</PresentationFormat>
  <Paragraphs>32</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Motyw pakietu Office</vt:lpstr>
      <vt:lpstr>W  drodze do EDENU czyli oblicza raju w różnych religiach</vt:lpstr>
      <vt:lpstr>Niebo czyli raj  </vt:lpstr>
      <vt:lpstr>Slajd 3</vt:lpstr>
      <vt:lpstr>Religie abrahamiczne </vt:lpstr>
      <vt:lpstr>Katolicyzm </vt:lpstr>
      <vt:lpstr>Świadkowie Jehowy   "Prochem jesteś i do prochu wrócisz"  </vt:lpstr>
      <vt:lpstr>Islam  „Będzie w nich to, czego dusze zapragną i czym rozkoszują się oczy.  Będziecie przebywać tam na wieki.”</vt:lpstr>
      <vt:lpstr>Dżannah</vt:lpstr>
      <vt:lpstr>Hinduizm  „Duch porzuca zużyte ciało, by nowe przyoblec, jak człowiek co odzież znoszoną na świeżą zamienia.”  </vt:lpstr>
      <vt:lpstr>Buddyzm </vt:lpstr>
      <vt:lpstr>*Dziękuję za obejrzenie prezentacji*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  drodze do EDEMU czyli oblicza raju w różnych religiach</dc:title>
  <dc:creator>PC</dc:creator>
  <cp:lastModifiedBy>PC</cp:lastModifiedBy>
  <cp:revision>36</cp:revision>
  <dcterms:created xsi:type="dcterms:W3CDTF">2016-10-22T11:22:28Z</dcterms:created>
  <dcterms:modified xsi:type="dcterms:W3CDTF">2016-10-25T19:50:58Z</dcterms:modified>
</cp:coreProperties>
</file>