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Amatic SC" panose="020B0604020202020204" charset="-79"/>
      <p:bold r:id="rId9"/>
    </p:embeddedFont>
    <p:embeddedFont>
      <p:font typeface="Oswald"/>
      <p:regular r:id="rId10"/>
      <p:bold r:id="rId11"/>
    </p:embeddedFont>
    <p:embeddedFont>
      <p:font typeface="Average" panose="020B0604020202020204" charset="0"/>
      <p:regular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26" y="5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2104512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94311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32976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07075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30076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96388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99258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Shape 10"/>
          <p:cNvGrpSpPr/>
          <p:nvPr/>
        </p:nvGrpSpPr>
        <p:grpSpPr>
          <a:xfrm>
            <a:off x="4350279" y="2855377"/>
            <a:ext cx="443589"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Shape 14"/>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Shape 15"/>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Shape 50"/>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Shape 5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Shape 42"/>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Shape 43"/>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rgbClr val="9FC5E8"/>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spcBef>
                <a:spcPts val="0"/>
              </a:spcBef>
              <a:spcAft>
                <a:spcPts val="0"/>
              </a:spcAft>
              <a:buNone/>
            </a:pPr>
            <a:fld id="{00000000-1234-1234-1234-123412341234}" type="slidenum">
              <a:rPr lang="p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2500650" y="3154375"/>
            <a:ext cx="4142700" cy="947700"/>
          </a:xfrm>
          <a:prstGeom prst="rect">
            <a:avLst/>
          </a:prstGeom>
          <a:ln w="28575" cap="flat" cmpd="sng">
            <a:solidFill>
              <a:srgbClr val="FFFFFF"/>
            </a:solidFill>
            <a:prstDash val="dot"/>
            <a:round/>
            <a:headEnd type="none" w="sm" len="sm"/>
            <a:tailEnd type="none" w="sm" len="sm"/>
          </a:ln>
        </p:spPr>
        <p:txBody>
          <a:bodyPr spcFirstLastPara="1" wrap="square" lIns="91425" tIns="91425" rIns="91425" bIns="91425" anchor="b" anchorCtr="0">
            <a:noAutofit/>
          </a:bodyPr>
          <a:lstStyle/>
          <a:p>
            <a:pPr marL="0" lvl="0" indent="0">
              <a:spcBef>
                <a:spcPts val="0"/>
              </a:spcBef>
              <a:spcAft>
                <a:spcPts val="0"/>
              </a:spcAft>
              <a:buNone/>
            </a:pPr>
            <a:r>
              <a:rPr lang="pl" b="1">
                <a:latin typeface="Amatic SC"/>
                <a:ea typeface="Amatic SC"/>
                <a:cs typeface="Amatic SC"/>
                <a:sym typeface="Amatic SC"/>
              </a:rPr>
              <a:t>POLA DIALOGU</a:t>
            </a:r>
            <a:endParaRPr b="1">
              <a:latin typeface="Amatic SC"/>
              <a:ea typeface="Amatic SC"/>
              <a:cs typeface="Amatic SC"/>
              <a:sym typeface="Amatic SC"/>
            </a:endParaRPr>
          </a:p>
        </p:txBody>
      </p:sp>
      <p:sp>
        <p:nvSpPr>
          <p:cNvPr id="60" name="Shape 60"/>
          <p:cNvSpPr txBox="1">
            <a:spLocks noGrp="1"/>
          </p:cNvSpPr>
          <p:nvPr>
            <p:ph type="subTitle" idx="1"/>
          </p:nvPr>
        </p:nvSpPr>
        <p:spPr>
          <a:xfrm>
            <a:off x="2412300" y="4328550"/>
            <a:ext cx="4319400" cy="615000"/>
          </a:xfrm>
          <a:prstGeom prst="rect">
            <a:avLst/>
          </a:prstGeom>
          <a:noFill/>
        </p:spPr>
        <p:txBody>
          <a:bodyPr spcFirstLastPara="1" wrap="square" lIns="91425" tIns="91425" rIns="91425" bIns="91425" anchor="t" anchorCtr="0">
            <a:noAutofit/>
          </a:bodyPr>
          <a:lstStyle/>
          <a:p>
            <a:pPr marL="0" lvl="0" indent="0">
              <a:spcBef>
                <a:spcPts val="0"/>
              </a:spcBef>
              <a:spcAft>
                <a:spcPts val="0"/>
              </a:spcAft>
              <a:buNone/>
            </a:pPr>
            <a:r>
              <a:rPr lang="pl" sz="2400">
                <a:solidFill>
                  <a:srgbClr val="222222"/>
                </a:solidFill>
                <a:highlight>
                  <a:srgbClr val="FFFFFF"/>
                </a:highlight>
                <a:latin typeface="Amatic SC"/>
                <a:ea typeface="Amatic SC"/>
                <a:cs typeface="Amatic SC"/>
                <a:sym typeface="Amatic SC"/>
              </a:rPr>
              <a:t>Stradomska 6, 33-332 Kraków</a:t>
            </a:r>
            <a:endParaRPr sz="2400">
              <a:latin typeface="Amatic SC"/>
              <a:ea typeface="Amatic SC"/>
              <a:cs typeface="Amatic SC"/>
              <a:sym typeface="Amatic SC"/>
            </a:endParaRPr>
          </a:p>
        </p:txBody>
      </p:sp>
      <p:pic>
        <p:nvPicPr>
          <p:cNvPr id="61" name="Shape 61"/>
          <p:cNvPicPr preferRelativeResize="0"/>
          <p:nvPr/>
        </p:nvPicPr>
        <p:blipFill>
          <a:blip r:embed="rId3">
            <a:alphaModFix/>
          </a:blip>
          <a:stretch>
            <a:fillRect/>
          </a:stretch>
        </p:blipFill>
        <p:spPr>
          <a:xfrm>
            <a:off x="4731200" y="376025"/>
            <a:ext cx="4142700" cy="2328251"/>
          </a:xfrm>
          <a:prstGeom prst="rect">
            <a:avLst/>
          </a:prstGeom>
          <a:noFill/>
          <a:ln>
            <a:noFill/>
          </a:ln>
        </p:spPr>
      </p:pic>
      <p:cxnSp>
        <p:nvCxnSpPr>
          <p:cNvPr id="62" name="Shape 62"/>
          <p:cNvCxnSpPr/>
          <p:nvPr/>
        </p:nvCxnSpPr>
        <p:spPr>
          <a:xfrm>
            <a:off x="-47075" y="3742875"/>
            <a:ext cx="1212300" cy="1424400"/>
          </a:xfrm>
          <a:prstGeom prst="straightConnector1">
            <a:avLst/>
          </a:prstGeom>
          <a:noFill/>
          <a:ln w="76200" cap="flat" cmpd="sng">
            <a:solidFill>
              <a:srgbClr val="FFFFFF"/>
            </a:solidFill>
            <a:prstDash val="solid"/>
            <a:round/>
            <a:headEnd type="none" w="med" len="med"/>
            <a:tailEnd type="none" w="med" len="med"/>
          </a:ln>
        </p:spPr>
      </p:cxnSp>
      <p:pic>
        <p:nvPicPr>
          <p:cNvPr id="63" name="Shape 63"/>
          <p:cNvPicPr preferRelativeResize="0"/>
          <p:nvPr/>
        </p:nvPicPr>
        <p:blipFill>
          <a:blip r:embed="rId4">
            <a:alphaModFix/>
          </a:blip>
          <a:stretch>
            <a:fillRect/>
          </a:stretch>
        </p:blipFill>
        <p:spPr>
          <a:xfrm>
            <a:off x="268000" y="376025"/>
            <a:ext cx="4142700" cy="2328250"/>
          </a:xfrm>
          <a:prstGeom prst="rect">
            <a:avLst/>
          </a:prstGeom>
          <a:noFill/>
          <a:ln>
            <a:noFill/>
          </a:ln>
        </p:spPr>
      </p:pic>
      <p:cxnSp>
        <p:nvCxnSpPr>
          <p:cNvPr id="64" name="Shape 64"/>
          <p:cNvCxnSpPr/>
          <p:nvPr/>
        </p:nvCxnSpPr>
        <p:spPr>
          <a:xfrm flipH="1">
            <a:off x="7919950" y="3636925"/>
            <a:ext cx="1248900" cy="1530300"/>
          </a:xfrm>
          <a:prstGeom prst="straightConnector1">
            <a:avLst/>
          </a:prstGeom>
          <a:noFill/>
          <a:ln w="76200" cap="flat" cmpd="sng">
            <a:solidFill>
              <a:srgbClr val="FFFFFF"/>
            </a:solidFill>
            <a:prstDash val="solid"/>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body" idx="1"/>
          </p:nvPr>
        </p:nvSpPr>
        <p:spPr>
          <a:xfrm>
            <a:off x="1332150" y="326475"/>
            <a:ext cx="64797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pl" dirty="0">
                <a:solidFill>
                  <a:srgbClr val="FFFFFF"/>
                </a:solidFill>
              </a:rPr>
              <a:t>N</a:t>
            </a:r>
            <a:r>
              <a:rPr lang="pl" dirty="0" smtClean="0">
                <a:solidFill>
                  <a:srgbClr val="FFFFFF"/>
                </a:solidFill>
              </a:rPr>
              <a:t>asza </a:t>
            </a:r>
            <a:r>
              <a:rPr lang="pl" dirty="0">
                <a:solidFill>
                  <a:srgbClr val="FFFFFF"/>
                </a:solidFill>
              </a:rPr>
              <a:t>klasa była </a:t>
            </a:r>
            <a:r>
              <a:rPr lang="pl" dirty="0" smtClean="0">
                <a:solidFill>
                  <a:srgbClr val="FFFFFF"/>
                </a:solidFill>
              </a:rPr>
              <a:t>w biurze „Pól Dialogu” przy </a:t>
            </a:r>
            <a:r>
              <a:rPr lang="pl" dirty="0">
                <a:solidFill>
                  <a:srgbClr val="FFFFFF"/>
                </a:solidFill>
              </a:rPr>
              <a:t>ul. Stradomskiej 6</a:t>
            </a:r>
            <a:endParaRPr dirty="0">
              <a:solidFill>
                <a:srgbClr val="FFFFFF"/>
              </a:solidFill>
            </a:endParaRPr>
          </a:p>
        </p:txBody>
      </p:sp>
      <p:cxnSp>
        <p:nvCxnSpPr>
          <p:cNvPr id="70" name="Shape 70"/>
          <p:cNvCxnSpPr/>
          <p:nvPr/>
        </p:nvCxnSpPr>
        <p:spPr>
          <a:xfrm>
            <a:off x="-47075" y="3742875"/>
            <a:ext cx="1212300" cy="1424400"/>
          </a:xfrm>
          <a:prstGeom prst="straightConnector1">
            <a:avLst/>
          </a:prstGeom>
          <a:noFill/>
          <a:ln w="76200" cap="flat" cmpd="sng">
            <a:solidFill>
              <a:srgbClr val="FFFFFF"/>
            </a:solidFill>
            <a:prstDash val="solid"/>
            <a:round/>
            <a:headEnd type="none" w="med" len="med"/>
            <a:tailEnd type="none" w="med" len="med"/>
          </a:ln>
        </p:spPr>
      </p:cxnSp>
      <p:cxnSp>
        <p:nvCxnSpPr>
          <p:cNvPr id="71" name="Shape 71"/>
          <p:cNvCxnSpPr/>
          <p:nvPr/>
        </p:nvCxnSpPr>
        <p:spPr>
          <a:xfrm flipH="1">
            <a:off x="7919950" y="3636925"/>
            <a:ext cx="1248900" cy="1530300"/>
          </a:xfrm>
          <a:prstGeom prst="straightConnector1">
            <a:avLst/>
          </a:prstGeom>
          <a:noFill/>
          <a:ln w="76200" cap="flat" cmpd="sng">
            <a:solidFill>
              <a:srgbClr val="FFFFFF"/>
            </a:solidFill>
            <a:prstDash val="solid"/>
            <a:round/>
            <a:headEnd type="none" w="med" len="med"/>
            <a:tailEnd type="none" w="med" len="med"/>
          </a:ln>
        </p:spPr>
      </p:cxnSp>
      <p:pic>
        <p:nvPicPr>
          <p:cNvPr id="72" name="Shape 72"/>
          <p:cNvPicPr preferRelativeResize="0"/>
          <p:nvPr/>
        </p:nvPicPr>
        <p:blipFill>
          <a:blip r:embed="rId3">
            <a:alphaModFix/>
          </a:blip>
          <a:stretch>
            <a:fillRect/>
          </a:stretch>
        </p:blipFill>
        <p:spPr>
          <a:xfrm>
            <a:off x="2141538" y="1987750"/>
            <a:ext cx="4802099" cy="2698836"/>
          </a:xfrm>
          <a:prstGeom prst="rect">
            <a:avLst/>
          </a:prstGeom>
          <a:noFill/>
          <a:ln w="38100" cap="flat" cmpd="sng">
            <a:solidFill>
              <a:srgbClr val="FFFFFF"/>
            </a:solidFill>
            <a:prstDash val="dot"/>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1614600" y="220525"/>
            <a:ext cx="59148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pl">
                <a:solidFill>
                  <a:srgbClr val="FFFFFF"/>
                </a:solidFill>
              </a:rPr>
              <a:t>Na warsztatach dowiedzieliśmy się jak wygląda sytuacja prześladowań religijnych na całym świecie.</a:t>
            </a:r>
            <a:endParaRPr>
              <a:solidFill>
                <a:srgbClr val="FFFFFF"/>
              </a:solidFill>
            </a:endParaRPr>
          </a:p>
        </p:txBody>
      </p:sp>
      <p:pic>
        <p:nvPicPr>
          <p:cNvPr id="78" name="Shape 78"/>
          <p:cNvPicPr preferRelativeResize="0"/>
          <p:nvPr/>
        </p:nvPicPr>
        <p:blipFill>
          <a:blip r:embed="rId3">
            <a:alphaModFix/>
          </a:blip>
          <a:stretch>
            <a:fillRect/>
          </a:stretch>
        </p:blipFill>
        <p:spPr>
          <a:xfrm>
            <a:off x="2000225" y="1776700"/>
            <a:ext cx="5084703" cy="2857663"/>
          </a:xfrm>
          <a:prstGeom prst="rect">
            <a:avLst/>
          </a:prstGeom>
          <a:noFill/>
          <a:ln w="38100" cap="flat" cmpd="sng">
            <a:solidFill>
              <a:srgbClr val="FFFFFF"/>
            </a:solidFill>
            <a:prstDash val="dot"/>
            <a:round/>
            <a:headEnd type="none" w="sm" len="sm"/>
            <a:tailEnd type="none" w="sm" len="sm"/>
          </a:ln>
        </p:spPr>
      </p:pic>
      <p:cxnSp>
        <p:nvCxnSpPr>
          <p:cNvPr id="79" name="Shape 79"/>
          <p:cNvCxnSpPr/>
          <p:nvPr/>
        </p:nvCxnSpPr>
        <p:spPr>
          <a:xfrm>
            <a:off x="-47075" y="3742875"/>
            <a:ext cx="1212300" cy="1424400"/>
          </a:xfrm>
          <a:prstGeom prst="straightConnector1">
            <a:avLst/>
          </a:prstGeom>
          <a:noFill/>
          <a:ln w="76200" cap="flat" cmpd="sng">
            <a:solidFill>
              <a:srgbClr val="FFFFFF"/>
            </a:solidFill>
            <a:prstDash val="solid"/>
            <a:round/>
            <a:headEnd type="none" w="med" len="med"/>
            <a:tailEnd type="none" w="med" len="med"/>
          </a:ln>
        </p:spPr>
      </p:cxnSp>
      <p:cxnSp>
        <p:nvCxnSpPr>
          <p:cNvPr id="80" name="Shape 80"/>
          <p:cNvCxnSpPr/>
          <p:nvPr/>
        </p:nvCxnSpPr>
        <p:spPr>
          <a:xfrm flipH="1">
            <a:off x="7919950" y="3636925"/>
            <a:ext cx="1248900" cy="1530300"/>
          </a:xfrm>
          <a:prstGeom prst="straightConnector1">
            <a:avLst/>
          </a:prstGeom>
          <a:noFill/>
          <a:ln w="76200" cap="flat" cmpd="sng">
            <a:solidFill>
              <a:srgbClr val="FFFFFF"/>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43650" y="220525"/>
            <a:ext cx="78567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pl">
                <a:solidFill>
                  <a:srgbClr val="FFFFFF"/>
                </a:solidFill>
              </a:rPr>
              <a:t>Okazuje się, że co 5 minut na całym świecie ginie jeden chrześcijanin. Dla prześladujących nie ma znaczenia czy to kobieta, dziecko czy tez osoby w podeszłym wieku. Dla nich liczy się wyznawana religia.</a:t>
            </a:r>
            <a:endParaRPr>
              <a:solidFill>
                <a:srgbClr val="FFFFFF"/>
              </a:solidFill>
            </a:endParaRPr>
          </a:p>
        </p:txBody>
      </p:sp>
      <p:cxnSp>
        <p:nvCxnSpPr>
          <p:cNvPr id="86" name="Shape 86"/>
          <p:cNvCxnSpPr/>
          <p:nvPr/>
        </p:nvCxnSpPr>
        <p:spPr>
          <a:xfrm flipH="1">
            <a:off x="7919950" y="3636925"/>
            <a:ext cx="1248900" cy="1530300"/>
          </a:xfrm>
          <a:prstGeom prst="straightConnector1">
            <a:avLst/>
          </a:prstGeom>
          <a:noFill/>
          <a:ln w="76200" cap="flat" cmpd="sng">
            <a:solidFill>
              <a:srgbClr val="FFFFFF"/>
            </a:solidFill>
            <a:prstDash val="solid"/>
            <a:round/>
            <a:headEnd type="none" w="med" len="med"/>
            <a:tailEnd type="none" w="med" len="med"/>
          </a:ln>
        </p:spPr>
      </p:cxnSp>
      <p:cxnSp>
        <p:nvCxnSpPr>
          <p:cNvPr id="87" name="Shape 87"/>
          <p:cNvCxnSpPr/>
          <p:nvPr/>
        </p:nvCxnSpPr>
        <p:spPr>
          <a:xfrm>
            <a:off x="-47075" y="3742875"/>
            <a:ext cx="1212300" cy="1424400"/>
          </a:xfrm>
          <a:prstGeom prst="straightConnector1">
            <a:avLst/>
          </a:prstGeom>
          <a:noFill/>
          <a:ln w="76200" cap="flat" cmpd="sng">
            <a:solidFill>
              <a:srgbClr val="FFFFFF"/>
            </a:solidFill>
            <a:prstDash val="solid"/>
            <a:round/>
            <a:headEnd type="none" w="med" len="med"/>
            <a:tailEnd type="none" w="med" len="med"/>
          </a:ln>
        </p:spPr>
      </p:cxnSp>
      <p:pic>
        <p:nvPicPr>
          <p:cNvPr id="88" name="Shape 88"/>
          <p:cNvPicPr preferRelativeResize="0"/>
          <p:nvPr/>
        </p:nvPicPr>
        <p:blipFill>
          <a:blip r:embed="rId3">
            <a:alphaModFix/>
          </a:blip>
          <a:stretch>
            <a:fillRect/>
          </a:stretch>
        </p:blipFill>
        <p:spPr>
          <a:xfrm>
            <a:off x="2112138" y="1847275"/>
            <a:ext cx="4860902" cy="2731884"/>
          </a:xfrm>
          <a:prstGeom prst="rect">
            <a:avLst/>
          </a:prstGeom>
          <a:noFill/>
          <a:ln w="38100" cap="flat" cmpd="sng">
            <a:solidFill>
              <a:srgbClr val="FFFFFF"/>
            </a:solidFill>
            <a:prstDash val="dot"/>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800350" y="220525"/>
            <a:ext cx="7485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pl">
                <a:solidFill>
                  <a:srgbClr val="FFFFFF"/>
                </a:solidFill>
              </a:rPr>
              <a:t>Możemy wyróżnić prześladowania ze strony rządowej, wyznawców innych religii oraz innych zorganizowanych formacji. Niszczą “ślady” związane z historią i osobą Jezusa. Rocznie za wiarę ginie 170 tys. chrześcijan.</a:t>
            </a:r>
            <a:endParaRPr>
              <a:solidFill>
                <a:srgbClr val="FFFFFF"/>
              </a:solidFill>
            </a:endParaRPr>
          </a:p>
        </p:txBody>
      </p:sp>
      <p:cxnSp>
        <p:nvCxnSpPr>
          <p:cNvPr id="94" name="Shape 94"/>
          <p:cNvCxnSpPr/>
          <p:nvPr/>
        </p:nvCxnSpPr>
        <p:spPr>
          <a:xfrm>
            <a:off x="-47075" y="3742875"/>
            <a:ext cx="1212300" cy="1424400"/>
          </a:xfrm>
          <a:prstGeom prst="straightConnector1">
            <a:avLst/>
          </a:prstGeom>
          <a:noFill/>
          <a:ln w="76200" cap="flat" cmpd="sng">
            <a:solidFill>
              <a:srgbClr val="FFFFFF"/>
            </a:solidFill>
            <a:prstDash val="solid"/>
            <a:round/>
            <a:headEnd type="none" w="med" len="med"/>
            <a:tailEnd type="none" w="med" len="med"/>
          </a:ln>
        </p:spPr>
      </p:cxnSp>
      <p:cxnSp>
        <p:nvCxnSpPr>
          <p:cNvPr id="95" name="Shape 95"/>
          <p:cNvCxnSpPr/>
          <p:nvPr/>
        </p:nvCxnSpPr>
        <p:spPr>
          <a:xfrm flipH="1">
            <a:off x="7919950" y="3636925"/>
            <a:ext cx="1248900" cy="1530300"/>
          </a:xfrm>
          <a:prstGeom prst="straightConnector1">
            <a:avLst/>
          </a:prstGeom>
          <a:noFill/>
          <a:ln w="76200" cap="flat" cmpd="sng">
            <a:solidFill>
              <a:srgbClr val="FFFFFF"/>
            </a:solidFill>
            <a:prstDash val="solid"/>
            <a:round/>
            <a:headEnd type="none" w="med" len="med"/>
            <a:tailEnd type="none" w="med" len="med"/>
          </a:ln>
        </p:spPr>
      </p:cxnSp>
      <p:pic>
        <p:nvPicPr>
          <p:cNvPr id="96" name="Shape 96"/>
          <p:cNvPicPr preferRelativeResize="0"/>
          <p:nvPr/>
        </p:nvPicPr>
        <p:blipFill>
          <a:blip r:embed="rId3">
            <a:alphaModFix/>
          </a:blip>
          <a:stretch>
            <a:fillRect/>
          </a:stretch>
        </p:blipFill>
        <p:spPr>
          <a:xfrm>
            <a:off x="587925" y="1894325"/>
            <a:ext cx="4131855" cy="2322151"/>
          </a:xfrm>
          <a:prstGeom prst="rect">
            <a:avLst/>
          </a:prstGeom>
          <a:noFill/>
          <a:ln w="38100" cap="flat" cmpd="sng">
            <a:solidFill>
              <a:srgbClr val="FFFFFF"/>
            </a:solidFill>
            <a:prstDash val="dot"/>
            <a:round/>
            <a:headEnd type="none" w="sm" len="sm"/>
            <a:tailEnd type="none" w="sm" len="sm"/>
          </a:ln>
        </p:spPr>
      </p:pic>
      <p:pic>
        <p:nvPicPr>
          <p:cNvPr id="97" name="Shape 97"/>
          <p:cNvPicPr preferRelativeResize="0"/>
          <p:nvPr/>
        </p:nvPicPr>
        <p:blipFill>
          <a:blip r:embed="rId4">
            <a:alphaModFix/>
          </a:blip>
          <a:stretch>
            <a:fillRect/>
          </a:stretch>
        </p:blipFill>
        <p:spPr>
          <a:xfrm>
            <a:off x="4924650" y="1832328"/>
            <a:ext cx="3448627" cy="2328453"/>
          </a:xfrm>
          <a:prstGeom prst="rect">
            <a:avLst/>
          </a:prstGeom>
          <a:noFill/>
          <a:ln w="38100" cap="flat" cmpd="sng">
            <a:solidFill>
              <a:srgbClr val="FFFFFF"/>
            </a:solidFill>
            <a:prstDash val="dot"/>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229325" y="127250"/>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pl" sz="3600">
                <a:latin typeface="Amatic SC"/>
                <a:ea typeface="Amatic SC"/>
                <a:cs typeface="Amatic SC"/>
                <a:sym typeface="Amatic SC"/>
              </a:rPr>
              <a:t>NIE BĄDŹMY OBOJĘTNI</a:t>
            </a:r>
            <a:endParaRPr sz="3600">
              <a:latin typeface="Amatic SC"/>
              <a:ea typeface="Amatic SC"/>
              <a:cs typeface="Amatic SC"/>
              <a:sym typeface="Amatic SC"/>
            </a:endParaRPr>
          </a:p>
        </p:txBody>
      </p:sp>
      <p:sp>
        <p:nvSpPr>
          <p:cNvPr id="103" name="Shape 103"/>
          <p:cNvSpPr txBox="1">
            <a:spLocks noGrp="1"/>
          </p:cNvSpPr>
          <p:nvPr>
            <p:ph type="body" idx="1"/>
          </p:nvPr>
        </p:nvSpPr>
        <p:spPr>
          <a:xfrm>
            <a:off x="306025" y="993050"/>
            <a:ext cx="5054100" cy="23967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pl">
                <a:solidFill>
                  <a:srgbClr val="FFFFFF"/>
                </a:solidFill>
              </a:rPr>
              <a:t>Większość ludzi w dzisiejszych czasach nie jest świadom co dzieje z chrześcijanami np. na wschód lub południe od naszego kraju. To właśnie organizacja “Pola Dialogu” stara się uświadomić ludziom co dzieje się poza granicami naszej ojczyzny. Nie bądźmy temu obojętni. Ludzie umierają za miłość do Chrystusa. Módlmy się za prześladowanych i zmarłych, aby w końcu nastał pokój, a chrześcijanie i inni prześladowani, spokojnie mogli oddawać cześć swojej religii, nie ponosząc za to, tak drastycznych konsekwencji.</a:t>
            </a:r>
            <a:endParaRPr>
              <a:solidFill>
                <a:srgbClr val="FFFFFF"/>
              </a:solidFill>
            </a:endParaRPr>
          </a:p>
        </p:txBody>
      </p:sp>
      <p:pic>
        <p:nvPicPr>
          <p:cNvPr id="104" name="Shape 104"/>
          <p:cNvPicPr preferRelativeResize="0"/>
          <p:nvPr/>
        </p:nvPicPr>
        <p:blipFill>
          <a:blip r:embed="rId3">
            <a:alphaModFix/>
          </a:blip>
          <a:stretch>
            <a:fillRect/>
          </a:stretch>
        </p:blipFill>
        <p:spPr>
          <a:xfrm>
            <a:off x="6278316" y="864750"/>
            <a:ext cx="2212682" cy="3937075"/>
          </a:xfrm>
          <a:prstGeom prst="rect">
            <a:avLst/>
          </a:prstGeom>
          <a:noFill/>
          <a:ln w="38100" cap="flat" cmpd="sng">
            <a:solidFill>
              <a:srgbClr val="FFFFFF"/>
            </a:solidFill>
            <a:prstDash val="dot"/>
            <a:round/>
            <a:headEnd type="none" w="sm" len="sm"/>
            <a:tailEnd type="none" w="sm" len="sm"/>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198</Words>
  <Application>Microsoft Office PowerPoint</Application>
  <PresentationFormat>Pokaz na ekranie (16:9)</PresentationFormat>
  <Paragraphs>8</Paragraphs>
  <Slides>6</Slides>
  <Notes>6</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6</vt:i4>
      </vt:variant>
    </vt:vector>
  </HeadingPairs>
  <TitlesOfParts>
    <vt:vector size="11" baseType="lpstr">
      <vt:lpstr>Amatic SC</vt:lpstr>
      <vt:lpstr>Arial</vt:lpstr>
      <vt:lpstr>Oswald</vt:lpstr>
      <vt:lpstr>Average</vt:lpstr>
      <vt:lpstr>Slate</vt:lpstr>
      <vt:lpstr>POLA DIALOGU</vt:lpstr>
      <vt:lpstr>Prezentacja programu PowerPoint</vt:lpstr>
      <vt:lpstr>Prezentacja programu PowerPoint</vt:lpstr>
      <vt:lpstr>Prezentacja programu PowerPoint</vt:lpstr>
      <vt:lpstr>Prezentacja programu PowerPoint</vt:lpstr>
      <vt:lpstr>NIE BĄDŹMY OBOJĘTNI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POLA DIALOGU</dc:title>
  <dc:creator>qwerty</dc:creator>
  <cp:lastModifiedBy>qwerty</cp:lastModifiedBy>
  <cp:revision>2</cp:revision>
  <dcterms:modified xsi:type="dcterms:W3CDTF">2018-05-31T06:03:33Z</dcterms:modified>
</cp:coreProperties>
</file>