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7" r:id="rId12"/>
    <p:sldId id="265" r:id="rId13"/>
    <p:sldId id="268" r:id="rId14"/>
    <p:sldId id="272" r:id="rId15"/>
    <p:sldId id="273" r:id="rId16"/>
    <p:sldId id="277" r:id="rId17"/>
    <p:sldId id="276" r:id="rId18"/>
    <p:sldId id="281" r:id="rId19"/>
    <p:sldId id="278" r:id="rId20"/>
    <p:sldId id="279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63757-D026-455E-8D00-BAE526A129C5}" type="datetimeFigureOut">
              <a:rPr lang="pl-PL" smtClean="0"/>
              <a:pPr/>
              <a:t>2017-11-15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7DAC6-3DD0-431C-946B-035D578F06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255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DAC6-3DD0-431C-946B-035D578F06E3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6235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F15615F-E9B8-416A-9265-BB6A5AC5C297}" type="datetimeFigureOut">
              <a:rPr lang="pl-PL" smtClean="0"/>
              <a:pPr/>
              <a:t>2017-11-15</a:t>
            </a:fld>
            <a:endParaRPr 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C6C833-7958-4AAC-AF86-1B7DD21B7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615F-E9B8-416A-9265-BB6A5AC5C297}" type="datetimeFigureOut">
              <a:rPr lang="pl-PL" smtClean="0"/>
              <a:pPr/>
              <a:t>2017-11-15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C833-7958-4AAC-AF86-1B7DD21B78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615F-E9B8-416A-9265-BB6A5AC5C297}" type="datetimeFigureOut">
              <a:rPr lang="pl-PL" smtClean="0"/>
              <a:pPr/>
              <a:t>2017-11-15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C833-7958-4AAC-AF86-1B7DD21B7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15615F-E9B8-416A-9265-BB6A5AC5C297}" type="datetimeFigureOut">
              <a:rPr lang="pl-PL" smtClean="0"/>
              <a:pPr/>
              <a:t>2017-11-15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C6C833-7958-4AAC-AF86-1B7DD21B7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615F-E9B8-416A-9265-BB6A5AC5C297}" type="datetimeFigureOut">
              <a:rPr lang="pl-PL" smtClean="0"/>
              <a:pPr/>
              <a:t>2017-11-15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C6C833-7958-4AAC-AF86-1B7DD21B7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15615F-E9B8-416A-9265-BB6A5AC5C297}" type="datetimeFigureOut">
              <a:rPr lang="pl-PL" smtClean="0"/>
              <a:pPr/>
              <a:t>2017-11-15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C6C833-7958-4AAC-AF86-1B7DD21B7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15615F-E9B8-416A-9265-BB6A5AC5C297}" type="datetimeFigureOut">
              <a:rPr lang="pl-PL" smtClean="0"/>
              <a:pPr/>
              <a:t>2017-11-15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C6C833-7958-4AAC-AF86-1B7DD21B7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615F-E9B8-416A-9265-BB6A5AC5C297}" type="datetimeFigureOut">
              <a:rPr lang="pl-PL" smtClean="0"/>
              <a:pPr/>
              <a:t>2017-11-15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C6C833-7958-4AAC-AF86-1B7DD21B7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615F-E9B8-416A-9265-BB6A5AC5C297}" type="datetimeFigureOut">
              <a:rPr lang="pl-PL" smtClean="0"/>
              <a:pPr/>
              <a:t>2017-11-15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C6C833-7958-4AAC-AF86-1B7DD21B7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15615F-E9B8-416A-9265-BB6A5AC5C297}" type="datetimeFigureOut">
              <a:rPr lang="pl-PL" smtClean="0"/>
              <a:pPr/>
              <a:t>2017-11-15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C6C833-7958-4AAC-AF86-1B7DD21B7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F15615F-E9B8-416A-9265-BB6A5AC5C297}" type="datetimeFigureOut">
              <a:rPr lang="pl-PL" smtClean="0"/>
              <a:pPr/>
              <a:t>2017-11-15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1C6C833-7958-4AAC-AF86-1B7DD21B7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F15615F-E9B8-416A-9265-BB6A5AC5C297}" type="datetimeFigureOut">
              <a:rPr lang="pl-PL" smtClean="0"/>
              <a:pPr/>
              <a:t>2017-11-15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C6C833-7958-4AAC-AF86-1B7DD21B789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historia\4382fec47052cce43d9e09a0fc232a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27" y="1860848"/>
            <a:ext cx="6821791" cy="4662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42023" y="404664"/>
            <a:ext cx="81564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Levenim MT" panose="02010502060101010101" pitchFamily="2" charset="-79"/>
              </a:rPr>
              <a:t>Holocaust w Mszanie Dolnej</a:t>
            </a:r>
            <a:endParaRPr lang="pl-PL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440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4"/>
          </p:nvPr>
        </p:nvSpPr>
        <p:spPr>
          <a:xfrm>
            <a:off x="179512" y="1412776"/>
            <a:ext cx="4896544" cy="5042867"/>
          </a:xfrm>
        </p:spPr>
        <p:txBody>
          <a:bodyPr>
            <a:normAutofit fontScale="85000" lnSpcReduction="20000"/>
          </a:bodyPr>
          <a:lstStyle/>
          <a:p>
            <a:pPr marL="54864" lvl="0" algn="l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pl-PL" sz="2800" spc="0" dirty="0" smtClean="0">
                <a:solidFill>
                  <a:prstClr val="white"/>
                </a:solidFill>
                <a:cs typeface="+mn-cs"/>
              </a:rPr>
              <a:t>Relacja Aleksandra </a:t>
            </a:r>
            <a:r>
              <a:rPr lang="pl-PL" sz="2800" spc="0" dirty="0" smtClean="0">
                <a:solidFill>
                  <a:prstClr val="white"/>
                </a:solidFill>
                <a:cs typeface="+mn-cs"/>
              </a:rPr>
              <a:t>Kalczyńskiego        z </a:t>
            </a:r>
            <a:r>
              <a:rPr lang="pl-PL" sz="2800" spc="0" dirty="0" smtClean="0">
                <a:solidFill>
                  <a:prstClr val="white"/>
                </a:solidFill>
                <a:cs typeface="+mn-cs"/>
              </a:rPr>
              <a:t>dni prześladowań ludności żydowskiej w Mszanie przez hitlerowców: </a:t>
            </a:r>
          </a:p>
          <a:p>
            <a:pPr marL="54864" lvl="0" algn="l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pl-PL" sz="2800" spc="0" dirty="0" smtClean="0">
                <a:solidFill>
                  <a:prstClr val="white"/>
                </a:solidFill>
                <a:cs typeface="+mn-cs"/>
              </a:rPr>
              <a:t>Nadszedł </a:t>
            </a:r>
            <a:r>
              <a:rPr lang="pl-PL" sz="2800" spc="0" dirty="0">
                <a:solidFill>
                  <a:prstClr val="white"/>
                </a:solidFill>
                <a:cs typeface="+mn-cs"/>
              </a:rPr>
              <a:t>nieubłaganie ranek </a:t>
            </a:r>
            <a:r>
              <a:rPr lang="pl-PL" sz="2800" spc="0" dirty="0" smtClean="0">
                <a:solidFill>
                  <a:prstClr val="white"/>
                </a:solidFill>
                <a:cs typeface="+mn-cs"/>
              </a:rPr>
              <a:t>1.IX.1939. </a:t>
            </a:r>
            <a:r>
              <a:rPr lang="pl-PL" sz="2800" spc="0" dirty="0" smtClean="0">
                <a:solidFill>
                  <a:prstClr val="white"/>
                </a:solidFill>
                <a:cs typeface="+mn-cs"/>
              </a:rPr>
              <a:t>Niemcy </a:t>
            </a:r>
            <a:r>
              <a:rPr lang="pl-PL" sz="2800" spc="0" dirty="0">
                <a:solidFill>
                  <a:prstClr val="white"/>
                </a:solidFill>
                <a:cs typeface="+mn-cs"/>
              </a:rPr>
              <a:t>zaraz po wkroczeniu do miasta rozpoczęli represje wobec </a:t>
            </a:r>
            <a:r>
              <a:rPr lang="pl-PL" sz="2800" spc="0" dirty="0" err="1" smtClean="0">
                <a:solidFill>
                  <a:prstClr val="white"/>
                </a:solidFill>
                <a:cs typeface="+mn-cs"/>
              </a:rPr>
              <a:t>ludności,szczególnie</a:t>
            </a:r>
            <a:r>
              <a:rPr lang="pl-PL" sz="2800" spc="0" dirty="0" smtClean="0">
                <a:solidFill>
                  <a:prstClr val="white"/>
                </a:solidFill>
                <a:cs typeface="+mn-cs"/>
              </a:rPr>
              <a:t> </a:t>
            </a:r>
            <a:r>
              <a:rPr lang="pl-PL" sz="2800" spc="0" dirty="0">
                <a:solidFill>
                  <a:prstClr val="white"/>
                </a:solidFill>
                <a:cs typeface="+mn-cs"/>
              </a:rPr>
              <a:t>wobec Żydów. Obcinali pejsy i brody wystraszonym Żydom.(..) Zaraz też zorganizowali kolumnę roboczą do naprawy drogi, złożoną wyłącznie </a:t>
            </a:r>
            <a:r>
              <a:rPr lang="pl-PL" sz="2800" spc="0" dirty="0" smtClean="0">
                <a:solidFill>
                  <a:prstClr val="white"/>
                </a:solidFill>
                <a:cs typeface="+mn-cs"/>
              </a:rPr>
              <a:t>       z </a:t>
            </a:r>
            <a:r>
              <a:rPr lang="pl-PL" sz="2800" spc="0" dirty="0">
                <a:solidFill>
                  <a:prstClr val="white"/>
                </a:solidFill>
                <a:cs typeface="+mn-cs"/>
              </a:rPr>
              <a:t>ludności </a:t>
            </a:r>
            <a:r>
              <a:rPr lang="pl-PL" sz="2800" spc="0" dirty="0" smtClean="0">
                <a:solidFill>
                  <a:prstClr val="white"/>
                </a:solidFill>
                <a:cs typeface="+mn-cs"/>
              </a:rPr>
              <a:t>żydowskiej </a:t>
            </a:r>
            <a:r>
              <a:rPr lang="pl-PL" sz="2800" spc="0" dirty="0">
                <a:solidFill>
                  <a:prstClr val="white"/>
                </a:solidFill>
                <a:cs typeface="+mn-cs"/>
              </a:rPr>
              <a:t>bijąc w tej akcji </a:t>
            </a:r>
            <a:r>
              <a:rPr lang="pl-PL" sz="2800" spc="0" dirty="0" smtClean="0">
                <a:solidFill>
                  <a:prstClr val="white"/>
                </a:solidFill>
                <a:cs typeface="+mn-cs"/>
              </a:rPr>
              <a:t>pejczami i </a:t>
            </a:r>
            <a:r>
              <a:rPr lang="pl-PL" sz="2800" spc="0" dirty="0">
                <a:solidFill>
                  <a:prstClr val="white"/>
                </a:solidFill>
                <a:cs typeface="+mn-cs"/>
              </a:rPr>
              <a:t>drągami . A poza tym rabowali składy, sklepy i </a:t>
            </a:r>
            <a:r>
              <a:rPr lang="pl-PL" sz="2800" spc="0" dirty="0" smtClean="0">
                <a:solidFill>
                  <a:prstClr val="white"/>
                </a:solidFill>
                <a:cs typeface="+mn-cs"/>
              </a:rPr>
              <a:t>mieszkania.</a:t>
            </a:r>
            <a:endParaRPr lang="pl-PL" sz="2800" spc="0" dirty="0">
              <a:solidFill>
                <a:prstClr val="white"/>
              </a:solidFill>
              <a:cs typeface="+mn-cs"/>
            </a:endParaRP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051720" y="260648"/>
            <a:ext cx="57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/>
              <a:t>Holocaust w Mszanie Dolnej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93" y="1772816"/>
            <a:ext cx="36766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351018" y="4601741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Rynek w Mszanie Dolnej, w tle piekarnia </a:t>
            </a:r>
            <a:r>
              <a:rPr lang="pl-PL" sz="2000" dirty="0" smtClean="0"/>
              <a:t>żydowska</a:t>
            </a:r>
            <a:r>
              <a:rPr lang="pl-PL" sz="2000" dirty="0"/>
              <a:t>, dwudziestolecie międzywojenne.</a:t>
            </a:r>
          </a:p>
        </p:txBody>
      </p:sp>
    </p:spTree>
    <p:extLst>
      <p:ext uri="{BB962C8B-B14F-4D97-AF65-F5344CB8AC3E}">
        <p14:creationId xmlns="" xmlns:p14="http://schemas.microsoft.com/office/powerpoint/2010/main" val="1518417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539552" y="1794814"/>
            <a:ext cx="3816424" cy="504056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Władze niemieckie dały mu duże uprawnienia do administrowania gminą Mszana Dolna, pełnił również funkcje nadzorcze nad terenem gminy zbiorowej Mszana Dolna i Niedźwiedź.</a:t>
            </a:r>
          </a:p>
          <a:p>
            <a:r>
              <a:rPr lang="pl-PL" sz="2400" dirty="0" smtClean="0"/>
              <a:t> Nazywany był „ katem Mszany Dolnej”; likwidował wszystkich, których nie lubił, którzy mu się kiedykolwiek narazili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3074" name="Picture 2" descr="C:\Users\Public\Pictures\historia\54_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456384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907704" y="116631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listopadzie 1939r. burmistrzem Mszany Dolnej został mianowany przez Niemców volksdeutsch, Władysław Gelb</a:t>
            </a:r>
          </a:p>
        </p:txBody>
      </p:sp>
    </p:spTree>
    <p:extLst>
      <p:ext uri="{BB962C8B-B14F-4D97-AF65-F5344CB8AC3E}">
        <p14:creationId xmlns="" xmlns:p14="http://schemas.microsoft.com/office/powerpoint/2010/main" val="21222265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332656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Prześladowania </a:t>
            </a:r>
            <a:r>
              <a:rPr lang="pl-PL" sz="2000" b="1" dirty="0"/>
              <a:t>Żydów listopad 1939- sierpień </a:t>
            </a:r>
            <a:r>
              <a:rPr lang="pl-PL" sz="2000" b="1" dirty="0" smtClean="0"/>
              <a:t>1942 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- Organizacja otwartego getta na rynku w Mszanie</a:t>
            </a:r>
          </a:p>
          <a:p>
            <a:r>
              <a:rPr lang="pl-PL" sz="2000" b="1" dirty="0" smtClean="0"/>
              <a:t>- Zakaz prowadzenia handlu przez Żydów</a:t>
            </a:r>
            <a:endParaRPr lang="pl-PL" sz="2000" b="1" dirty="0"/>
          </a:p>
          <a:p>
            <a:r>
              <a:rPr lang="pl-PL" sz="2000" b="1" dirty="0"/>
              <a:t>- </a:t>
            </a:r>
            <a:r>
              <a:rPr lang="pl-PL" sz="2000" b="1" dirty="0" smtClean="0"/>
              <a:t>Żółte </a:t>
            </a:r>
            <a:r>
              <a:rPr lang="pl-PL" sz="2000" b="1" dirty="0"/>
              <a:t>pasy, którymi Żydzi musieli się obwiązywać. Po roku </a:t>
            </a:r>
            <a:r>
              <a:rPr lang="pl-PL" sz="2000" b="1" dirty="0" smtClean="0"/>
              <a:t>zastąpiono </a:t>
            </a:r>
            <a:r>
              <a:rPr lang="pl-PL" sz="2000" b="1" dirty="0"/>
              <a:t>je </a:t>
            </a:r>
            <a:r>
              <a:rPr lang="pl-PL" sz="2000" b="1" dirty="0" smtClean="0"/>
              <a:t>      Gwiazdą </a:t>
            </a:r>
            <a:r>
              <a:rPr lang="pl-PL" sz="2000" b="1" dirty="0"/>
              <a:t>Dawida</a:t>
            </a:r>
          </a:p>
          <a:p>
            <a:r>
              <a:rPr lang="pl-PL" sz="2000" b="1" dirty="0"/>
              <a:t>- </a:t>
            </a:r>
            <a:r>
              <a:rPr lang="pl-PL" sz="2000" b="1" dirty="0" smtClean="0"/>
              <a:t>Zmuszanie Żydów do pracy, do </a:t>
            </a:r>
            <a:r>
              <a:rPr lang="pl-PL" sz="2000" b="1" dirty="0"/>
              <a:t>której szło się codziennie 5km  za miasto. W pracy zatrudniona była cała </a:t>
            </a:r>
            <a:r>
              <a:rPr lang="pl-PL" sz="2000" b="1" dirty="0" smtClean="0"/>
              <a:t>ludność żydowska </a:t>
            </a:r>
            <a:r>
              <a:rPr lang="pl-PL" sz="2000" b="1" dirty="0"/>
              <a:t>od 15 lat do 65. Pracowali oni </a:t>
            </a:r>
            <a:r>
              <a:rPr lang="pl-PL" sz="2000" b="1" dirty="0" smtClean="0"/>
              <a:t>przy naprawie dróg</a:t>
            </a:r>
            <a:r>
              <a:rPr lang="pl-PL" sz="2000" b="1" dirty="0"/>
              <a:t>. Małe dzieci od 6 do 10 lat musiały zbierać osty, pokrzywy i </a:t>
            </a:r>
            <a:r>
              <a:rPr lang="pl-PL" sz="2000" b="1" dirty="0" smtClean="0"/>
              <a:t> zioła</a:t>
            </a:r>
            <a:endParaRPr lang="pl-PL" sz="2000" b="1" dirty="0"/>
          </a:p>
          <a:p>
            <a:r>
              <a:rPr lang="pl-PL" sz="2000" b="1" dirty="0"/>
              <a:t>- M</a:t>
            </a:r>
            <a:r>
              <a:rPr lang="pl-PL" sz="2000" b="1" dirty="0" smtClean="0"/>
              <a:t>ęcząca </a:t>
            </a:r>
            <a:r>
              <a:rPr lang="pl-PL" sz="2000" b="1" dirty="0"/>
              <a:t>gimnastyka przed wyruszeniem kolumn do pracy. </a:t>
            </a:r>
            <a:r>
              <a:rPr lang="pl-PL" sz="2000" b="1" dirty="0" smtClean="0"/>
              <a:t>Padających ze    zmęczenia oblewano </a:t>
            </a:r>
            <a:r>
              <a:rPr lang="pl-PL" sz="2000" b="1" dirty="0"/>
              <a:t>wodą </a:t>
            </a:r>
          </a:p>
          <a:p>
            <a:r>
              <a:rPr lang="pl-PL" sz="2000" b="1" dirty="0"/>
              <a:t>- "Teatr Żydowski". Starcom którzy nie wychodzili z domu i zachowali brody i pejsy  kazano tańczyć i </a:t>
            </a:r>
            <a:r>
              <a:rPr lang="pl-PL" sz="2000" b="1" dirty="0" smtClean="0"/>
              <a:t>śpiewać </a:t>
            </a:r>
            <a:r>
              <a:rPr lang="pl-PL" sz="2000" b="1" dirty="0"/>
              <a:t>przed rozbawionymi  i pijanymi Niemcami</a:t>
            </a:r>
            <a:r>
              <a:rPr lang="pl-PL" sz="2000" b="1" dirty="0" smtClean="0"/>
              <a:t>.</a:t>
            </a:r>
            <a:endParaRPr lang="pl-PL" sz="2000" b="1" dirty="0"/>
          </a:p>
          <a:p>
            <a:r>
              <a:rPr lang="pl-PL" sz="2000" b="1" dirty="0" smtClean="0"/>
              <a:t>- </a:t>
            </a:r>
            <a:r>
              <a:rPr lang="pl-PL" sz="2000" b="1" dirty="0"/>
              <a:t>Z</a:t>
            </a:r>
            <a:r>
              <a:rPr lang="pl-PL" sz="2000" b="1" dirty="0" smtClean="0"/>
              <a:t>abójstwa </a:t>
            </a:r>
            <a:r>
              <a:rPr lang="pl-PL" sz="2000" b="1" dirty="0"/>
              <a:t>niewinnych, bezbronnych ludzi</a:t>
            </a:r>
          </a:p>
          <a:p>
            <a:r>
              <a:rPr lang="pl-PL" sz="2000" b="1" dirty="0"/>
              <a:t>- Kontrybucja nakładana na </a:t>
            </a:r>
            <a:r>
              <a:rPr lang="pl-PL" sz="2000" b="1" dirty="0" smtClean="0"/>
              <a:t>ludność </a:t>
            </a:r>
            <a:r>
              <a:rPr lang="pl-PL" sz="2000" b="1" dirty="0"/>
              <a:t>żydowską rozkaz oddania futer</a:t>
            </a:r>
            <a:r>
              <a:rPr lang="pl-PL" sz="2000" b="1" dirty="0" smtClean="0"/>
              <a:t>, swetrów</a:t>
            </a:r>
            <a:r>
              <a:rPr lang="pl-PL" sz="2000" b="1" dirty="0"/>
              <a:t>, koców, obuwia itp. pod karą </a:t>
            </a:r>
            <a:r>
              <a:rPr lang="pl-PL" sz="2000" b="1" dirty="0" smtClean="0"/>
              <a:t>śmierci- </a:t>
            </a:r>
            <a:r>
              <a:rPr lang="pl-PL" sz="2000" b="1" dirty="0"/>
              <a:t>ludność żydowska na okres zimy została </a:t>
            </a:r>
          </a:p>
          <a:p>
            <a:r>
              <a:rPr lang="pl-PL" sz="2000" b="1" dirty="0" smtClean="0"/>
              <a:t>pozbawiona </a:t>
            </a:r>
            <a:r>
              <a:rPr lang="pl-PL" sz="2000" b="1" dirty="0"/>
              <a:t>ciepłej odzieży</a:t>
            </a:r>
          </a:p>
          <a:p>
            <a:r>
              <a:rPr lang="pl-PL" sz="2000" b="1" dirty="0"/>
              <a:t>- Podczas </a:t>
            </a:r>
            <a:r>
              <a:rPr lang="pl-PL" sz="2000" b="1" dirty="0" smtClean="0"/>
              <a:t>największych </a:t>
            </a:r>
            <a:r>
              <a:rPr lang="pl-PL" sz="2000" b="1" dirty="0"/>
              <a:t>zawiei śnieżnych Żydzi musieli odgarniać z pól śnieg.</a:t>
            </a:r>
          </a:p>
        </p:txBody>
      </p:sp>
    </p:spTree>
    <p:extLst>
      <p:ext uri="{BB962C8B-B14F-4D97-AF65-F5344CB8AC3E}">
        <p14:creationId xmlns="" xmlns:p14="http://schemas.microsoft.com/office/powerpoint/2010/main" val="1278513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56253" y="980728"/>
            <a:ext cx="391169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/>
          </a:p>
          <a:p>
            <a:r>
              <a:rPr lang="pl-PL" sz="2400" dirty="0" smtClean="0"/>
              <a:t>Pod </a:t>
            </a:r>
            <a:r>
              <a:rPr lang="pl-PL" sz="2400" dirty="0"/>
              <a:t>koniec kwietnia 1942 władze </a:t>
            </a:r>
            <a:r>
              <a:rPr lang="pl-PL" sz="2400" dirty="0" smtClean="0"/>
              <a:t>niemieckie </a:t>
            </a:r>
            <a:r>
              <a:rPr lang="pl-PL" sz="2400" dirty="0"/>
              <a:t>zarządziły rejestracje ludności żydowskiej Mszany Dolnej</a:t>
            </a:r>
            <a:r>
              <a:rPr lang="pl-PL" sz="2400" dirty="0" smtClean="0"/>
              <a:t>. Osoby które </a:t>
            </a:r>
            <a:r>
              <a:rPr lang="pl-PL" sz="2400" dirty="0"/>
              <a:t>się nie zgłosiły, lub zdaniem </a:t>
            </a:r>
            <a:r>
              <a:rPr lang="pl-PL" sz="2400" dirty="0" smtClean="0"/>
              <a:t>Niemców nie wypełniały norm</a:t>
            </a:r>
            <a:endParaRPr lang="pl-PL" sz="2400" dirty="0"/>
          </a:p>
          <a:p>
            <a:r>
              <a:rPr lang="pl-PL" sz="2400" dirty="0" smtClean="0"/>
              <a:t>roboczych i były podejrzane o działania konspiracyjne zostały aresztowane</a:t>
            </a:r>
            <a:r>
              <a:rPr lang="pl-PL" sz="2400" dirty="0"/>
              <a:t>. Pod pozorem budowy </a:t>
            </a:r>
            <a:r>
              <a:rPr lang="pl-PL" sz="2400" dirty="0" smtClean="0"/>
              <a:t>baraków aresztowanych </a:t>
            </a:r>
            <a:r>
              <a:rPr lang="pl-PL" sz="2400" dirty="0"/>
              <a:t>wyprowadzono na teren cegielni. Wszystkich rozstrzelano.</a:t>
            </a:r>
          </a:p>
          <a:p>
            <a:r>
              <a:rPr lang="pl-PL" sz="2400" dirty="0" smtClean="0"/>
              <a:t>Zginęły </a:t>
            </a:r>
            <a:r>
              <a:rPr lang="pl-PL" sz="2400" dirty="0"/>
              <a:t>wówczas 24 osoby.</a:t>
            </a:r>
          </a:p>
          <a:p>
            <a:r>
              <a:rPr lang="pl-PL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01" y="1484784"/>
            <a:ext cx="483201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4448720" y="50851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Mszana Dolna ul Ogrodowa; masowy grób upamiętniający ofiary tego wydarzenia .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1915511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5932" y="0"/>
            <a:ext cx="8820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Sytuacja ludności żydowskiej była coraz gorsza. Systematycznie okradani i prześladowani </a:t>
            </a:r>
            <a:r>
              <a:rPr lang="pl-PL" sz="2800" dirty="0" smtClean="0"/>
              <a:t>Żydzi biernie </a:t>
            </a:r>
            <a:r>
              <a:rPr lang="pl-PL" sz="2800" dirty="0"/>
              <a:t>poddawali </a:t>
            </a:r>
            <a:r>
              <a:rPr lang="pl-PL" sz="2800" dirty="0" smtClean="0"/>
              <a:t> się swemu losowi. </a:t>
            </a:r>
          </a:p>
          <a:p>
            <a:r>
              <a:rPr lang="pl-PL" sz="2800" dirty="0"/>
              <a:t>P</a:t>
            </a:r>
            <a:r>
              <a:rPr lang="pl-PL" sz="2800" dirty="0" smtClean="0"/>
              <a:t>ędzeni </a:t>
            </a:r>
            <a:r>
              <a:rPr lang="pl-PL" sz="2800" dirty="0"/>
              <a:t>ustawicznie do bezsensownych prac, wymęczeni i zmaltretowani niedostatkiem, głodem, obrabowani z dobytku, ulegli mistycyzmowi Talmudu, w którym było </a:t>
            </a:r>
            <a:r>
              <a:rPr lang="pl-PL" sz="2800" dirty="0" smtClean="0"/>
              <a:t>proroctwo,</a:t>
            </a:r>
            <a:endParaRPr lang="pl-PL" sz="2800" dirty="0"/>
          </a:p>
          <a:p>
            <a:r>
              <a:rPr lang="pl-PL" sz="2800" dirty="0" smtClean="0"/>
              <a:t>że </a:t>
            </a:r>
            <a:r>
              <a:rPr lang="pl-PL" sz="2800" dirty="0"/>
              <a:t>w rok, w którym nie będzie przepiórek, oni wszyscy zginą. Ogarnięci religijnym fatalizmem wypytywali wszystkich:  </a:t>
            </a:r>
          </a:p>
          <a:p>
            <a:r>
              <a:rPr lang="pl-PL" sz="2800" dirty="0" smtClean="0"/>
              <a:t>"</a:t>
            </a:r>
            <a:r>
              <a:rPr lang="pl-PL" sz="2800" dirty="0"/>
              <a:t>Czy widzieliście tego roku przepiórki</a:t>
            </a:r>
            <a:r>
              <a:rPr lang="pl-PL" sz="2800" dirty="0" smtClean="0"/>
              <a:t>?„. </a:t>
            </a:r>
            <a:r>
              <a:rPr lang="pl-PL" sz="2800" dirty="0"/>
              <a:t>Istotnie przepiórek nie było.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49044"/>
            <a:ext cx="3042084" cy="203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333794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49044"/>
            <a:ext cx="1800200" cy="180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827584" y="6171802"/>
            <a:ext cx="4036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Gwiazda Dawida, symbol religii żydowskiej i państwa Izrael</a:t>
            </a:r>
          </a:p>
        </p:txBody>
      </p:sp>
      <p:sp>
        <p:nvSpPr>
          <p:cNvPr id="5" name="Prostokąt 4"/>
          <p:cNvSpPr/>
          <p:nvPr/>
        </p:nvSpPr>
        <p:spPr>
          <a:xfrm>
            <a:off x="5866191" y="6457890"/>
            <a:ext cx="1441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/>
              <a:t>Flaga Izraela</a:t>
            </a:r>
          </a:p>
        </p:txBody>
      </p:sp>
    </p:spTree>
    <p:extLst>
      <p:ext uri="{BB962C8B-B14F-4D97-AF65-F5344CB8AC3E}">
        <p14:creationId xmlns="" xmlns:p14="http://schemas.microsoft.com/office/powerpoint/2010/main" val="2996904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0"/>
            <a:ext cx="9036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Zbliżał </a:t>
            </a:r>
            <a:r>
              <a:rPr lang="pl-PL" sz="2800" b="1" dirty="0"/>
              <a:t>się dzień </a:t>
            </a:r>
            <a:r>
              <a:rPr lang="pl-PL" sz="2800" b="1" dirty="0" smtClean="0"/>
              <a:t>likwidacji </a:t>
            </a:r>
            <a:r>
              <a:rPr lang="pl-PL" sz="2800" b="1" dirty="0"/>
              <a:t>ludności żydowskiej </a:t>
            </a:r>
            <a:r>
              <a:rPr lang="pl-PL" sz="2800" b="1" dirty="0" smtClean="0"/>
              <a:t>w</a:t>
            </a:r>
            <a:r>
              <a:rPr lang="pl-PL" sz="2400" b="1" dirty="0" smtClean="0"/>
              <a:t> Mszanie</a:t>
            </a:r>
            <a:r>
              <a:rPr lang="pl-PL" sz="2400" dirty="0" smtClean="0"/>
              <a:t>. </a:t>
            </a:r>
            <a:r>
              <a:rPr lang="pl-PL" sz="2400" dirty="0" smtClean="0"/>
              <a:t>W </a:t>
            </a:r>
            <a:r>
              <a:rPr lang="pl-PL" sz="2400" dirty="0"/>
              <a:t>mieście mówiono o akcji wysiedleńczej, dokonano ponownego spisu ludności </a:t>
            </a:r>
            <a:r>
              <a:rPr lang="pl-PL" sz="2400" dirty="0" smtClean="0"/>
              <a:t>żydowskiej. 19 </a:t>
            </a:r>
            <a:r>
              <a:rPr lang="pl-PL" sz="2400" dirty="0"/>
              <a:t>sierpnia 1942 rozkazano wszystkim Żydom zebrać się na placu w Olszynach. Mieli oni rzekomo zostać wywiezieni na roboty na Wołyń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   </a:t>
            </a:r>
            <a:endParaRPr lang="pl-PL" sz="2400" dirty="0"/>
          </a:p>
          <a:p>
            <a:r>
              <a:rPr lang="pl-PL" sz="2400" dirty="0" smtClean="0"/>
              <a:t>Stawiło </a:t>
            </a:r>
            <a:r>
              <a:rPr lang="pl-PL" sz="2400" dirty="0"/>
              <a:t>się ok. tysiąca osób. Wszystkim zebranym na placu kazali </a:t>
            </a:r>
            <a:r>
              <a:rPr lang="pl-PL" sz="2400" dirty="0" smtClean="0"/>
              <a:t>położyć </a:t>
            </a:r>
            <a:r>
              <a:rPr lang="pl-PL" sz="2400" dirty="0"/>
              <a:t>się twarzą do ziemi, następnie </a:t>
            </a:r>
            <a:r>
              <a:rPr lang="pl-PL" sz="2400" dirty="0" smtClean="0"/>
              <a:t>odliczyć </a:t>
            </a:r>
            <a:r>
              <a:rPr lang="pl-PL" sz="2400" dirty="0"/>
              <a:t>do 50. Z każdej 50 </a:t>
            </a:r>
            <a:r>
              <a:rPr lang="pl-PL" sz="2400" dirty="0" smtClean="0"/>
              <a:t>Wybierali</a:t>
            </a:r>
          </a:p>
          <a:p>
            <a:r>
              <a:rPr lang="pl-PL" sz="2400" dirty="0" smtClean="0"/>
              <a:t>po kilku </a:t>
            </a:r>
            <a:r>
              <a:rPr lang="pl-PL" sz="2400" dirty="0"/>
              <a:t>zdolnych do pracy, resztę popędzano </a:t>
            </a:r>
            <a:r>
              <a:rPr lang="pl-PL" sz="2400" dirty="0" smtClean="0"/>
              <a:t>na wzgórze zwane "Pańskim</a:t>
            </a:r>
            <a:r>
              <a:rPr lang="pl-PL" sz="2400" dirty="0"/>
              <a:t>". Na </a:t>
            </a:r>
            <a:r>
              <a:rPr lang="pl-PL" sz="2400" dirty="0" smtClean="0"/>
              <a:t>wzgórzu </a:t>
            </a:r>
            <a:r>
              <a:rPr lang="pl-PL" sz="2400" dirty="0"/>
              <a:t>w potoku przygotowany był już </a:t>
            </a:r>
            <a:r>
              <a:rPr lang="pl-PL" sz="2400" dirty="0" smtClean="0"/>
              <a:t>olbrzymi dół- </a:t>
            </a:r>
            <a:r>
              <a:rPr lang="pl-PL" sz="2400" dirty="0"/>
              <a:t>grób. Przypędzonych nad </a:t>
            </a:r>
            <a:r>
              <a:rPr lang="pl-PL" sz="2400" dirty="0" smtClean="0"/>
              <a:t>jamą </a:t>
            </a:r>
            <a:r>
              <a:rPr lang="pl-PL" sz="2400" dirty="0"/>
              <a:t>Żydom kazano </a:t>
            </a:r>
            <a:r>
              <a:rPr lang="pl-PL" sz="2400" dirty="0" smtClean="0"/>
              <a:t>się rozebrać i wówczas </a:t>
            </a:r>
            <a:endParaRPr lang="pl-PL" sz="2400" dirty="0"/>
          </a:p>
          <a:p>
            <a:r>
              <a:rPr lang="pl-PL" sz="2400" dirty="0" smtClean="0"/>
              <a:t>jeden </a:t>
            </a:r>
            <a:r>
              <a:rPr lang="pl-PL" sz="2400" dirty="0"/>
              <a:t>z gestapowców po kolei nad dołem strzelał </a:t>
            </a:r>
            <a:r>
              <a:rPr lang="pl-PL" sz="2400" dirty="0" smtClean="0"/>
              <a:t>im w tył głowy.</a:t>
            </a:r>
          </a:p>
          <a:p>
            <a:endParaRPr lang="pl-PL" sz="2400" dirty="0" smtClean="0"/>
          </a:p>
          <a:p>
            <a:r>
              <a:rPr lang="pl-PL" sz="2400" dirty="0" smtClean="0"/>
              <a:t>Zginęło </a:t>
            </a:r>
            <a:r>
              <a:rPr lang="pl-PL" sz="2400" dirty="0"/>
              <a:t>wówczas 881 </a:t>
            </a:r>
            <a:r>
              <a:rPr lang="pl-PL" sz="2400" dirty="0" smtClean="0"/>
              <a:t>osó</a:t>
            </a:r>
            <a:r>
              <a:rPr lang="pl-PL" sz="2400" dirty="0"/>
              <a:t>b</a:t>
            </a:r>
            <a:r>
              <a:rPr lang="pl-PL" sz="2400" dirty="0" smtClean="0"/>
              <a:t>. </a:t>
            </a:r>
            <a:r>
              <a:rPr lang="pl-PL" sz="2400" dirty="0"/>
              <a:t>W kolejnych miesiącach Niemcy rozstrzelali lub wysłali do obozów koncentracyjnych pozostałych przy życiu Żydów.</a:t>
            </a:r>
          </a:p>
          <a:p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469449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1663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Pomnik zamordowanych Żydów  z 19 sierpnia 1942 znajduje się w Mszanie Dolnej przy ul. Mroza</a:t>
            </a:r>
          </a:p>
        </p:txBody>
      </p:sp>
      <p:pic>
        <p:nvPicPr>
          <p:cNvPr id="13314" name="Picture 2" descr="C:\Users\Public\Pictures\historia\d1dfc1310d352f6352b46a3de4dde4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888432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Public\Pictures\historia\w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03" y="1844824"/>
            <a:ext cx="4284476" cy="3786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49144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7504" y="1412776"/>
            <a:ext cx="4464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Wieczorem zorganizowano dla morderców </a:t>
            </a:r>
            <a:r>
              <a:rPr lang="pl-PL" sz="2400" dirty="0" smtClean="0"/>
              <a:t>przyjęcie </a:t>
            </a:r>
            <a:r>
              <a:rPr lang="pl-PL" sz="2400" dirty="0"/>
              <a:t>w restauracji. Na ścianie lokalu widniał napis: "Mszana wolna od Żydów". Stanisław </a:t>
            </a:r>
            <a:r>
              <a:rPr lang="pl-PL" sz="2400" dirty="0" smtClean="0"/>
              <a:t>Lipień: "</a:t>
            </a:r>
            <a:r>
              <a:rPr lang="pl-PL" sz="2400" dirty="0"/>
              <a:t>Po egzekucji Gelb zrobił duże </a:t>
            </a:r>
            <a:r>
              <a:rPr lang="pl-PL" sz="2400" dirty="0" smtClean="0"/>
              <a:t>przyjęcie </a:t>
            </a:r>
            <a:endParaRPr lang="pl-PL" sz="2400" dirty="0"/>
          </a:p>
          <a:p>
            <a:r>
              <a:rPr lang="pl-PL" sz="2400" dirty="0" smtClean="0"/>
              <a:t>na </a:t>
            </a:r>
            <a:r>
              <a:rPr lang="pl-PL" sz="2400" dirty="0"/>
              <a:t>którym podziękował gestapowcom, że dzięki nim Mszana oczyściła się z tego brudu". 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Wojnę </a:t>
            </a:r>
            <a:r>
              <a:rPr lang="pl-PL" sz="2400" dirty="0"/>
              <a:t>przeżyli nieliczni Żydzi, którym pomocy  udzieliła</a:t>
            </a:r>
          </a:p>
          <a:p>
            <a:r>
              <a:rPr lang="pl-PL" sz="2400" dirty="0" smtClean="0"/>
              <a:t>okoliczna </a:t>
            </a:r>
            <a:r>
              <a:rPr lang="pl-PL" sz="2400" dirty="0"/>
              <a:t>ludność.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76" y="908720"/>
            <a:ext cx="33993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data:image/jpeg;base64,/9j/4AAQSkZJRgABAQAAAQABAAD/2wCEAAkGBxMTEhUUExMVFRUXGBsaGBgYGB8bGhoZGiAaGh0fGhogICggGyAlGxobIjIhJSktLi4uGSAzODMtNygtLisBCgoKDg0OGxAQGy8mICUtLS0tLy0vLS0tLS0tLS0vLS0tLS0uLS0tLS0tLS0tLS0tLS0tLS0tLS0tLS0tLS0tLf/AABEIARIAuAMBIgACEQEDEQH/xAAcAAACAgMBAQAAAAAAAAAAAAAEBQMGAAIHAQj/xABCEAACAQIEBAQDBgQFAgUFAAABAhEDIQAEEjEFIkFRBhNhcTKBkRRCobHB8CNS0eEHYnKC8SSyMzRDY9IVF1Oiwv/EABoBAAMBAQEBAAAAAAAAAAAAAAECAwAEBQb/xAAuEQACAgEDAgQEBgMAAAAAAAAAAQIRIQMSMQRBEyJR8DJhgdEzcZGhsfEFweH/2gAMAwEAAhEDEQA/AOcZtZQ4MHDay0ldkOhhqBtcd7GehB+WBsyYX88Ncw58hBIKFQ0WJ1aACSYnvbrHWMc05VRKQq4cTqJ3ttviZg0iDOreIJG3XcHbA3DapVtQG30w+yGX0uKhWQrCQoPN1jVsLYTUltdg5ZmWRtDJK6lm83IEtuSD02GDi6GkAoMgLqm/3YgH2P6dMA5/MfxwaVgWBAsAQbi0WEQIPb6bUEZWWYlmF4IXfpImNx8sc8ot5+ow/wAnQei5azjSD0/XaOxwbwviflVWZF1a1OiNlImxnbmsbSABvM4RUs8x1LPNMTMb8omLGe+xnDLJZFGNNGIDPChlvDWXmtBmbrvPviUFNS+YUCcTyJ8yoaqDVUYMQSNOlzIvMfhGKfVpgO0bSYg9JMXx1fjWZoo1WjX0ltBCOD8Nm0xvvt3EjYGByUsdgPfHZpXbDVD7w4zKjlRyllDGDYC+423/AKYsGfzpdFBgqsra0GDAjtGn5DCXw+AEbWsLJYOQYmwi39bTODPsasNQOkCTBb4rACB1EyPn0xy6y8+TE3FKTplaaAJZ9bAkF5gxIP3QARGELKzc7BQNUFgIHNtYeuCc2rGm1UyZYIQfuGAfoRqj098ZksmcytVKcyFDKqzLsAAABsIuZ9MXhfcUDq1DThdcrAFjaPisb+x9QbYa5BvNlGVwWtqCzqY/CIkCYna+++Ky+aZmBbdFUD/SsAe9hi68LzNBGemrE6kUqWiAwuwMGYi3T5jBmqMslVyOdrMUpBgKZqEOQoliTc3EzcfsYuXDsvU0FmUoP52ADemkHcTtFrwAcUvgLKmZoyCaYZS0ehBa9ugv/bHQU4nUqzV+0UuYiFlW02MFx/NpiwBAJPW2J9TCNDIG+yEaWKmXYt1lIi8ySTEdYE9NjrxeprFMKSHI5DBmQAeUrsDIkyQL2MYgz/EnqZinS0qrSS8LE6jO8mdKiJ+lsX9vCqVQjTpmmASDJY9+wt1HpYRjljoSk045Zrs5tX4tUpM1M6dKjn1EcxVRAntO0d+owz8O8URcjTGqfLQBgZNz0AHc97e+APGOQSnKhX1AKZaLoSFEAE9ZM22g74XDKJHk9Jgap5msbxv0AjuMNqaUXGnj/n9k23F4J+NZ9Ky1AgWGdWHR1cSGjfkYXItcTfGYUeIuKuAFZgGUwFXZBJkfLveT7YzHZpQlsVAWeRRXnqOk4c57ItSy9JyW01aSFT02FifQgiO2EldyQelvww6zecY5KmjVAwQLoQMsrquSRv0/HFpodkXh/LApUdmjTESJGoyR0jphnXrgsFcFRAJAtcbzaW797/PCThNaEYQZN9v5RJ6HYTviVMwCeoFuuxt16wdsQlC5tsW6DKgFRqhCkz8N+s7knc72wVk8onlo2vUZBYXGm47dwQfTSRhNTQlokD6bm3e+DftLoCAw0gFTAEw14JvIlbRe++DVBTyWzxHw5KCBS/mO6MSSs7ksIlgwIkdzisZPiNVxTRNQamQEYMRu1pvG5N/baMScX4map1N95QCSOnSPoPoca8CADQZI1AmmNQDACfiA3Bt88KsJujPk94vnqtVmqOrgNMDSQpZRBNuWQSSe3pOEaDlnvh3xHOsKLICRS3UG5UnddRg+4HVcJKLqYWI6Ti+nTyFFl4U7Kh5f4bCGhZMHpN95+XY7Y24lVprR5VKvKxJ+7cnl1GJJB/2W64FyDaIpsupSpcEmzCJgHcQCdjf89eK5hCiaaapMXWCSYM3kneJvFtgZxJw81heDzjgK0aQDmooW7RADuTCmbyETraAIwz8IcQy9OqPNU6Qraz8QveIAJi4sZJJibQU5l9CFRFSAIMSZCLBYxMzvG52w2zmWetTbSwK0eW4CSYWEVBuVHWJsMFO0L3Fni/JU/PNTLiEcBtIsEciSo6QFi4kTPSMMOI8LNHLGqELF1UpUUmEUrcFR3B3N97RfBlLhbLkW1U1ZQDzD4g8houoIBXsTBnDKtxUHhdKjE1GSoAB/KoaTYjoVH+44aMrTb7BorPhCnq0VNBOiALSC0zt/LAx0x1WotMRpYLYrsCCwbUBttsTvjn/h/LvSrI0nywGTTTuxf70i2kCIIPbvizcS4qaVJkYlidIZ0JSDuq/zdDvAvcYhrx3PPAydFb4nwsHM1TVfSaa6yQTzgQLRJDGZvbp64e8P43mLqK7tRBAWoF5pCqdO+2/ry/FfFY4bWRzVYkFdUsGUFnUSx1COpjr37Yd5nh2aqCkqEhhZkVjyvJIapCxs0SCekWBwmfhWBF6iDO8QGZI+PzGdaYBb/wBIS0CZAOoXsdz6Y84jyVaShn1aAYE2Y2OkbibzuZmcLeI0KlGpBJQFhpMmJExe+xkEx3wb9vFKjmGeqzNUB8vkkEjlHmAGaZ1HlJJW+24NFpttVwLd4K3nSGrnSIRSSATMD3xmIuHAFgam0yRtP9p6YzHRJ7cCt0H16cq52KgficCIvr0xNWrSrbXH641oryA7/pvhmVl2J6NbTSK3BJ3HYxII6CQD8r9I9pkAAmP0x7kWpiC8xtC7/j0w2ztCm8lWC9ByhWIGzdFuIEC/oeqSaQj5JaPDBUXWrAlnCETEE3OneRHU7TfAlBmGo6WqKQQWW1jJBAIn7u9toxtkXNOkzhG1IwGpGgd+ZfiItuPScbUKoYL5jQJGkKJ0qwuwCzBspt22kYm+AhuYy9OoaYpgCwUu5KjsARG8g36yLC2DsnnGyjuHQMiqAZCzfY6gpD6SR1m4+XvA+DebSqRLBCCAoOpiNUgGN9Jn5nthJnBqJPUkWJBIH3fWbwcJ5t3yDLGQ/wAUeRVpa8uIWmwUgsSYbWRve5kxJgQMVyqDp2i1j+9sO+KMfLCSCoIIYSAOUkiCTMEx2EeuE1JvMIUXna/4e+L6UrVhXA9ocMepT1Uw2kAQNUmeUQoF5mTvtb3V5wGxN06gC6m4uTcx1729MO+F5nyK1QMQJnSR1IaYtcAjftvNsL+IrNVlXUyXIVrEyZMkAEibgH8MRhOW5xlwEk4eKlV4ZTGkU0srLCDcHqTuCO89MN+AZPMZkpl6cIE01ld10kQdPKwEmSd+pXpfCc8XHIgCpTQ2JGryzBHJtaYOnaRI9b7/AIdZ2pURxy+YHJ5lYsVN5DEgBZb7v8xtfFoRtmayTUeG5qhTzS5ghqbh3XTzKCN5EahMjaRynbfHOstWcEPBdKawvZqh2HtqA+npjpPjrjz/AGRwg1K/8IuSVJJOnSoi53nYW3m2OWZ3NVSq0WOiTYdtx8oC7T1xVpdjFr8DZkutYsxGhCIDSxqOUMjcCL39yYjAvEkQoERn8sOT/EuhMQBqAXUxkR925M4XcLzGhVpcpCk64aNcbTpHQ6rGZk4Z8TQ16C1WDLTLFKQAkGDBJMAC+3WARjj1dz1McJAbVFf8mlpXy2Oo8rBo39DvEb7Y6DS8UeRl6a06YLCyLJeTaUWGLFhO+wHXFPzuW01B5YdqlNVdlCNp9S02ABG/UscT8V4shJ009DVAklUBgAEHy17TMkyTHQwQIzdpoVYF3HKlU0ss1anLvmNRawJ8slWTSB3MT1tbeU/HuIBpSmNKMQNIZvhT4SwJI62I7H5m+JAS9FWDLUClmLMCpVroZuwkXMnc2A61+shZiqgEl9C6TIN45fQmPrjoglhg5Y64H4br5lqSpIVzAJBC7SOh6EX/AMwxmGdDzxI80KYUMialIKKFuALHSJJHZsZgeIu4LRXhRJpu2wXSCf8AVPTc7YIotGXuAQ0Q3VYJtE9d5g/LrCRNOoewX88E0UnKzuA179TMW9pw0n/JRmuVoa0CjfXF9hMXsPr6YYcW4aaLQdQUTykyRflNgOkdsA8GqhYLEhS1yLnbtI798N/FWZZqikkwFhdWmSsk3K/F3MwZJkA7q7sRkGUJRgVq6da6j1EDeQD6du+BkqqtRisgliDsNSncRMQb2Ntt74wEMyhgBqABLTEyOYACbxFgevU4eVOH1HpsygVWDCmqgBhssbQACJv3UicSyn+YPyJeGeLmTWvlgyOUBipvcAMLgLzGx6/XOK06dOXWeYSUYlmVzdlLiZtJv9RcYrQpOlaHlGDc3UDe07YZfbWMUeRQy6dZWdC7iLEiw3Hc4MoLgdvBBn6EKkn4pvfT7AnqOvuMC0XC1UYAQGEneACP6YjzVJiABB7Gd/rt9BiPKUWLBS0Gdhc3xWCqIVwXPJcUVKpkKfNLFXC37jc7QTYb9r4U8UpyPMnmYtZTYARbr+ht6YBo5o05UPphgA3XaDtuNsRU6jlrAnSY6TzjVc79Mc60qnuQE8j1eDlsn5wK2BLgiOWdIKk/e1C8fzDEOU4xUp6cs9SaAOpGBKlGMQGOoCFkyNiOvZlURmSiGYFSp0hVLGntqDr0JYEA7cvzCXOVkZSkQk2OmLm8WsLzb09MX05X5WOxkeP1M3XpUmZWpI3KdIUMVBCmOjRfTMelsJsxWNTMMNMrL2HSOo94+pw1yeQ8jKEeXqLHSCBJBYwhIF9zPfphFnKFTLV6YJAIBNpNjsCeoMduuKv0EHHHnXyFNPrykwZBbWR0kEat+5EXBhXQpZim/ltUiBOkHUaesAkgzpVoiYvb3xNTyb5nyaZWp5hUuAxJJ0SukUwCRPLc3gTsJNy4JlFbMrT/AIesD4dI0sABqNSobkm8ALaBaDhHHmu4O4oFZHQuqLrWmoJlm16IZvMBNxpERpIm+o3x0PgfDKVWkldVHmaCvNtMFT6AzuQOmKr4w4LpQmkQ5pkBnWBpRVYgOLKSFYBYFwO+ElJquSpTrq06ryY1FVAhShIAMkmYVgLb2xktryg3XIr8R5NKGcrIQORKaiAJB0oSRpAUtM3IiJ6xgdq3/T8iMlNo8xolWIJIhup7/LGucarUNas5WqQBr1VOZuVriIMAKPW6jrhPkSzBp+AKJ9bjb5/jhXFPKEfyD6ecNgYiGuLEyLT+FgOnzxmNcmpQggBp23J94B+d+2PMa0BNd2bLS/6esdJN0GoGwv17zt88PafDQvBxW0pLVNIaDqsx/wBo99+mFVPPAZTMUr8z0zY/yzM9+mJHz9Q5BKRnQHJAGxJk9unvgvnPqWwLcoo0Cdibx0+R3+uJFQ2KkkLciJAkxMbdsZkgCg1GAAY6/vr9MFZbNouqJU7/ABGGG8OOtxI/sMBvLJPkjr592USABEEgXYQAAekRH/OCaeddqa0WIZVIIEy8HmkbqQAOoi+COJZ3LtUBU1BlyZNMzp1ALdWmTciRYgCMLK9eiGcKSZPKVjSt1MiRJFj/ACnb1wm1VwYJpnnfSrSpVtBUREiJvEX7DpgjP0mOYZVC6dUx8K2AJkTFtVz7nqcLKFaGVlmx5gDBYDcHeR9cNfEOksjr9+mp6XgsDMW6DD1gZ8EOezOqqS+hSbcghZjoNowGMqxcshMgE29MMc3oqnWFWDAWBAhVABi8G0kdzgF62nUBOoC19z0w6XlG7A+rUpEC25JgzaLdcZwypTUk1GtB+ogj9+mNqawdUQtRbAGIYSTb0hgB2I74hWiC5pjS4PwkdZ2I7EdsChUs2POBvqLk1CJViXTfSIMLzLOw+V+mCOKcR8ymutEGgFVZV02E/d2DAEEkHYj3xBVofZipQg6Vj01EQQe/W398J81miCSLat4gSDvEWHaMTjzgLZbeAZZqiiigZUqwweQdMGTzAg7iNO9zcdAfGWURTR8mCk1HtsdRWwnmtEQTI74acFdqenUygMAErFiLk2XSTCsOliLYW+J+KrWq06NFAiUqZQSV3NyxI37wD646G/MkYbZTglSlTSqFNWs6AUmIKpTpBbsxB+PUYF9wCIN8O/CfBqxqK6lmp05YhyTNWAJSblSRqJm+owYEYZcBq16uVoUlbQyBS1SJVoE6DpYaTBH09cWfPcZWhSZ6pCKoszNGo9v3vhlT4ColC8Q+IDlFemtQPVqkT/7YWIBlIb70yBa3aFnH69KrSSr5ZRoHmVdNMu+nTAggQdWm4sALg7YT8T8WZUpAVXfVrBKMIaQfisSIthfSz9KqzBldxzMopyFvDbETANu+3a/FJ6rV00hJNlf1jSygapIudxE4YZX+IU5xrBXTKcpuqgWiI3mOkdp8rZZiS2gqpP3RAkyQAPrjRq5W1iAyzp0/d25oPyj1tird8E7Is2r+YwciVOkwIU6bbDb+5OMxrVzEtJWJ6flbGYdXWQBlBgMtWEGXZVkrIEENZosfnsca5jL6cpSqA3LupkiLBTtv3+uLAlGn/wDR6hLnV54IT15R8gVn3Kjtiu5yBlaZIPxsBcxFja0bk3nrtbC9/r/o6WjTJ0mZY2v06zGN89ktJ/I9CB2PXrj3IqQm/wDX+2CczUd0g3KiBO/sO2/4fVW2pEXyKcxSK7kiQCGg7H3F+hxGKViwIBUAwWuZgGO97+g9sG06bMxjSDpPxtH4mIP9sRNVWFUzqkS1oCi225jfDpgJHpqVVwzKWMQViT94gzcevvMWmx52gamUolVkrq1EzImNmPSZMenTCniVWaKIS/8AC0wZJFwCeVmIURAsL/KMMqVcvl6yiNIGumDZhpg8sC4+K/pgXawUQFRqW06YAFiNtzOB1orqJJ5iLT8M9JEX9sGUnBRQNwokepv+uBTlea7gSYlzC39envikvhG7HmX0trUz/MsxYruNhuI+mIeBBQ6vDQHEdLg2k7bQPljziKimoK1Ecn4tJmDOx77YJ4RlpqIgYrLgkg3Ux9LnrGEi7QkWGcURlq1HdQDrjqQB2t/lBE2wz4FwzL5rz1VnFRtKoFJ0hVAYk6plS5Ai5EdBOFvF6yE1WqVTqFR+RYiB8JB1dTbaQBjbJ8LqV8tQOWy70onzMwSFVmYmYgT8RCzNgLgQSJqNttB7hVWgMvmKiVtTrTbSrn4BqUdNXX026+ifIx53k1CVmoZ6gmWkgxJH54eZvh1PL1xQLVNTAE+bJVwbtAIE8wIB9AZN8KeKUqYrSiatLBiABC0gR7jpYbb2x1LhMLOj8F4fWNqOYKJUmojakdCCZg0yNcRM6WHxY5r/AIjZut9renUNqYVVRWJReVZ0z0Jk4u3griVCiS710SnTp8+u0vO6zMLcCF0XjlxQ/G3EaWcztWplyWRisEqRJCgGxvuPTG0WqbDVrBV/MOCuF5tFYioYUiJA1Qe8dfYR7jFgyPAEUaswdIOwP9BhpxHwVSZJpCCRvhnJTVDPRaWSvVOKU6lU6FEFuUKIOnYKB02H4740zuTdTF79AIBjuJ7SYOJ+B8POWzY1MNSN8QFh1m4N49MPcyUegdVSCx1AxMkapIWwAJABPc++OPUnskkiM40ykvUJaTM9f32xmDK2UjsYPTttPtP6YzF00TTLNSqk8PzAH/h6kEEfeLITBjsB16fVc9am2Vp0+bWruWB2g6QpH42w94Xmqf8A9HzKQBU81ZkCSP4Vh13/AD9cVzL0B5RNpB2/Xb9cSSV/U6ma08nqMCJ6nqAL7i+NqWadJBhxudXTqLi4xJlyxdEkLqKgnexMXkj8SPfBXiei1JirEQLKog/DYFgJWSDNu9jbAlmVMhK7JeCrTrVCKivJA0qqeYNIIDFgpDLFjMfUnEnAKGX+0BHq+cPOpgLdUcGASwYT1AgAmxBiZCDh+ZZCWWJA3JgdT7HawOHHhnzamYOlUqFlJcnSiKHABZhpIhbbdffDKNYGiW//ABI4HpQtlqRWmFllSmoQBT8U7iZ+7G3XpVOEcTAUUxTJLKdRH3mMxI1XWIEW626m38do5bL5ZBSqVaFVV8vTq1K4sKiOBqSYEdDqjocc8ZwhDLEb2EfL36dvfDSqx3gYIgAUxBIGB6lB6pZZRREgu0SR0nYdd8QVKLuFhuUCB8sSsrXAEkLb1jvh3wZ8AWZUaAZhgY0noBudovPebYe+GiVqsTaELiSdWgDeYtIE7dYwp4rkxSAFQ3ZZEEdbGb7hhHrY9cEcNyh8qqzMVI1KG3J5CAnftt3PphI8CRwacVy0Vfs1PzPOquA0gAgMdoUmZO/tjqNPVl/LyVTko01tVvMoFIZbaSupjy/FPfHLPBFRjmvPZ01r8JqfCWPLzddpxfuG5+arjNqrajuCTqU6fhBgReZJtJi+IuexqPfuwxpYI/G/h9aaCq9QVXdBzNITlvCmeWzCw3gwBOBOD8OY16dRTTIIQ6KYhahGoQSe4Mdb39MH+LOMIaKBlFRVepYSzIiwoZpmGG0TNwTiDwVnWrVsu8haasQFBktYjn7XuO/0nrjJONjPkT+PvDLNmJZSkguSG1CSL6RA5RERY33vAQ+EuCrUaohaGWCOkj9xjrH+JnEAtAqBcizDa3Q+vX5Y4/wHOFK4gxrlfSTtPzjEotuTV4ApbZnRFyKBaepiT8IaYJn1GCGrICacCALztBwvp8McKqsYeIkAQO0SD0xtXcZWm1ao2qF2PVtlHrJvjqhpW6L6mqkrKpUUVcxUZSIJIHqIj5GMEZnhhSYg6b6bttcloEbHA/h3iNMAM7FXUjYAqwG0r6fpgp8yz1IWsrBzLeYxVQ0QWhRAkW2MY5NXQ1N2ODllbdls4fwymcrIpAq6rzVNiRBugiwO1z89seYmQNTpUkDADSdQpv15iWDNMfd5jFyBj3EMdn7+g+PQ5xkHJoVriDUWBeQTMkdLgD6DtjYtpoKNIhmJDfekWt6Xv8sD8NI8uoelpuRc2FoIPW1vwwU+f/6VaIAtU1SRtYzHa3btiz5+owCc0yVEcTIFot3Ez364PSkK5nUSSt2qyYbYkFdhMAT3wsrZ4GnZQp1We4aINu0GT+GI0qtoAU2i4gCbiPe+BONu1hkpck9VVGsElGDfCPhHzN9j7+mB+GA6wYcjUBqSdQmYiJM9fliavmSaehgARedIki5MnftgfJUyWTTuWsJvPT6G+Cvhdih3HspVo1QKp+IeYu5UajeAR6A+xFzjXK0tSooliTESAPQsTYdd8SUWqOxpksNP3TOkGZ5gfX0+8cD8Oq1FJNMkEghtM7fv8sG7GCWzJRQI9evU2tgjJgM4ZpAvKzFov9ROJq2qozPUEuYkmZnSLmcEZAAOJGoXlTsbEfrijzEpQJ4ucFKKo48tBFxeRAgz84IAsbySTibKZSoMvVrIAxqU6kgn4UgnXY9rAW+eF3FmLiAumGEEi89yY9O2LFwBF+zVkDAnyahIgwvI0HVPXt+AvKaXw0xUK/BBSmoqVCqqakElA5gLsFJ6yehwWX0hiW1EgBVeQQBc6kuSukMIDWnbso4ZTPkCNMkldpMG5Pp90d7nHROCeH6aUNZo6qiiZMzqHbYMu3Tr1xyajSk37wIluYhVQ2TqeV5nk6lGgaW0h48ybFrljp2JAuLThamV006zKAqIVmCSdakDrYAyJ/WMW7iLtTy5qBlMlCeXTMkTqPQQO2K34dDVPPpwsN8TAR965mbgxax6fO/Tam/Tbfz/AIHawDeJuPGpRSlBtBBn0g9O/wCeKvRyuqWe4Ow7++GPiFw9Vhsq2F+lu3XEPQD0x09FoxayT7l28JZypWpMpMsjQGK6gFCrbcSb2PphL/iNnpqpQU8tMam/1HafZf8AuxZf8PMwtHJV67bKzE/IAAe5Nvnjm3Ec0Xd6j3Z2J9yemPSSWQ8gVJZvicVSuxx4gggdt8QO04FUgl3/AMP/ABRVSqMtUctSq2AMwr9PWDsV6mPXHuKVlcw1N0dSQykEEGLj1GMxxa2k3K0PFjfh5VaVQEAlmWDG0BpvuOmMLEUtCfeJJH7viHIUpD7co7j9Tf5Y3ptpCEgmNUmL3iPxxzUr+oexC2XlCTED8LdO++NFRtI+LTPaBqt0jePzHzPyOSZjyiZa+1gI2+uGPEqZZZJGhWIA1RLReFHS+474SU6lQklkrwZ1J0mwFiLESDE9bTEfLG2UqtS5tJBiA0zpIO4Ht3x7TospVtMrNzFvY/vrhhWouiAgQGuIAJgXn+YAfTGbXAoO9WaJclWLMvTnmDbVvEQbQJInbE3hnMMtZ+2g8qxfaLfetuBffAecpqZ5NLAKZ0wR72k9N+s4EylZ1qSDcgxG56dNjaPn642zdFoKZYuIZ0O5ckCYB07WmD77Y1pN/EpsGI5li9pm2F9TLt8LLpPYnYf8Y9r0SAAp/H8sVgqjSKob8coMEOpBDAGdMQd7Edo7n9MH8Oer9kOmlKtTqL/Kw1KSWJ+8IJsO2A+L8U89QkAdd5GogdfT99MRcPqutIJ/EILWAaDcQV9RHT1xLprUfMIKlmktODq5VJEbHt+GOh+GePVStNeRFJ0aXLMTJOq1oJGqOgi52xSuCUSHsuqUaLWkqSDcWiDfe1iMWfgvhs1Sld2+AnUi6pOmwZX1dTf0xGcoqWRYt3gsHjVUo5QDWvxKC0CxWSpgCNwB88cx4dmqj5ialQhXUl2WLggn5cwGLh4yzanKlQj6g4UBhuxVo6X3PXp6YoFJHBCkGQCD6REY6NOScLQ8jSqZfvfrgrvgCqvMCD1m98HFoUk49Do15WSQY/GdGRWiDZ2LP8maB8zB/wBowjQGNbf7R2/vgdAajCbKNh+p9cT557xjou8jJURCpAJxGGsPXEdU2x5R+EYRyzQexLOMxkXx7hZcgLBkMop+0EkhkUkQuq+oCDewvveMNMlSVcuxJDbc2mIkgEC+9jiCuGptmNF0qKdRtszagOtyR6E3wZ4fyjmldWFM7AjkkGbkAxPr3x4+pqeXcvkUvGCwcE4NTcEMGU1IYCANOwBsTEx0vzbYa5nKKRoKKVgSCok+5gHf8sKXZkHMIP8Anbm32sO0x6dcP2EgSegn6dcD/HR8ScnJXX198AchbT4VQjSKSi0QJFrEgwfT5x2wNmPD1B2LFWBIizsLHpvEem2HK0h1+v8AzjJ5T+/33x7K0NPnav0JlebwtQiOe9yNRO/1n598BjwbRBVg9bluACsWvbkxbQTM2xB0n93/ABwfBh6GK8/hoE3d9gBtYC46YireFp2qf/rP5HFnZT9D6b40DDofeMbwYJYRtzKvm/C3MWFQgRJDLN/cQAItt/QQ1fDlTy1CVVBDTJ2vp2HT4cWmdv07frj0f29/3bAXTwXYDkVfJ+H3BBLja8Xv6DFg4Rm3pMQ4Gk7WgxcwQBBP0xJ89j+/wxorCfkPriMug0pPJlKuBf4sRq9ILSgkOxPQGREx3Hr64puZolNQY7aZPWSqkj8h6wcX8p19eot64qXiukoYEEmBJXtcx1kze59MT1Onho6dRDubKq7kGNrHBRaaPyjAo3MRPrff0xPRnyjJ6n9O2OjpvhZksEdBNKz3wPWMnBDyfYbYGcYu+MDEFUYzLRscbuMR0TDDEHiQewS2+MxqDfGYd8inV+E8MTmRnR0RmUyDqABtrDTIMTIKj3wdw3LLS1mmpOkgnRUBUgT8NM2W0XIkx3xpwrOmoJD3BIYGwghrk7X6/liTh7uEZFHOJLKSsA3GmAFU7xMdvXHyUnK3ZVNVgQUQ1VyzAhCSNIu0k2m8DfoIvNsXCJnpf9/liu5bI6a1NGbbSQqwAI5iGAPQiO1sPqlWNz/X/jHuf41eWUvp+hI3brefywPnM3TpialRUH+YgfnvOOX+JPFeYarURXZFV2WFMWUxci52xVqlRmMkknucd71a4G2nW8343yiT/E1n/KpP47fjhbU/xDoD4aVU/JR//RxzSMb00JMC56YTxZM21F9b/ENP/wADR/qH9Mb/AP3ApgkNQcd4YHFLyCgFgwhh3sw3mOo3G18TcSII7sTAi5HoNjHpG7emHUpbbs1IvGV8bZVviZ0P+Zf1WcOsnxKjVjy6yt/pYT8xjjDqRuI98a+uAteS5A4JncGPf+vr+mIWHtI6W/f9oxy3h/iXM0oiqWX+V+YfU3HyOLVwnxnTqEJUQo7EQRzLPS24v74rHWixHBlsO1u3v9PwxRvFVUB9K/Fu5jc9IO8RGLuGJF8c48Q1P41X/UY/PfEer+FfmBC5gQ1pmPmPliXLtFMiZJY/piOgwIY9f6/8Y8oNa3rg9PiI64JmqyMDVDjYNjWocXbCQu2NKY5hibSMRj4hiTWbMTLvjMYxgxj3BbMda4FVVPMJrSG5wCwUyF+9cwfn931nAmfzEM32eIVR5h+7IuWUybmR3sR6YX5Z6jrq1BUsocqOYiTuYCxtdht64c+HqkU3Pxc+kTfYDbe0k7d8fPaPT+LqbTXaoF4EiGvILMxGq8aVtpIkQCSe4sMWGvBX0wMlSJ0qO1v1/HA1TiMahB26fhc497ptDwo7bsVs47xBpq1D3dj9STiGkoJAZtI6mJj5C5wRk4NSSpcXkBS0yCPhBWbkdRg05b4mOXIWeXlcdQwDc/LK9ieu++J7byUsG+wLMLVUmYHKwsbA7bfjjQZbS6jUpbUBFzvBBtuL9O3tiUUBs1H58/SNVp2gEm1pOPKdFJfUhW3KIexv+74al2MZUypZtSuhMj4dXW0iRMWjviFUYOpLAn4gSTFr3O4xvKdaZF/5jte3yt9MaVWToD2nVIj6de2M65MbZ1WqNJKzBHxk/Cb3Yyd59sQfZTe6W/zDpPr6HBBNPUoJbT/rMDef/TntsPr0jo1Rc63VtMTrPSbWExtb9gOmzArrBIMWtYz+ODvD6aszRH/uL+Bn9MQaKcTJ9pE9P8u2/wCGGHhRAc5SjbUYnsATf5YEV5kZ8HTy0g3v0+s2xzniulnaLSx3vecdEqRpMH6j3xQa3Aq1QGooVkkkkOtjMQZIg32w/VLggkxjwXwi1XL+Y1QUw115NWpR13ED/nFa8nQHuDpDXHXcdcXPK+JkakGNSHSi6tTFg0QFI6C14GKbmKv8H3/U4GlPFfI6HFJKiGlcD2xjjGlA8uJdWLrKEIig9caIRqEYkdsO/AlBWzUtsqGx25iq3n3xOTSYYpvAmBvjMdI4nwLJG5Cp6gxfHuElqFPCaEvA84h/hlQP8wJlhtefW0H3tfFu4XT00hIvrb7unsNjH474qmRypputSEVWBBBBkCB8K/ekzv1xccjXLpTJMllJkiJv29scPRpPWbXoQ4JRpntO23T8/wAcIOM1uaqeyb/Kb/1w/wC8CfYdZGKpxeoYrwdkP/b+PXHrmKTwVX87kbQ0NB06vT4fbB9Cm5qaUqDWtiFptYKdMkC2x1e4jtKKpcn3OGGRo8h1UWYkcn8NiD0swdREkD4W36Y54S7DsI+x1GAPmWbUw0hrA6ZmBygz7fXHtWqS+nzkixECoA0ysXGrrcHpONfKpgicux5bgpUHN2+PoJ5rbbYjpmAAaD60JMjzAyqZIJAMCCQQYHw7nDYXtgNwXLsC6LcWJqgLIJkfeG5F5Mn540c1BU1eYFJESXqX0kSNRue1z09sZmQraj5bJUMEKFaOkkg+sib9flHR8siprDA6R5Y57GDtAI3jeMF+lmNMylSACy8wURqP8qxIPtHvPSMTVy9jKCLGHk7FgSCLC2NSaJALalMNuzGIPKJ0XsI7bSRfEXmUWiVdT1JqTNx/km41D6b7FeO5gmgzfeVGMyedV3JF5Uxcm/p6Y28JH/rEO3xn25WwtzFbmOguFIAgvJiLgmBInpGGng4f9QT2R/xBH64ylckjNUmdByzSTMkQDe4/dsRHNMd4vc2EwNum37998g3K+1hH4H8IwPRFgQSLW7Rjsr1IFb8UU1gMFWS3xKoBNupAvf0xV8weRR3J/f44s/i9Y09JP4c0YrRUHpjhn+I0isDWkMbE40c2xCrHvh3KsD1ZKcGcG4m2Xq+Yo1WIKzEjf8wD8sArJxqL4m8hTp2POJ8feuwAGkEibyTt+s2x7hMnxD0Ix7ico1waUnJ2zq+S8OmmpD1SZIMAGxHuf3GGlK2kbQsWsPpiepmEAuZ7xJwCczSMgVGF5un9R0jHTpaEYS3InJ2FViArGIG539ySB+WKVxSStU2iCOt+mLa+hlgVSZHoN9unriocWUJ5ibgNEie4ue9sXw0BFO4flBULTUVIi7Cxkx8u8+mD8twpwARVQMCx0iGYMIgETBkCRhdkaJYMqpqYgAbWMzN/QEW7nDT7KDAGVIJmOZW1GHFgbm94H8mObTjauv5HkyNKDkkGsqzJllUAlSiiI2VtW4iQLiME5fJVlUutVebSCGVS4BgCVM6IkyQbBSemBxlgQwXKmZ0yW+FoiLkCdRB/DHlLKrpUnLEgBNTaheI1HewI6+vSMPWf7+wL94CX4fWpmfPEgaZ6xKn6SZJ6D3xL9kzAUgVkKgQSD0AmPWx69oGF75NdOkZdw2mAd5bSwnf+YqYvscZSooJ1UKkaiBHrZB8Xci3Wd+mDx2/d/YBLX4dV55qgguNQBOksz6ZjaQwv2EYIrUsxqbU6Dl6Fgv8AzE/T0wB5SSf4FXqIg7yInm6CxHWenSJEUG9KpEKpAkc1i3Xquw9cLj239ghWc4fUYnUyyoJ+IwB6SPQ23+uJPCA/iuf/AGz/ANy4Aq+VpkJU6kEgxcMQfi/039MMPCYvVMTyqPqf7Y0UvERn8LLplHilUMnY/lbEeWNrTtH0/e+NKIPkv6zPbG+VMDYj+/7/ADx2NELK54yafLA3m/uB/fFc74uXGOCvmD/DuwkwdmnoD0sP3GKtV4fVUnVTZIkEEX/sPXbHn6v4haPAFUxrlhMiJx7V2xplWhhgt+ZD9iava3XEarGJSLycaNhn6gNaW/zx7jKO+PcIE7OEJE9IsDsPl7TOJAqddvcwZg9OxO3r648Vzpv02/GPxxG1I8p6dT6+3W/XHWiZBnKi3BnsI2vttbpip8ZrjTVYkTva/wCPvOLVmqcKYjsPTVa31GKRx2pyVZ3k+xvE4VugpWV7h7oJLVHQ2jR1s3p0t9TgxszTj/zFaYNtTRNiL6epLGYt2vcPIuwVgIEiZM7DtG5xu9RwQ2pdo3MQSW/Pp2xCLqPv7jtZJKeYUNAr1ApIYm86rkna5kLcxvPSMEjMJp/81UAsIAJ207jSJG9j2F74FqZqoVIIpkRcwbagFvJgGNrSL4LymXqQFZqaqOpmbW7j+X8b74Lde39zKNujRa6BlK5t7kyYNhBYQY/nEH3Bx69ambfamInVMfeEwTaZEKB/qHaMPszkFK/CHaACykAAEyAQQTHsPrgB6aBwKgNO8NN7SLAgCO8iYjpiC6lPC9/udT6Sk25cfICDKPhzLRqu0G+ogkzG4M2M9TiA1luftDTIO33rCSPp32OLNxPhlAUi9Dnc6VUTCnSZkj73ae/zxVRSqyToS2+9oBF/qfpg6XUrUV8V+f3Iy6eadLPoR1nAUgViRsAIggAAW6bkf7Thn4WeFfoWKgW3F/64UAHYqvyn/L/8Rf1PrhueJFafKqrUB+Idu+nrt1wZasoyTirFUE1TZduDqGQahO5v198aDNLceVf1mPy2xWuE8cYMAWZpJJYzF/wF+mH1JZjvvvv3/c47YaimrRCWntbTGmT495UgUZm8g7xIta+2IuLcYp16RD5f7pghribDYA79MCKSe9jcH9++Bs5ZWMx0+Rgd9r/jgS04vLCpvg59VwOpgg4KzSwzDpJwIcccn3KoLVb41q42RrDEdU4o35Re5tS3GMx7R3GPMI3QyO/UeFUtII1R0B/oRM2xuvCUAiXPvH9NsMjjUDHRuYdqF9Xg6MI1N9duvbFczX+HtBwwNWtc7yv/AMcXOcY2NzyCkjkfjPwZTyuWFRKtRirBQG0xDW6AdhihEY7J/icD9jj4pqD8mjHIDQf+U/THPqrzBRPTpMKZvAbpcT+EHG+SrAcrKCNQ6WkWxfPD/C1r5J/MbpC8i8gWCItM237E4pmfp2DWN+UATb1/fXC6mGgpWsDzhPiinTR0ZJcDkLCR5kwJ20gTMz0O1p2esSxPI7EiVW4npbFdrVqguLBhvbfqNid/zGNuH590aY1/5SsrI2N2FxjlfTqLco8s6tLquVPv3HeacKpFRW0nm0klTebyAIuN/TCbNOU005Ogj4tp9+x6ET+EYtniDjVFqD6F1vyrOkxJEyD0iD8x2vinoCVDPMA7ev7P7kYXp7mrlGg63UTqk+1X3ojElgCYjcz2wbmuC1I1IVa0lQZIvBnob9id998e0MsKnxSPQbwP3tiwUaFFdASqKZTVYkQZgwfX29cNqzcaonoaHiW74Kzw/htYhamg6NVz0AFifrN/Q4toqEBZWARYwfl9YMe2Nq/FdSooCBWERtBbe0+8YCzGZbWVqEm4CiYlREEjra2Bp9VqRfB2y6HTpJvOP1f3GPmDfqe34YHzchYM3i46+v0xNRdGpM7KQCwAv6E7dPywNn6oIgTFzc7Y9HT6hasXXY8vW6d6Utr5Kfxdf4je8/XC+MH8VP8AEPy/LAJxJiokQSBjH3xtSsMRjBrCMEZccwjuMeYkya8wx7iWq80LdH0U79hOBzRXzPM66dMQNpneJ+UxioV+IVHUqc2IMgkKoPyI2xDk61akAEzZYfysA2/YkT+OOrchy9BhjC2KZ9srglvtKSQJlBaO1zH9cSLxKvb+OvryLhlJAbNf8Sv/ACyRv5o/7XxzlMozWBOL1xPVXTTVrAhTqgKFuJG8+uA6XDqS/fBI7EThJJN2AV8M4nm6GXegMuDM8xbabd/1wqTgtQAW+W8HFyCJFqn64noZMMJ1H6/3wz2vkVJlKHDjBDGx6xse4/I+nsMQVcoy2B22gf3/AL4vzcMTq1/fpgWtwNejEDuDhXGPYOStZDh9WqAgB0g7STvuT0k9zHQdIw6r+FirIFQOSoBYglQYCsYmB3AHT2wNV4HWT/wa2kzJ2398TpxjidIQwp1AOpX9QcQaaY62gXiPgXktpB5WAJIBBYjobm25jb6YrH2nSGAFosP5r9Ti05/xRmmtUytMkepxUcy5HxIV7Wtie1t5HUtvwvk2XiBKKhMabgjvM39pOHf26i4UvKk9R3gA33i/9sVfSSbXvg3K5dm+XfG2KzS1ZSVN+n7cDOjnbadXLuR67T+nzxOKwYhVviDL5SBeMXTwNw2jzVajU7WUFhPqY/D5nFFhYEtyeSh8ZypswBPQwJwnIGOrePeLZWlQanSKNVcRyX0qdyxGxIsBvfHJ2wyeDNUzYbb49HpfHgpntj3ScHIpNlXhrH54zBPBMqGrJqbSoILH0H9dsZic1nJqsnLnSTJ2GCMuxlrnGYzBCTLvjCLH3GPMZghPW+I4kF1k3xmMwrMeML48p/0xmMxjHoxIdz74zGYK5AQ17BYxFV2+ZxmMwOxj2nuMD55RO37k4zGYz4Mwago1Gw2xHRNzjMZgAJTiRhb5Y8xmCYBzOBsZjMFhQbUG3sPyGIOuMxmKy4FRZPClBWFTUqtERIB749xmMxMZH//Z"/>
          <p:cNvSpPr>
            <a:spLocks noChangeAspect="1" noChangeArrowheads="1"/>
          </p:cNvSpPr>
          <p:nvPr/>
        </p:nvSpPr>
        <p:spPr bwMode="auto">
          <a:xfrm>
            <a:off x="155575" y="-1249363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967776" y="5383093"/>
            <a:ext cx="4103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Ostatni </a:t>
            </a:r>
            <a:r>
              <a:rPr lang="pl-PL" dirty="0"/>
              <a:t>ocalały – Moses Aftergut na miejscu mordu zbiorowego</a:t>
            </a:r>
          </a:p>
          <a:p>
            <a:r>
              <a:rPr lang="pl-PL" dirty="0"/>
              <a:t> mszańskich Żydów </a:t>
            </a:r>
          </a:p>
        </p:txBody>
      </p:sp>
    </p:spTree>
    <p:extLst>
      <p:ext uri="{BB962C8B-B14F-4D97-AF65-F5344CB8AC3E}">
        <p14:creationId xmlns="" xmlns:p14="http://schemas.microsoft.com/office/powerpoint/2010/main" val="3729604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38402" y="188640"/>
            <a:ext cx="4342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Wśród  osób, które pomagały Żydom, było małżeństwo </a:t>
            </a:r>
            <a:r>
              <a:rPr lang="pl-PL" sz="2400" dirty="0" smtClean="0"/>
              <a:t>Józefa     </a:t>
            </a:r>
            <a:r>
              <a:rPr lang="pl-PL" sz="2400" dirty="0" smtClean="0"/>
              <a:t>i Stefani Wacławików, uhonorowane  </a:t>
            </a:r>
            <a:r>
              <a:rPr lang="pl-PL" sz="2400" dirty="0"/>
              <a:t>odznaczeniem „Sprawiedliwy wśród Narodów Świata”. </a:t>
            </a:r>
            <a:r>
              <a:rPr lang="pl-PL" sz="2400" dirty="0" smtClean="0"/>
              <a:t>Jest to najwyższe </a:t>
            </a:r>
            <a:r>
              <a:rPr lang="pl-PL" sz="2400" dirty="0"/>
              <a:t>izraelskie odznaczenie cywilne nadawane </a:t>
            </a:r>
            <a:r>
              <a:rPr lang="pl-PL" sz="2400" dirty="0" smtClean="0"/>
              <a:t>nie-Żydom.</a:t>
            </a:r>
            <a:endParaRPr lang="pl-PL" sz="2400" dirty="0"/>
          </a:p>
        </p:txBody>
      </p:sp>
      <p:pic>
        <p:nvPicPr>
          <p:cNvPr id="1027" name="Picture 3" descr="C:\Users\Public\Pictures\historia\20160506_14385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70" y="0"/>
            <a:ext cx="3305572" cy="4746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Public\Pictures\historia\20160506_144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51" y="4221088"/>
            <a:ext cx="3223837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Public\Pictures\historia\20160506_144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201064" cy="2480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pole tekstowe 2"/>
          <p:cNvSpPr txBox="1"/>
          <p:nvPr/>
        </p:nvSpPr>
        <p:spPr>
          <a:xfrm>
            <a:off x="1517554" y="5700447"/>
            <a:ext cx="195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Medal</a:t>
            </a: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020272" y="47774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D</a:t>
            </a:r>
            <a:r>
              <a:rPr lang="pl-PL" sz="2800" dirty="0" smtClean="0"/>
              <a:t>yplom</a:t>
            </a: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3530072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43608" y="360806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>
                <a:latin typeface="Harrington" panose="04040505050A02020702" pitchFamily="82" charset="0"/>
                <a:cs typeface="Andalus" panose="02020603050405020304" pitchFamily="18" charset="-78"/>
              </a:rPr>
              <a:t>Bibliografia</a:t>
            </a:r>
          </a:p>
        </p:txBody>
      </p:sp>
      <p:sp>
        <p:nvSpPr>
          <p:cNvPr id="6" name="Prostokąt 5"/>
          <p:cNvSpPr/>
          <p:nvPr/>
        </p:nvSpPr>
        <p:spPr>
          <a:xfrm>
            <a:off x="251520" y="1556792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- Michał Rapta, Wojciech Tupta, Grzegorz </a:t>
            </a:r>
            <a:r>
              <a:rPr lang="pl-PL" sz="2400" dirty="0" smtClean="0"/>
              <a:t>Moskal-</a:t>
            </a:r>
            <a:endParaRPr lang="pl-PL" sz="2400" dirty="0"/>
          </a:p>
          <a:p>
            <a:r>
              <a:rPr lang="pl-PL" sz="2400" dirty="0" smtClean="0"/>
              <a:t>"</a:t>
            </a:r>
            <a:r>
              <a:rPr lang="pl-PL" sz="2400" dirty="0"/>
              <a:t>Mroczne </a:t>
            </a:r>
            <a:r>
              <a:rPr lang="pl-PL" sz="2400" dirty="0" smtClean="0"/>
              <a:t>sekrety </a:t>
            </a:r>
            <a:r>
              <a:rPr lang="pl-PL" sz="2400" dirty="0"/>
              <a:t>willi </a:t>
            </a:r>
            <a:r>
              <a:rPr lang="pl-PL" sz="2400" dirty="0" smtClean="0"/>
              <a:t> „Tereska” : 1939-1945” </a:t>
            </a:r>
          </a:p>
          <a:p>
            <a:r>
              <a:rPr lang="pl-PL" sz="2400" dirty="0" smtClean="0"/>
              <a:t>-Aleksander Kalczyński </a:t>
            </a:r>
            <a:r>
              <a:rPr lang="pl-PL" sz="2400" dirty="0"/>
              <a:t>-</a:t>
            </a:r>
            <a:r>
              <a:rPr lang="pl-PL" sz="2400" dirty="0" smtClean="0"/>
              <a:t>„Wspomnienia </a:t>
            </a:r>
            <a:r>
              <a:rPr lang="pl-PL" sz="2400" dirty="0"/>
              <a:t>o życiu </a:t>
            </a:r>
            <a:r>
              <a:rPr lang="pl-PL" sz="2400" dirty="0" smtClean="0"/>
              <a:t>   </a:t>
            </a:r>
          </a:p>
          <a:p>
            <a:r>
              <a:rPr lang="pl-PL" sz="2400" dirty="0" smtClean="0"/>
              <a:t> mszańskich żydów”</a:t>
            </a:r>
          </a:p>
          <a:p>
            <a:r>
              <a:rPr lang="pl-PL" sz="2400" dirty="0" smtClean="0"/>
              <a:t>-Władysław Maciejczak - „Walka </a:t>
            </a:r>
            <a:r>
              <a:rPr lang="pl-PL" sz="2400" dirty="0"/>
              <a:t>zagórzan z hitlerowskim </a:t>
            </a:r>
            <a:r>
              <a:rPr lang="pl-PL" sz="2400" dirty="0" smtClean="0"/>
              <a:t>okupantem”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415503" y="4309995"/>
            <a:ext cx="3050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https://</a:t>
            </a:r>
            <a:r>
              <a:rPr lang="pl-PL" sz="2400" dirty="0" smtClean="0"/>
              <a:t>pl.wikipedia.org</a:t>
            </a:r>
            <a:endParaRPr lang="pl-PL" sz="2400" dirty="0"/>
          </a:p>
        </p:txBody>
      </p:sp>
      <p:sp>
        <p:nvSpPr>
          <p:cNvPr id="9" name="Prostokąt 8"/>
          <p:cNvSpPr/>
          <p:nvPr/>
        </p:nvSpPr>
        <p:spPr>
          <a:xfrm>
            <a:off x="415503" y="4771660"/>
            <a:ext cx="3451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http://</a:t>
            </a:r>
            <a:r>
              <a:rPr lang="pl-PL" sz="2400" dirty="0" smtClean="0"/>
              <a:t>www.sztetl.org.pl/pl</a:t>
            </a:r>
            <a:endParaRPr lang="pl-PL" sz="2400" dirty="0"/>
          </a:p>
        </p:txBody>
      </p:sp>
      <p:sp>
        <p:nvSpPr>
          <p:cNvPr id="10" name="Prostokąt 9"/>
          <p:cNvSpPr/>
          <p:nvPr/>
        </p:nvSpPr>
        <p:spPr>
          <a:xfrm>
            <a:off x="385935" y="52270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http://</a:t>
            </a:r>
            <a:r>
              <a:rPr lang="pl-PL" sz="2400" dirty="0" smtClean="0"/>
              <a:t>limanowa.in/wydarzenia</a:t>
            </a:r>
            <a:endParaRPr lang="pl-PL" sz="2400" dirty="0"/>
          </a:p>
        </p:txBody>
      </p:sp>
      <p:sp>
        <p:nvSpPr>
          <p:cNvPr id="11" name="Prostokąt 10"/>
          <p:cNvSpPr/>
          <p:nvPr/>
        </p:nvSpPr>
        <p:spPr>
          <a:xfrm>
            <a:off x="385935" y="5688735"/>
            <a:ext cx="464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http://</a:t>
            </a:r>
            <a:r>
              <a:rPr lang="pl-PL" sz="2400" dirty="0" smtClean="0"/>
              <a:t>encyklopedia.pwn.pl/nazizm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7330186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204308" y="1628800"/>
            <a:ext cx="8964488" cy="5112568"/>
          </a:xfrm>
        </p:spPr>
        <p:txBody>
          <a:bodyPr>
            <a:noAutofit/>
          </a:bodyPr>
          <a:lstStyle/>
          <a:p>
            <a:pPr algn="l"/>
            <a:r>
              <a:rPr lang="pl-PL" sz="2400" dirty="0"/>
              <a:t>Nazizm jako ideologia pokonanych, rozczarowanych i spragnionych odwetu był przepełnionym nienawiścią programem negacji powojennego ładu; zwracał się przeciw liberalizmowi, systemowi wielopartyjnemu i parlamentaryzmowi, demokracji, marksizmowi, komunizmowi i pacyfizmowi, które uznawał za inspirowane i wspierane przez Żydów; występował przeciwko chrześcijaństwu i Kościołom, próbując stworzyć własną „religię germańską”. Nazizm głosił skrajny antyindywidualizm, dążąc do zawładnięcia „całym człowiekiem”, wymagał nie tylko </a:t>
            </a:r>
            <a:r>
              <a:rPr lang="pl-PL" sz="2400" dirty="0" smtClean="0"/>
              <a:t>lojalności </a:t>
            </a:r>
            <a:r>
              <a:rPr lang="pl-PL" sz="2400" dirty="0"/>
              <a:t>i posłuszeństwa, ale i czynnego wspierania </a:t>
            </a:r>
            <a:r>
              <a:rPr lang="pl-PL" sz="2400" dirty="0" smtClean="0"/>
              <a:t>ruchu. Nawiązując </a:t>
            </a:r>
            <a:r>
              <a:rPr lang="pl-PL" sz="2400" dirty="0"/>
              <a:t>do idei romantyzmu i rasizmu głosił skrajny nacjonalizm, uważając naród za wspólnotę krwi, zdeterminowaną biologicznie i rasowo. Opierając się na darwinizmie społecznym uznawał siłę i walkę za podstawowe prawo społeczne.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79712" y="476672"/>
            <a:ext cx="5184576" cy="93610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Nazizm- polityka hitlerowskich Niemiec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4018605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68642" y="548680"/>
            <a:ext cx="67349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Dziękuję </a:t>
            </a:r>
            <a:r>
              <a:rPr lang="pl-PL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 uwagę !</a:t>
            </a:r>
            <a:endParaRPr lang="pl-PL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9552" y="3068960"/>
            <a:ext cx="7697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Prezentację przygotowała </a:t>
            </a:r>
            <a:endParaRPr lang="pl-PL" sz="4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5656" y="458112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accent2">
                    <a:lumMod val="75000"/>
                  </a:schemeClr>
                </a:solidFill>
                <a:latin typeface="Harrington" panose="04040505050A02020702" pitchFamily="82" charset="0"/>
              </a:rPr>
              <a:t>Patrycja Gąsior </a:t>
            </a:r>
            <a:endParaRPr lang="pl-PL" sz="4800" dirty="0">
              <a:solidFill>
                <a:schemeClr val="accent2">
                  <a:lumMod val="75000"/>
                </a:schemeClr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662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ublic\Pictures\historia\inde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80" y="3257088"/>
            <a:ext cx="4032448" cy="235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Public\Pictures\historia\comment_AY2r5Je2Ws9UJFapBieoyV9hl7TkXI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377046" cy="2604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105388" y="3528368"/>
            <a:ext cx="3186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Godło III Rzeszy</a:t>
            </a:r>
          </a:p>
        </p:txBody>
      </p:sp>
      <p:sp>
        <p:nvSpPr>
          <p:cNvPr id="4" name="Prostokąt 3"/>
          <p:cNvSpPr/>
          <p:nvPr/>
        </p:nvSpPr>
        <p:spPr>
          <a:xfrm>
            <a:off x="5874379" y="5607588"/>
            <a:ext cx="212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Flaga III Rzeszy</a:t>
            </a:r>
          </a:p>
        </p:txBody>
      </p:sp>
    </p:spTree>
    <p:extLst>
      <p:ext uri="{BB962C8B-B14F-4D97-AF65-F5344CB8AC3E}">
        <p14:creationId xmlns="" xmlns:p14="http://schemas.microsoft.com/office/powerpoint/2010/main" val="35841397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122" y="116632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Nacjonalizm </a:t>
            </a:r>
            <a:r>
              <a:rPr lang="pl-PL" sz="2800" dirty="0" smtClean="0"/>
              <a:t>w nazizmie znajdował wyraz w ideologii wroga, którego należy bezwzględnie zwalczać; wrogiem był Żyd, komunista, liberał, socjaldemokrata. Nacjonalistyczne i socjalistyczne hasła przyciągnęły do nazizmu przeważającą część niemieckiego społeczeństwa, które w decydującym momencie udzieliło poparcia polityce Hitlera. Syntezą ideologii nazizmu była </a:t>
            </a:r>
            <a:r>
              <a:rPr lang="pl-PL" sz="2800" dirty="0"/>
              <a:t>zasada charyzmatycznej władzy wodza, którego uosabiał Hitler. Zasada wodzostwa </a:t>
            </a:r>
            <a:r>
              <a:rPr lang="pl-PL" sz="2800" dirty="0" smtClean="0"/>
              <a:t>znalazła </a:t>
            </a:r>
            <a:r>
              <a:rPr lang="pl-PL" sz="2800" dirty="0"/>
              <a:t>instytucjonalny wyraz w dyktaturze Hitlera, będącego najwyższym podmiotem władzy w III Rzeszy. W </a:t>
            </a:r>
            <a:r>
              <a:rPr lang="pl-PL" sz="2800" dirty="0" smtClean="0"/>
              <a:t>1933-45 </a:t>
            </a:r>
            <a:r>
              <a:rPr lang="pl-PL" sz="2800" dirty="0"/>
              <a:t>nazizm był w Niemczech ideologią </a:t>
            </a:r>
            <a:r>
              <a:rPr lang="pl-PL" sz="2800" dirty="0" smtClean="0"/>
              <a:t>państwową. </a:t>
            </a:r>
            <a:r>
              <a:rPr lang="pl-PL" sz="2800" dirty="0"/>
              <a:t>Umożliwił ugruntowanie się totalitarnej dyktatury, podniósł bezprawie i terror </a:t>
            </a:r>
            <a:r>
              <a:rPr lang="pl-PL" sz="2800" dirty="0" smtClean="0"/>
              <a:t>do </a:t>
            </a:r>
            <a:r>
              <a:rPr lang="pl-PL" sz="2800" dirty="0"/>
              <a:t>rangi jednego z głównych działań państwa, uzasadnił wywołanie przez Niemcy II wojny światowej, stworzył teoretyczną i pseudonaukową podstawę dla wszystkich </a:t>
            </a:r>
            <a:r>
              <a:rPr lang="pl-PL" sz="2800" dirty="0" smtClean="0"/>
              <a:t>dokonanych </a:t>
            </a:r>
            <a:r>
              <a:rPr lang="pl-PL" sz="2800" dirty="0"/>
              <a:t>przez </a:t>
            </a:r>
            <a:r>
              <a:rPr lang="pl-PL" sz="2800" dirty="0" smtClean="0"/>
              <a:t>hitlerowskie Niemcy zbrodnie. </a:t>
            </a: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715875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47497" y="620688"/>
            <a:ext cx="4438778" cy="792088"/>
          </a:xfrm>
        </p:spPr>
        <p:txBody>
          <a:bodyPr>
            <a:noAutofit/>
          </a:bodyPr>
          <a:lstStyle/>
          <a:p>
            <a:r>
              <a:rPr lang="pl-PL" sz="2400" dirty="0" smtClean="0"/>
              <a:t>Stosunek Niemców do żydów</a:t>
            </a:r>
            <a:endParaRPr lang="pl-PL" sz="2400" dirty="0"/>
          </a:p>
        </p:txBody>
      </p:sp>
      <p:pic>
        <p:nvPicPr>
          <p:cNvPr id="1026" name="Picture 2" descr="C:\Users\Public\Pictures\Sample Pictures\45358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34836"/>
            <a:ext cx="6696744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9567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1803" y="332656"/>
            <a:ext cx="8964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Stosunek Niemców do Żydów zarysował się negatywnie jeszcze przed II wojną światową za sprawą Adolfa Hitlera, który swą szczególną nienawiść do tej i innych ras opisał w książce pt. "Mein Kampf" ("Moja walka"). Dojście Hitlera do władzy w Niemczech sprawiło, iż chciał on szybko rozszerzyć swoją ideologię przejawiającą się antysemityzmem. Jego nazistowska partia wzywała do bojkotu żydowskich sklepów i zwalnianiem urzędników żydowskiego pochodzenia. W 1935 roku w III Rzeszy wprowadzono tzw. ustawy norymberskie zabraniające m.in. małżeństw niemiecko - żydowskich nawet za granicą oraz innych  stosunków tego typu. </a:t>
            </a:r>
          </a:p>
          <a:p>
            <a:r>
              <a:rPr lang="pl-PL" sz="2000" b="1" dirty="0" smtClean="0"/>
              <a:t>"Noc kryształowa" w listopadzie 1938 r. zapoczątkowała ostre prześladowania ludności żydowskiej. We wszystkich mieszkaniach i sklepach żydowskich wybijano szyby lub palono je w całości, demolowano cmentarze, palono synagogi. Prześladowania te były dopiero zapowiedzią "ostatecznego rozwiązania". Wraz z początkiem wojny rozpoczęto organizować getta, gdzie umieszczano Żydów zmuszając ich do niewolniczej pracy na Rzecz Niemiec. W czasie wojny Hitlerowcy wpadli na pomysł przesiedlenia ich na Madagaskar, ale uznano to za nierealne. Hitlerowi wciąż przeszkadzało 11 mln. europejskich żydów, więc na konferencji w Wannsee naziści uchwalili "ostateczne rozwiązanie kwestii żydowskiej". Zaplanowano na niej wymordowanie narodu żydowskiego masowymi egzekucjami oraz zabijanie ich w obozach zagłady</a:t>
            </a:r>
            <a:r>
              <a:rPr lang="pl-PL" sz="2000" b="1" dirty="0" smtClean="0">
                <a:latin typeface="Arial Narrow" panose="020B0606020202030204" pitchFamily="34" charset="0"/>
              </a:rPr>
              <a:t>.</a:t>
            </a:r>
            <a:endParaRPr lang="pl-PL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810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4"/>
          </p:nvPr>
        </p:nvSpPr>
        <p:spPr>
          <a:xfrm>
            <a:off x="467544" y="1772816"/>
            <a:ext cx="2880320" cy="4824536"/>
          </a:xfrm>
        </p:spPr>
        <p:txBody>
          <a:bodyPr>
            <a:normAutofit/>
          </a:bodyPr>
          <a:lstStyle/>
          <a:p>
            <a:pPr marL="54864" lvl="0" algn="l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pl-PL" spc="0" dirty="0">
                <a:solidFill>
                  <a:prstClr val="white"/>
                </a:solidFill>
                <a:cs typeface="+mn-cs"/>
              </a:rPr>
              <a:t>Termin </a:t>
            </a:r>
            <a:r>
              <a:rPr lang="pl-PL" spc="0" dirty="0" smtClean="0">
                <a:solidFill>
                  <a:prstClr val="white"/>
                </a:solidFill>
                <a:cs typeface="+mn-cs"/>
              </a:rPr>
              <a:t>holocaust pochodzi </a:t>
            </a:r>
            <a:r>
              <a:rPr lang="pl-PL" spc="0" dirty="0">
                <a:solidFill>
                  <a:prstClr val="white"/>
                </a:solidFill>
                <a:cs typeface="+mn-cs"/>
              </a:rPr>
              <a:t>z greckiego holókaustos ( "spalony w całości"). Pierwotnie był to termin </a:t>
            </a:r>
            <a:r>
              <a:rPr lang="pl-PL" spc="0" dirty="0" smtClean="0">
                <a:solidFill>
                  <a:prstClr val="white"/>
                </a:solidFill>
                <a:cs typeface="+mn-cs"/>
              </a:rPr>
              <a:t>religijny oznaczający </a:t>
            </a:r>
            <a:r>
              <a:rPr lang="pl-PL" spc="0" dirty="0">
                <a:solidFill>
                  <a:prstClr val="white"/>
                </a:solidFill>
                <a:cs typeface="+mn-cs"/>
              </a:rPr>
              <a:t>ofiarę całopalną. Teraz </a:t>
            </a:r>
            <a:r>
              <a:rPr lang="pl-PL" spc="0" dirty="0" smtClean="0">
                <a:solidFill>
                  <a:prstClr val="white"/>
                </a:solidFill>
                <a:cs typeface="+mn-cs"/>
              </a:rPr>
              <a:t>raczej używany do nazwania ludobójstwa </a:t>
            </a:r>
            <a:r>
              <a:rPr lang="pl-PL" spc="0" dirty="0">
                <a:solidFill>
                  <a:prstClr val="white"/>
                </a:solidFill>
                <a:cs typeface="+mn-cs"/>
              </a:rPr>
              <a:t>ok. 6 mln europejskich Żydów oraz milionów </a:t>
            </a:r>
            <a:r>
              <a:rPr lang="pl-PL" spc="0" dirty="0" smtClean="0">
                <a:solidFill>
                  <a:prstClr val="white"/>
                </a:solidFill>
                <a:cs typeface="+mn-cs"/>
              </a:rPr>
              <a:t>innych prześladowanych </a:t>
            </a:r>
            <a:r>
              <a:rPr lang="pl-PL" spc="0" dirty="0">
                <a:solidFill>
                  <a:prstClr val="white"/>
                </a:solidFill>
                <a:cs typeface="+mn-cs"/>
              </a:rPr>
              <a:t>grup </a:t>
            </a:r>
            <a:r>
              <a:rPr lang="pl-PL" spc="0" dirty="0" smtClean="0">
                <a:solidFill>
                  <a:prstClr val="white"/>
                </a:solidFill>
                <a:cs typeface="+mn-cs"/>
              </a:rPr>
              <a:t>dokonanego </a:t>
            </a:r>
            <a:r>
              <a:rPr lang="pl-PL" spc="0" dirty="0">
                <a:solidFill>
                  <a:prstClr val="white"/>
                </a:solidFill>
                <a:cs typeface="+mn-cs"/>
              </a:rPr>
              <a:t>w czasie  II wojny światowej przez III Rzeszę.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3096344" cy="701040"/>
          </a:xfrm>
        </p:spPr>
        <p:txBody>
          <a:bodyPr/>
          <a:lstStyle/>
          <a:p>
            <a:r>
              <a:rPr lang="pl-PL" dirty="0" smtClean="0"/>
              <a:t>Holocaust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51816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491880" y="577849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Dzieci w obozie zagłady</a:t>
            </a:r>
          </a:p>
        </p:txBody>
      </p:sp>
    </p:spTree>
    <p:extLst>
      <p:ext uri="{BB962C8B-B14F-4D97-AF65-F5344CB8AC3E}">
        <p14:creationId xmlns="" xmlns:p14="http://schemas.microsoft.com/office/powerpoint/2010/main" val="1633350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4864" lvl="0" algn="l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pl-PL" sz="2400" spc="0" dirty="0">
                <a:solidFill>
                  <a:prstClr val="white">
                    <a:tint val="75000"/>
                  </a:prstClr>
                </a:solidFill>
                <a:cs typeface="+mn-cs"/>
              </a:rPr>
              <a:t>Potwierdzone dokumentami osadnictwo </a:t>
            </a:r>
            <a:r>
              <a:rPr lang="pl-PL" sz="2400" spc="0" dirty="0" smtClean="0">
                <a:solidFill>
                  <a:prstClr val="white">
                    <a:tint val="75000"/>
                  </a:prstClr>
                </a:solidFill>
                <a:cs typeface="+mn-cs"/>
              </a:rPr>
              <a:t>żydowskie </a:t>
            </a:r>
            <a:r>
              <a:rPr lang="pl-PL" sz="2400" spc="0" dirty="0">
                <a:solidFill>
                  <a:prstClr val="white">
                    <a:tint val="75000"/>
                  </a:prstClr>
                </a:solidFill>
                <a:cs typeface="+mn-cs"/>
              </a:rPr>
              <a:t>w Mszanie Dolnej sięga połowy XVIII w. </a:t>
            </a:r>
            <a:r>
              <a:rPr lang="pl-PL" sz="2400" spc="0" dirty="0" smtClean="0">
                <a:solidFill>
                  <a:prstClr val="white">
                    <a:tint val="75000"/>
                  </a:prstClr>
                </a:solidFill>
                <a:cs typeface="+mn-cs"/>
              </a:rPr>
              <a:t> Wówczas </a:t>
            </a:r>
            <a:r>
              <a:rPr lang="pl-PL" sz="2400" spc="0" dirty="0">
                <a:solidFill>
                  <a:prstClr val="white">
                    <a:tint val="75000"/>
                  </a:prstClr>
                </a:solidFill>
                <a:cs typeface="+mn-cs"/>
              </a:rPr>
              <a:t>to mieli mieszkać </a:t>
            </a:r>
            <a:r>
              <a:rPr lang="pl-PL" sz="2400" spc="0" dirty="0" smtClean="0">
                <a:solidFill>
                  <a:prstClr val="white">
                    <a:tint val="75000"/>
                  </a:prstClr>
                </a:solidFill>
                <a:cs typeface="+mn-cs"/>
              </a:rPr>
              <a:t>            w </a:t>
            </a:r>
            <a:r>
              <a:rPr lang="pl-PL" sz="2400" spc="0" dirty="0">
                <a:solidFill>
                  <a:prstClr val="white">
                    <a:tint val="75000"/>
                  </a:prstClr>
                </a:solidFill>
                <a:cs typeface="+mn-cs"/>
              </a:rPr>
              <a:t>mieście żydowscy karczmarze, którzy otrzymali od mszańskiego dworu pozwolenie na dzierżawę karczm. Zapewne </a:t>
            </a:r>
            <a:r>
              <a:rPr lang="pl-PL" sz="2400" spc="0" dirty="0" smtClean="0">
                <a:solidFill>
                  <a:prstClr val="white">
                    <a:tint val="75000"/>
                  </a:prstClr>
                </a:solidFill>
                <a:cs typeface="+mn-cs"/>
              </a:rPr>
              <a:t>pojedynczy </a:t>
            </a:r>
            <a:r>
              <a:rPr lang="pl-PL" sz="2400" spc="0" dirty="0">
                <a:solidFill>
                  <a:prstClr val="white">
                    <a:tint val="75000"/>
                  </a:prstClr>
                </a:solidFill>
                <a:cs typeface="+mn-cs"/>
              </a:rPr>
              <a:t>Żydzi osiedlali się tam już wcześniej, ze względu na kupiecki charakter miasta w XVI/XVII w. W latach 1919–1931, ludność Mszany Dolnej wzrosła liczebnie o ok. 3000 osób, z czego ludność żydowska stanowiła ok. </a:t>
            </a:r>
            <a:r>
              <a:rPr lang="pl-PL" sz="2400" spc="0" dirty="0" smtClean="0">
                <a:solidFill>
                  <a:prstClr val="white">
                    <a:tint val="75000"/>
                  </a:prstClr>
                </a:solidFill>
                <a:cs typeface="+mn-cs"/>
              </a:rPr>
              <a:t>1/4. </a:t>
            </a:r>
            <a:r>
              <a:rPr lang="pl-PL" sz="2400" spc="0" dirty="0">
                <a:solidFill>
                  <a:prstClr val="white">
                    <a:tint val="75000"/>
                  </a:prstClr>
                </a:solidFill>
                <a:cs typeface="+mn-cs"/>
              </a:rPr>
              <a:t>Mszańscy Żydzi trudnili się głównie handlem i rzemiosłem. Według wspomnień mszańskich mieszkańców, życie przedwojennej diaspory koncentrowało się </a:t>
            </a:r>
            <a:r>
              <a:rPr lang="pl-PL" sz="2400" spc="0" dirty="0" smtClean="0">
                <a:solidFill>
                  <a:prstClr val="white">
                    <a:tint val="75000"/>
                  </a:prstClr>
                </a:solidFill>
                <a:cs typeface="+mn-cs"/>
              </a:rPr>
              <a:t>        w </a:t>
            </a:r>
            <a:r>
              <a:rPr lang="pl-PL" sz="2400" spc="0" dirty="0">
                <a:solidFill>
                  <a:prstClr val="white">
                    <a:tint val="75000"/>
                  </a:prstClr>
                </a:solidFill>
                <a:cs typeface="+mn-cs"/>
              </a:rPr>
              <a:t>centrum miasta</a:t>
            </a:r>
            <a:r>
              <a:rPr lang="pl-PL" sz="2400" spc="0" dirty="0">
                <a:solidFill>
                  <a:prstClr val="white">
                    <a:tint val="75000"/>
                  </a:prstClr>
                </a:solidFill>
                <a:latin typeface="Corbel"/>
                <a:cs typeface="+mn-cs"/>
              </a:rPr>
              <a:t>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Rola społeczności żydowskiej w Mszanie dolnej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17990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historia\TOOOOOO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2120" cy="2938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ublic\Pictures\historia\cac8b256b1d389e40123c8707b9201f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71" y="0"/>
            <a:ext cx="4471630" cy="2926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ublic\Pictures\historia\et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48" y="3545877"/>
            <a:ext cx="4211961" cy="2906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ublic\Pictures\historia\v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59" y="3290358"/>
            <a:ext cx="2359732" cy="2940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historia\228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" y="3572548"/>
            <a:ext cx="2028531" cy="2658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386370" y="6230791"/>
            <a:ext cx="2760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Natan Hollender, rabbi </a:t>
            </a:r>
            <a:r>
              <a:rPr lang="pl-PL" b="1" dirty="0" smtClean="0"/>
              <a:t>Mszany Dolnej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4962754" y="2926217"/>
            <a:ext cx="4181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Synagoga </a:t>
            </a:r>
            <a:r>
              <a:rPr lang="pl-PL" b="1" dirty="0"/>
              <a:t>w Mszanie Dolnej (Rynek); dzieci podczas święta Purim</a:t>
            </a:r>
          </a:p>
        </p:txBody>
      </p:sp>
      <p:sp>
        <p:nvSpPr>
          <p:cNvPr id="7" name="Prostokąt 6"/>
          <p:cNvSpPr/>
          <p:nvPr/>
        </p:nvSpPr>
        <p:spPr>
          <a:xfrm>
            <a:off x="4887279" y="64828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Dzieci </a:t>
            </a:r>
            <a:r>
              <a:rPr lang="pl-PL" b="1" dirty="0"/>
              <a:t>żydowskie – Rynek, Mszana Dolna</a:t>
            </a:r>
          </a:p>
        </p:txBody>
      </p:sp>
      <p:sp>
        <p:nvSpPr>
          <p:cNvPr id="8" name="Prostokąt 7"/>
          <p:cNvSpPr/>
          <p:nvPr/>
        </p:nvSpPr>
        <p:spPr>
          <a:xfrm>
            <a:off x="100370" y="29385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Mszana </a:t>
            </a:r>
            <a:r>
              <a:rPr lang="pl-PL" b="1" dirty="0" smtClean="0"/>
              <a:t>Dolna, </a:t>
            </a:r>
            <a:r>
              <a:rPr lang="pl-PL" b="1" dirty="0"/>
              <a:t>zabytkowy cmentarz żydowski z XVIII w.</a:t>
            </a:r>
          </a:p>
        </p:txBody>
      </p:sp>
      <p:sp>
        <p:nvSpPr>
          <p:cNvPr id="9" name="Prostokąt 8"/>
          <p:cNvSpPr/>
          <p:nvPr/>
        </p:nvSpPr>
        <p:spPr>
          <a:xfrm>
            <a:off x="-34311" y="6290536"/>
            <a:ext cx="245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Stare </a:t>
            </a:r>
            <a:r>
              <a:rPr lang="pl-PL" b="1" dirty="0"/>
              <a:t>nagrobki na cmentarzu żydowskim</a:t>
            </a:r>
          </a:p>
        </p:txBody>
      </p:sp>
    </p:spTree>
    <p:extLst>
      <p:ext uri="{BB962C8B-B14F-4D97-AF65-F5344CB8AC3E}">
        <p14:creationId xmlns="" xmlns:p14="http://schemas.microsoft.com/office/powerpoint/2010/main" val="1044664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591</TotalTime>
  <Words>1465</Words>
  <Application>Microsoft Office PowerPoint</Application>
  <PresentationFormat>Pokaz na ekranie (4:3)</PresentationFormat>
  <Paragraphs>84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BlackTie</vt:lpstr>
      <vt:lpstr>Slajd 1</vt:lpstr>
      <vt:lpstr>Nazizm- polityka hitlerowskich Niemiec</vt:lpstr>
      <vt:lpstr>Slajd 3</vt:lpstr>
      <vt:lpstr>Slajd 4</vt:lpstr>
      <vt:lpstr>Stosunek Niemców do żydów</vt:lpstr>
      <vt:lpstr>Slajd 6</vt:lpstr>
      <vt:lpstr>Holocaust</vt:lpstr>
      <vt:lpstr>Rola społeczności żydowskiej w Mszanie dolnej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 w Mszanie dolnej</dc:title>
  <dc:creator>xxx</dc:creator>
  <cp:lastModifiedBy>HP</cp:lastModifiedBy>
  <cp:revision>50</cp:revision>
  <dcterms:created xsi:type="dcterms:W3CDTF">2016-03-07T20:45:32Z</dcterms:created>
  <dcterms:modified xsi:type="dcterms:W3CDTF">2017-11-15T19:09:27Z</dcterms:modified>
</cp:coreProperties>
</file>