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71" r:id="rId5"/>
    <p:sldId id="264" r:id="rId6"/>
    <p:sldId id="267" r:id="rId7"/>
    <p:sldId id="261" r:id="rId8"/>
    <p:sldId id="263" r:id="rId9"/>
    <p:sldId id="257" r:id="rId10"/>
    <p:sldId id="269" r:id="rId11"/>
    <p:sldId id="268" r:id="rId12"/>
    <p:sldId id="258" r:id="rId13"/>
    <p:sldId id="270" r:id="rId14"/>
    <p:sldId id="266" r:id="rId15"/>
    <p:sldId id="273" r:id="rId16"/>
    <p:sldId id="259" r:id="rId17"/>
    <p:sldId id="265" r:id="rId18"/>
    <p:sldId id="272" r:id="rId19"/>
    <p:sldId id="274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2018-05-30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0" y="1341438"/>
            <a:ext cx="7772400" cy="1470025"/>
          </a:xfrm>
        </p:spPr>
        <p:txBody>
          <a:bodyPr>
            <a:noAutofit/>
          </a:bodyPr>
          <a:lstStyle/>
          <a:p>
            <a:r>
              <a:rPr lang="pl-PL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Inspiracje biblijne w sztuce</a:t>
            </a:r>
            <a:br>
              <a:rPr lang="pl-PL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endParaRPr lang="pl-PL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290" name="AutoShape 2" descr="Znalezione obrazy dla zapytania tycj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292" name="AutoShape 4" descr="Znalezione obrazy dla zapytania tycj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294" name="AutoShape 6" descr="Znalezione obrazy dla zapytania tycj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" name="Obraz 6" descr="hq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3" y="3068960"/>
            <a:ext cx="5215997" cy="29273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upload.wikimedia.org/wikipedia/commons/e/e0/Haberschrack%2C_Trzy_Marie_u_grob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14" y="332656"/>
            <a:ext cx="4899312" cy="6264696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5004048" y="3284984"/>
            <a:ext cx="3889206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300" b="1" dirty="0" smtClean="0">
                <a:latin typeface="Gabriola" pitchFamily="82" charset="0"/>
              </a:rPr>
              <a:t>Mikołaj </a:t>
            </a:r>
            <a:r>
              <a:rPr lang="pl-PL" sz="3300" b="1" dirty="0" err="1" smtClean="0">
                <a:latin typeface="Gabriola" pitchFamily="82" charset="0"/>
              </a:rPr>
              <a:t>Haberschrack</a:t>
            </a:r>
            <a:endParaRPr lang="pl-PL" sz="3300" b="1" dirty="0" smtClean="0">
              <a:latin typeface="Gabriola" pitchFamily="82" charset="0"/>
            </a:endParaRPr>
          </a:p>
          <a:p>
            <a:r>
              <a:rPr lang="pl-PL" sz="3300" b="1" dirty="0" smtClean="0">
                <a:latin typeface="Gabriola" pitchFamily="82" charset="0"/>
              </a:rPr>
              <a:t>„Trzy Marie u grobu Jezusa”, </a:t>
            </a:r>
          </a:p>
          <a:p>
            <a:r>
              <a:rPr lang="pl-PL" sz="3300" b="1" dirty="0" smtClean="0">
                <a:latin typeface="Gabriola" pitchFamily="82" charset="0"/>
              </a:rPr>
              <a:t>1470.</a:t>
            </a:r>
          </a:p>
          <a:p>
            <a:r>
              <a:rPr lang="pl-PL" sz="3300" b="1" dirty="0" smtClean="0">
                <a:latin typeface="Gabriola" pitchFamily="82" charset="0"/>
              </a:rPr>
              <a:t>Muzeum Narodowe</a:t>
            </a:r>
          </a:p>
          <a:p>
            <a:r>
              <a:rPr lang="pl-PL" sz="3300" b="1" dirty="0" smtClean="0">
                <a:latin typeface="Gabriola" pitchFamily="82" charset="0"/>
              </a:rPr>
              <a:t>Erazma Ciołka, </a:t>
            </a:r>
          </a:p>
          <a:p>
            <a:r>
              <a:rPr lang="pl-PL" sz="3300" b="1" dirty="0" smtClean="0">
                <a:latin typeface="Gabriola" pitchFamily="82" charset="0"/>
              </a:rPr>
              <a:t>Kraków</a:t>
            </a:r>
            <a:endParaRPr lang="pl-PL" sz="3300" b="1" dirty="0"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4653136"/>
            <a:ext cx="558518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300" b="1" dirty="0" smtClean="0">
                <a:latin typeface="Gabriola" pitchFamily="82" charset="0"/>
              </a:rPr>
              <a:t>Wieża Babel, Pieter Bruegel (starszy) , </a:t>
            </a:r>
            <a:r>
              <a:rPr lang="pl-PL" sz="3300" b="1" dirty="0" smtClean="0">
                <a:latin typeface="Gabriola" pitchFamily="82" charset="0"/>
              </a:rPr>
              <a:t>1563</a:t>
            </a:r>
          </a:p>
          <a:p>
            <a:r>
              <a:rPr lang="pl-PL" sz="3300" b="1" dirty="0" err="1" smtClean="0">
                <a:latin typeface="Gabriola" pitchFamily="82" charset="0"/>
              </a:rPr>
              <a:t>Kunsthistorisches</a:t>
            </a:r>
            <a:r>
              <a:rPr lang="pl-PL" sz="3300" b="1" dirty="0" smtClean="0">
                <a:latin typeface="Gabriola" pitchFamily="82" charset="0"/>
              </a:rPr>
              <a:t> </a:t>
            </a:r>
            <a:r>
              <a:rPr lang="pl-PL" sz="3300" b="1" dirty="0" err="1" smtClean="0">
                <a:latin typeface="Gabriola" pitchFamily="82" charset="0"/>
              </a:rPr>
              <a:t>Museum</a:t>
            </a:r>
            <a:r>
              <a:rPr lang="pl-PL" sz="3300" b="1" dirty="0" smtClean="0">
                <a:latin typeface="Gabriola" pitchFamily="82" charset="0"/>
              </a:rPr>
              <a:t>, Wiedeń</a:t>
            </a:r>
            <a:endParaRPr lang="pl-PL" sz="3300" b="1" dirty="0">
              <a:latin typeface="Gabriola" pitchFamily="82" charset="0"/>
            </a:endParaRPr>
          </a:p>
        </p:txBody>
      </p:sp>
      <p:pic>
        <p:nvPicPr>
          <p:cNvPr id="25602" name="Picture 2" descr="Znalezione obrazy dla zapytania tycjan kunsthistorisches muse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80442"/>
            <a:ext cx="4040254" cy="3048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800px-Caravaggio-The_Conversion_on_the_Way_to_Damascu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91340"/>
            <a:ext cx="4953382" cy="6506011"/>
          </a:xfr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076056" y="3667632"/>
            <a:ext cx="406794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Caravaggio „</a:t>
            </a:r>
            <a:r>
              <a:rPr kumimoji="0" lang="pl-PL" sz="33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Nawrócenie Pawła z Tarsu</a:t>
            </a:r>
            <a:r>
              <a:rPr kumimoji="0" lang="pl-PL" sz="3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”, 1600, 230x175, olej na płótnie, Bazylika Santa Maria del </a:t>
            </a:r>
            <a:r>
              <a:rPr kumimoji="0" lang="pl-PL" sz="3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Popolo</a:t>
            </a:r>
            <a:r>
              <a:rPr kumimoji="0" lang="pl-PL" sz="3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 Rzym, </a:t>
            </a:r>
            <a:endParaRPr kumimoji="0" lang="pl-PL" sz="3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827584" y="0"/>
            <a:ext cx="7061549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Fragment fresku Michała Anioła "Stworzenie Adama"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z Kaplicy Sykstyńskiej w Watykanie</a:t>
            </a:r>
            <a:endParaRPr kumimoji="0" lang="pl-PL" sz="3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3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  <p:pic>
        <p:nvPicPr>
          <p:cNvPr id="27651" name="Picture 3" descr="Znalezione obrazy dla zapytania stworzenie ada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53" y="1196752"/>
            <a:ext cx="7754831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691680" y="5949280"/>
            <a:ext cx="621195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300" b="1" dirty="0" smtClean="0">
                <a:latin typeface="Gabriola" pitchFamily="82" charset="0"/>
              </a:rPr>
              <a:t>Rembrandt van </a:t>
            </a:r>
            <a:r>
              <a:rPr lang="pl-PL" sz="3300" b="1" dirty="0" err="1" smtClean="0">
                <a:latin typeface="Gabriola" pitchFamily="82" charset="0"/>
              </a:rPr>
              <a:t>Rijn</a:t>
            </a:r>
            <a:r>
              <a:rPr lang="pl-PL" sz="3300" b="1" dirty="0" smtClean="0">
                <a:latin typeface="Gabriola" pitchFamily="82" charset="0"/>
              </a:rPr>
              <a:t>, „Miłosierny Samarytanin”</a:t>
            </a:r>
            <a:endParaRPr lang="pl-PL" sz="3300" b="1" dirty="0">
              <a:latin typeface="Gabriola" pitchFamily="82" charset="0"/>
            </a:endParaRPr>
          </a:p>
        </p:txBody>
      </p:sp>
      <p:pic>
        <p:nvPicPr>
          <p:cNvPr id="2050" name="Picture 2" descr="Znalezione obrazy dla zapytania miłosierny samarytanin iko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0120"/>
            <a:ext cx="4464496" cy="5733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5136955" cy="6336704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5674781" y="4725144"/>
            <a:ext cx="34692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300" b="1" dirty="0" smtClean="0">
                <a:latin typeface="Gabriola" pitchFamily="82" charset="0"/>
              </a:rPr>
              <a:t>Vincent van Gogh –</a:t>
            </a:r>
          </a:p>
          <a:p>
            <a:r>
              <a:rPr lang="pl-PL" sz="3300" b="1" dirty="0" smtClean="0">
                <a:latin typeface="Gabriola" pitchFamily="82" charset="0"/>
              </a:rPr>
              <a:t>„Miłosierny </a:t>
            </a:r>
            <a:r>
              <a:rPr lang="pl-PL" sz="3300" b="1" dirty="0" smtClean="0">
                <a:latin typeface="Gabriola" pitchFamily="82" charset="0"/>
              </a:rPr>
              <a:t>Samarytanin”</a:t>
            </a:r>
            <a:endParaRPr lang="pl-PL" sz="3300" b="1" dirty="0"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467544" y="5949280"/>
            <a:ext cx="8229600" cy="1143000"/>
          </a:xfrm>
        </p:spPr>
        <p:txBody>
          <a:bodyPr>
            <a:noAutofit/>
          </a:bodyPr>
          <a:lstStyle/>
          <a:p>
            <a:r>
              <a:rPr lang="pl-PL" sz="3300" b="1" dirty="0" smtClean="0">
                <a:latin typeface="Gabriola" pitchFamily="82" charset="0"/>
                <a:cs typeface="Aharoni" pitchFamily="2" charset="-79"/>
              </a:rPr>
              <a:t>Ikona św. Pawła z monasteru </a:t>
            </a:r>
            <a:r>
              <a:rPr lang="pl-PL" sz="3300" b="1" dirty="0" err="1" smtClean="0">
                <a:latin typeface="Gabriola" pitchFamily="82" charset="0"/>
                <a:cs typeface="Aharoni" pitchFamily="2" charset="-79"/>
              </a:rPr>
              <a:t>Stavronikita</a:t>
            </a:r>
            <a:r>
              <a:rPr lang="pl-PL" sz="3300" b="1" dirty="0" smtClean="0">
                <a:latin typeface="Gabriola" pitchFamily="82" charset="0"/>
                <a:cs typeface="Aharoni" pitchFamily="2" charset="-79"/>
              </a:rPr>
              <a:t>  na świętej Górze Athos autorstwa Teofana Kreteńczyka (1546)</a:t>
            </a:r>
            <a:br>
              <a:rPr lang="pl-PL" sz="3300" b="1" dirty="0" smtClean="0">
                <a:latin typeface="Gabriola" pitchFamily="82" charset="0"/>
                <a:cs typeface="Aharoni" pitchFamily="2" charset="-79"/>
              </a:rPr>
            </a:br>
            <a:r>
              <a:rPr lang="pl-PL" sz="3300" b="1" i="1" dirty="0" smtClean="0">
                <a:latin typeface="Gabriola" pitchFamily="82" charset="0"/>
                <a:cs typeface="Aharoni" pitchFamily="2" charset="-79"/>
              </a:rPr>
              <a:t> </a:t>
            </a:r>
            <a:r>
              <a:rPr lang="pl-PL" sz="3300" b="1" dirty="0" smtClean="0">
                <a:latin typeface="Gabriola" pitchFamily="82" charset="0"/>
                <a:cs typeface="Aharoni" pitchFamily="2" charset="-79"/>
              </a:rPr>
              <a:t/>
            </a:r>
            <a:br>
              <a:rPr lang="pl-PL" sz="3300" b="1" dirty="0" smtClean="0">
                <a:latin typeface="Gabriola" pitchFamily="82" charset="0"/>
                <a:cs typeface="Aharoni" pitchFamily="2" charset="-79"/>
              </a:rPr>
            </a:br>
            <a:endParaRPr lang="pl-PL" sz="3300" b="1" dirty="0">
              <a:latin typeface="Gabriola" pitchFamily="82" charset="0"/>
              <a:cs typeface="Aharoni" pitchFamily="2" charset="-79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76672"/>
            <a:ext cx="380047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X_tydzien_biblijny_M-678x3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504458"/>
            <a:ext cx="6048672" cy="4635123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619672" y="5373216"/>
            <a:ext cx="60308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300" b="1" dirty="0" smtClean="0">
                <a:latin typeface="Gabriola" pitchFamily="82" charset="0"/>
              </a:rPr>
              <a:t>Starochrześcijańska mozaika przedstawiająca </a:t>
            </a:r>
          </a:p>
          <a:p>
            <a:r>
              <a:rPr lang="pl-PL" sz="3300" b="1" dirty="0" smtClean="0">
                <a:latin typeface="Gabriola" pitchFamily="82" charset="0"/>
              </a:rPr>
              <a:t>św. Pawła przekazującego List</a:t>
            </a:r>
            <a:endParaRPr lang="pl-PL" sz="3300" b="1" dirty="0"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biblista.pl/images/stories/Epifan/paolo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48680"/>
            <a:ext cx="6153952" cy="4229021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1547664" y="4941168"/>
            <a:ext cx="698477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300" b="1" dirty="0" smtClean="0">
                <a:latin typeface="Gabriola" pitchFamily="82" charset="0"/>
              </a:rPr>
              <a:t>Św. Paweł – </a:t>
            </a:r>
            <a:r>
              <a:rPr lang="pl-PL" sz="3300" b="1" dirty="0" smtClean="0">
                <a:latin typeface="Gabriola" pitchFamily="82" charset="0"/>
              </a:rPr>
              <a:t>współczesna mozaika </a:t>
            </a:r>
            <a:r>
              <a:rPr lang="pl-PL" sz="3300" b="1" dirty="0" smtClean="0">
                <a:latin typeface="Gabriola" pitchFamily="82" charset="0"/>
              </a:rPr>
              <a:t>autorstwa Alberto </a:t>
            </a:r>
            <a:r>
              <a:rPr lang="pl-PL" sz="3300" b="1" dirty="0" err="1" smtClean="0">
                <a:latin typeface="Gabriola" pitchFamily="82" charset="0"/>
              </a:rPr>
              <a:t>Ceppi</a:t>
            </a:r>
            <a:r>
              <a:rPr lang="pl-PL" sz="3300" b="1" dirty="0" smtClean="0">
                <a:latin typeface="Gabriola" pitchFamily="82" charset="0"/>
              </a:rPr>
              <a:t>, </a:t>
            </a:r>
            <a:r>
              <a:rPr lang="pl-PL" sz="3300" b="1" dirty="0" smtClean="0">
                <a:latin typeface="Gabriola" pitchFamily="82" charset="0"/>
              </a:rPr>
              <a:t>znajdująca </a:t>
            </a:r>
            <a:r>
              <a:rPr lang="pl-PL" sz="3300" b="1" dirty="0" smtClean="0">
                <a:latin typeface="Gabriola" pitchFamily="82" charset="0"/>
              </a:rPr>
              <a:t>się w kościele św. Piotra i Pawła </a:t>
            </a:r>
            <a:r>
              <a:rPr lang="pl-PL" sz="3300" b="1" dirty="0" smtClean="0">
                <a:latin typeface="Gabriola" pitchFamily="82" charset="0"/>
              </a:rPr>
              <a:t>       w </a:t>
            </a:r>
            <a:r>
              <a:rPr lang="pl-PL" sz="3300" b="1" dirty="0" err="1" smtClean="0">
                <a:latin typeface="Gabriola" pitchFamily="82" charset="0"/>
              </a:rPr>
              <a:t>Borsano</a:t>
            </a:r>
            <a:endParaRPr lang="pl-PL" sz="3300" b="1" dirty="0"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2075" y="219075"/>
            <a:ext cx="6419850" cy="64198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Rembrandt_ema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0"/>
            <a:ext cx="7162800" cy="5705475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5750004"/>
            <a:ext cx="856195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Rembrandt van </a:t>
            </a:r>
            <a:r>
              <a:rPr kumimoji="0" lang="pl-PL" sz="3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Rijn</a:t>
            </a:r>
            <a:r>
              <a:rPr kumimoji="0" lang="pl-PL" sz="3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3300" b="1" dirty="0" smtClean="0">
                <a:latin typeface="Gabriola" pitchFamily="82" charset="0"/>
                <a:cs typeface="Arial" pitchFamily="34" charset="0"/>
              </a:rPr>
              <a:t> </a:t>
            </a:r>
            <a:r>
              <a:rPr lang="pl-PL" sz="3300" b="1" dirty="0" smtClean="0">
                <a:latin typeface="Gabriola" pitchFamily="82" charset="0"/>
                <a:cs typeface="Arial" pitchFamily="34" charset="0"/>
              </a:rPr>
              <a:t> </a:t>
            </a:r>
            <a:r>
              <a:rPr kumimoji="0" lang="pl-PL" sz="33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„Wieczerza w Emaus”</a:t>
            </a:r>
            <a:r>
              <a:rPr kumimoji="0" lang="pl-PL" sz="3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 1648, olej na płótnie,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 89 × 111 cm,  </a:t>
            </a:r>
            <a:r>
              <a:rPr kumimoji="0" lang="pl-PL" sz="3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Statens</a:t>
            </a:r>
            <a:r>
              <a:rPr kumimoji="0" lang="pl-PL" sz="3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3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Museum</a:t>
            </a:r>
            <a:r>
              <a:rPr kumimoji="0" lang="pl-PL" sz="3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, Kopenhaga</a:t>
            </a:r>
            <a:endParaRPr kumimoji="0" lang="pl-PL" sz="3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The_Denial_of_Saint_Peter-Caravaggio_(16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7956376" cy="5728591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59024" y="5750004"/>
            <a:ext cx="87849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300" b="1" dirty="0" smtClean="0">
                <a:latin typeface="Gabriola" pitchFamily="82" charset="0"/>
              </a:rPr>
              <a:t>Caravaggio -„</a:t>
            </a:r>
            <a:r>
              <a:rPr lang="pl-PL" sz="3300" b="1" u="sng" dirty="0" smtClean="0">
                <a:latin typeface="Gabriola" pitchFamily="82" charset="0"/>
              </a:rPr>
              <a:t>Zaparcie się Piotra</a:t>
            </a:r>
            <a:r>
              <a:rPr lang="pl-PL" sz="3300" b="1" dirty="0" smtClean="0">
                <a:latin typeface="Gabriola" pitchFamily="82" charset="0"/>
              </a:rPr>
              <a:t>” Olej na płótnie, 1610, 94×125 </a:t>
            </a:r>
            <a:r>
              <a:rPr lang="pl-PL" sz="3300" b="1" dirty="0" err="1" smtClean="0">
                <a:latin typeface="Gabriola" pitchFamily="82" charset="0"/>
              </a:rPr>
              <a:t>cm</a:t>
            </a:r>
            <a:r>
              <a:rPr lang="pl-PL" sz="3300" b="1" dirty="0" smtClean="0">
                <a:latin typeface="Gabriola" pitchFamily="82" charset="0"/>
              </a:rPr>
              <a:t>. </a:t>
            </a:r>
            <a:r>
              <a:rPr lang="pl-PL" sz="3300" b="1" dirty="0" err="1" smtClean="0">
                <a:latin typeface="Gabriola" pitchFamily="82" charset="0"/>
              </a:rPr>
              <a:t>Metropolitan</a:t>
            </a:r>
            <a:r>
              <a:rPr lang="pl-PL" sz="3300" b="1" dirty="0" smtClean="0">
                <a:latin typeface="Gabriola" pitchFamily="82" charset="0"/>
              </a:rPr>
              <a:t> </a:t>
            </a:r>
            <a:r>
              <a:rPr lang="pl-PL" sz="3300" b="1" dirty="0" err="1" smtClean="0">
                <a:latin typeface="Gabriola" pitchFamily="82" charset="0"/>
              </a:rPr>
              <a:t>Museum</a:t>
            </a:r>
            <a:r>
              <a:rPr lang="pl-PL" sz="3300" b="1" dirty="0" smtClean="0">
                <a:latin typeface="Gabriola" pitchFamily="82" charset="0"/>
              </a:rPr>
              <a:t> of Art, New York.</a:t>
            </a:r>
            <a:endParaRPr lang="pl-PL" sz="3300" b="1" dirty="0"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83568" y="2276872"/>
            <a:ext cx="233975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Tycjan,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3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„</a:t>
            </a:r>
            <a:r>
              <a:rPr kumimoji="0" lang="pl-PL" sz="33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Mater</a:t>
            </a:r>
            <a:r>
              <a:rPr kumimoji="0" lang="pl-PL" sz="33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33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Dolorosa</a:t>
            </a:r>
            <a:r>
              <a:rPr kumimoji="0" lang="pl-PL" sz="33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pl-PL" sz="3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 1554, olej na płótnie, 68 × 53 cm, Muzeum Narodowe Prado, Madryt</a:t>
            </a:r>
            <a:endParaRPr kumimoji="0" lang="pl-PL" sz="3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  <p:sp>
        <p:nvSpPr>
          <p:cNvPr id="28675" name="AutoShape 3" descr="Znalezione obrazy dla zapytania tycjan mater dolorosa"/>
          <p:cNvSpPr>
            <a:spLocks noChangeAspect="1" noChangeArrowheads="1"/>
          </p:cNvSpPr>
          <p:nvPr/>
        </p:nvSpPr>
        <p:spPr bwMode="auto">
          <a:xfrm>
            <a:off x="155575" y="-1608138"/>
            <a:ext cx="26193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8677" name="AutoShape 5" descr="Znalezione obrazy dla zapytania tycjan mater dolorosa"/>
          <p:cNvSpPr>
            <a:spLocks noChangeAspect="1" noChangeArrowheads="1"/>
          </p:cNvSpPr>
          <p:nvPr/>
        </p:nvSpPr>
        <p:spPr bwMode="auto">
          <a:xfrm>
            <a:off x="155575" y="-1608138"/>
            <a:ext cx="26193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8679" name="Picture 7" descr="Znalezione obrazy dla zapytania tycjan mater doloro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88640"/>
            <a:ext cx="5014448" cy="6436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aravaggioOfiarowanie Izaaka1596kolPri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024" y="404664"/>
            <a:ext cx="8147191" cy="518457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899592" y="5805264"/>
            <a:ext cx="756649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300" b="1" dirty="0" smtClean="0">
                <a:latin typeface="Gabriola" pitchFamily="82" charset="0"/>
              </a:rPr>
              <a:t>Caravaggio </a:t>
            </a:r>
            <a:r>
              <a:rPr lang="pl-PL" sz="3300" b="1" dirty="0" smtClean="0">
                <a:latin typeface="Gabriola" pitchFamily="82" charset="0"/>
              </a:rPr>
              <a:t>, Ofiarowanie Izaaka, 1596, kolekcja prywatna</a:t>
            </a:r>
            <a:endParaRPr lang="pl-PL" sz="3300" b="1" dirty="0"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403648" y="5301208"/>
            <a:ext cx="48413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300" b="1" dirty="0" smtClean="0">
                <a:latin typeface="Gabriola" pitchFamily="82" charset="0"/>
              </a:rPr>
              <a:t>Tycjan – Chrystus i cudzołożnica</a:t>
            </a:r>
          </a:p>
          <a:p>
            <a:r>
              <a:rPr lang="pl-PL" sz="3300" b="1" dirty="0" err="1" smtClean="0">
                <a:latin typeface="Gabriola" pitchFamily="82" charset="0"/>
              </a:rPr>
              <a:t>Kunsthistorisches</a:t>
            </a:r>
            <a:r>
              <a:rPr lang="pl-PL" sz="3300" b="1" dirty="0" smtClean="0">
                <a:latin typeface="Gabriola" pitchFamily="82" charset="0"/>
              </a:rPr>
              <a:t> </a:t>
            </a:r>
            <a:r>
              <a:rPr lang="pl-PL" sz="3300" b="1" dirty="0" err="1" smtClean="0">
                <a:latin typeface="Gabriola" pitchFamily="82" charset="0"/>
              </a:rPr>
              <a:t>Museum</a:t>
            </a:r>
            <a:r>
              <a:rPr lang="pl-PL" sz="3300" b="1" dirty="0" smtClean="0">
                <a:latin typeface="Gabriola" pitchFamily="82" charset="0"/>
              </a:rPr>
              <a:t>, Wiedeń</a:t>
            </a:r>
            <a:endParaRPr lang="pl-PL" sz="3300" b="1" dirty="0">
              <a:latin typeface="Gabriola" pitchFamily="82" charset="0"/>
            </a:endParaRPr>
          </a:p>
        </p:txBody>
      </p:sp>
      <p:pic>
        <p:nvPicPr>
          <p:cNvPr id="1026" name="Picture 2" descr="Znalezione obrazy dla zapytania tycj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24743"/>
            <a:ext cx="5328592" cy="3701213"/>
          </a:xfrm>
          <a:prstGeom prst="rect">
            <a:avLst/>
          </a:prstGeom>
          <a:noFill/>
        </p:spPr>
      </p:pic>
      <p:pic>
        <p:nvPicPr>
          <p:cNvPr id="1028" name="Picture 4" descr="  Christ and the adultress 506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640"/>
            <a:ext cx="7488832" cy="5069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The_Incredulity_of_Saint_Thomas_by_Caravagg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8975"/>
            <a:ext cx="7056784" cy="5117816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475656" y="5517232"/>
            <a:ext cx="639469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Caravaggio -„</a:t>
            </a:r>
            <a:r>
              <a:rPr kumimoji="0" lang="pl-PL" sz="33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Niewierny Tomasz”</a:t>
            </a:r>
            <a:r>
              <a:rPr kumimoji="0" lang="pl-PL" sz="3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 1596, 107x146,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Galeria Malarstwa </a:t>
            </a:r>
            <a:r>
              <a:rPr kumimoji="0" lang="pl-PL" sz="3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Sanssouci</a:t>
            </a:r>
            <a:endParaRPr kumimoji="0" lang="pl-PL" sz="3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Giotto-pocalunek-judas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6120680" cy="5965272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6660232" y="2420888"/>
            <a:ext cx="24837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300" b="1" dirty="0" smtClean="0">
                <a:latin typeface="Gabriola" pitchFamily="82" charset="0"/>
              </a:rPr>
              <a:t>Giotto – </a:t>
            </a:r>
            <a:endParaRPr lang="pl-PL" sz="3300" b="1" dirty="0" smtClean="0">
              <a:latin typeface="Gabriola" pitchFamily="82" charset="0"/>
            </a:endParaRPr>
          </a:p>
          <a:p>
            <a:r>
              <a:rPr lang="pl-PL" sz="3300" b="1" u="sng" dirty="0" smtClean="0">
                <a:latin typeface="Gabriola" pitchFamily="82" charset="0"/>
              </a:rPr>
              <a:t>„</a:t>
            </a:r>
            <a:r>
              <a:rPr lang="pl-PL" sz="3300" b="1" u="sng" dirty="0" smtClean="0">
                <a:latin typeface="Gabriola" pitchFamily="82" charset="0"/>
              </a:rPr>
              <a:t>Pocałunek Judasza</a:t>
            </a:r>
            <a:r>
              <a:rPr lang="pl-PL" sz="3300" b="1" u="sng" dirty="0" smtClean="0">
                <a:latin typeface="Gabriola" pitchFamily="82" charset="0"/>
              </a:rPr>
              <a:t>”,</a:t>
            </a:r>
          </a:p>
          <a:p>
            <a:r>
              <a:rPr lang="pl-PL" sz="3300" b="1" dirty="0" smtClean="0">
                <a:latin typeface="Gabriola" pitchFamily="82" charset="0"/>
              </a:rPr>
              <a:t> </a:t>
            </a:r>
            <a:r>
              <a:rPr lang="pl-PL" sz="3300" b="1" dirty="0" smtClean="0">
                <a:latin typeface="Gabriola" pitchFamily="82" charset="0"/>
              </a:rPr>
              <a:t>1305, Kaplica </a:t>
            </a:r>
            <a:endParaRPr lang="pl-PL" sz="3300" b="1" dirty="0" smtClean="0">
              <a:latin typeface="Gabriola" pitchFamily="82" charset="0"/>
            </a:endParaRPr>
          </a:p>
          <a:p>
            <a:r>
              <a:rPr lang="pl-PL" sz="3300" b="1" dirty="0" err="1" smtClean="0">
                <a:latin typeface="Gabriola" pitchFamily="82" charset="0"/>
              </a:rPr>
              <a:t>Scrovegnich</a:t>
            </a:r>
            <a:r>
              <a:rPr lang="pl-PL" sz="3300" b="1" dirty="0" smtClean="0">
                <a:latin typeface="Gabriola" pitchFamily="82" charset="0"/>
              </a:rPr>
              <a:t> </a:t>
            </a:r>
          </a:p>
          <a:p>
            <a:r>
              <a:rPr lang="pl-PL" sz="3300" b="1" dirty="0" smtClean="0">
                <a:latin typeface="Gabriola" pitchFamily="82" charset="0"/>
              </a:rPr>
              <a:t>w </a:t>
            </a:r>
            <a:r>
              <a:rPr lang="pl-PL" sz="3300" b="1" dirty="0" smtClean="0">
                <a:latin typeface="Gabriola" pitchFamily="82" charset="0"/>
              </a:rPr>
              <a:t>Padwie</a:t>
            </a:r>
            <a:endParaRPr lang="pl-PL" sz="3300" b="1" dirty="0"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Caravaggio-Crucifixion_of_Peter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88913"/>
            <a:ext cx="4905375" cy="6348412"/>
          </a:xfr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292080" y="3353217"/>
            <a:ext cx="3738524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Caravaggio-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33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„</a:t>
            </a:r>
            <a:r>
              <a:rPr kumimoji="0" lang="pl-PL" sz="33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Ukrzyżowanie św. Piotra”</a:t>
            </a:r>
            <a:r>
              <a:rPr kumimoji="0" lang="pl-PL" sz="3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1601,</a:t>
            </a:r>
            <a:endParaRPr kumimoji="0" lang="pl-PL" sz="3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Office PowerPoint</Application>
  <PresentationFormat>Pokaz na ekranie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Inspiracje biblijne w sztuce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Ikona św. Pawła z monasteru Stavronikita  na świętej Górze Athos autorstwa Teofana Kreteńczyka (1546)   </vt:lpstr>
      <vt:lpstr>Slajd 17</vt:lpstr>
      <vt:lpstr>Slajd 18</vt:lpstr>
      <vt:lpstr>Slajd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Inspiracje biblijne w sztuce </dc:title>
  <dc:creator>HP</dc:creator>
  <cp:lastModifiedBy>HP</cp:lastModifiedBy>
  <cp:revision>1</cp:revision>
  <dcterms:created xsi:type="dcterms:W3CDTF">2018-05-30T18:16:52Z</dcterms:created>
  <dcterms:modified xsi:type="dcterms:W3CDTF">2018-05-30T19:15:18Z</dcterms:modified>
</cp:coreProperties>
</file>