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2" r:id="rId3"/>
    <p:sldId id="284" r:id="rId4"/>
    <p:sldId id="270" r:id="rId5"/>
    <p:sldId id="278" r:id="rId6"/>
    <p:sldId id="272" r:id="rId7"/>
    <p:sldId id="273" r:id="rId8"/>
    <p:sldId id="279" r:id="rId9"/>
    <p:sldId id="275" r:id="rId10"/>
    <p:sldId id="274" r:id="rId11"/>
    <p:sldId id="280" r:id="rId12"/>
    <p:sldId id="281" r:id="rId13"/>
    <p:sldId id="276" r:id="rId14"/>
    <p:sldId id="285" r:id="rId15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AC2431"/>
    <a:srgbClr val="FF9966"/>
    <a:srgbClr val="FF0066"/>
    <a:srgbClr val="FFCCFF"/>
    <a:srgbClr val="FF9933"/>
    <a:srgbClr val="FF99FF"/>
    <a:srgbClr val="66FF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15413" autoAdjust="0"/>
    <p:restoredTop sz="94660"/>
  </p:normalViewPr>
  <p:slideViewPr>
    <p:cSldViewPr>
      <p:cViewPr varScale="1">
        <p:scale>
          <a:sx n="73" d="100"/>
          <a:sy n="73" d="100"/>
        </p:scale>
        <p:origin x="-19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 wzorca tytułu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221E02-25CB-4963-84BC-0813985E7D90}" type="datetimeFigureOut">
              <a:rPr lang="pl-PL" smtClean="0"/>
              <a:pPr/>
              <a:t>2018-05-30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9B7C76-EFF2-4CD8-A475-4750F11B4BC6}" type="slidenum">
              <a:rPr lang="pl-PL" smtClean="0"/>
              <a:pPr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980728"/>
            <a:ext cx="8229600" cy="1143000"/>
          </a:xfrm>
        </p:spPr>
        <p:txBody>
          <a:bodyPr>
            <a:noAutofit/>
          </a:bodyPr>
          <a:lstStyle/>
          <a:p>
            <a:r>
              <a:rPr lang="pl-PL" sz="7700" b="1" dirty="0" smtClean="0">
                <a:solidFill>
                  <a:schemeClr val="accent2">
                    <a:lumMod val="75000"/>
                  </a:schemeClr>
                </a:solidFill>
                <a:latin typeface="Gabriola" pitchFamily="82" charset="0"/>
              </a:rPr>
              <a:t>Motyw  owocu  granatu       w sztuce  chrześcijańskiej</a:t>
            </a:r>
            <a:endParaRPr lang="pl-PL" sz="7700" b="1" dirty="0">
              <a:solidFill>
                <a:schemeClr val="accent2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6" name="Obraz 5" descr="Botticelligranat_b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20072" y="3429000"/>
            <a:ext cx="3069336" cy="3066288"/>
          </a:xfrm>
          <a:prstGeom prst="rect">
            <a:avLst/>
          </a:prstGeom>
        </p:spPr>
      </p:pic>
      <p:pic>
        <p:nvPicPr>
          <p:cNvPr id="5" name="Obraz 4" descr="3600633166_782c39ddec_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55576" y="3429000"/>
            <a:ext cx="3667608" cy="288032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reven Roub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260648"/>
            <a:ext cx="4939940" cy="6321448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796136" y="3933056"/>
            <a:ext cx="2640466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dirty="0" err="1" smtClean="0">
                <a:solidFill>
                  <a:srgbClr val="002060"/>
                </a:solidFill>
                <a:latin typeface="Comic Sans MS" pitchFamily="66" charset="0"/>
              </a:rPr>
              <a:t>Reuven</a:t>
            </a:r>
            <a:r>
              <a:rPr lang="pl-PL" sz="2500" dirty="0" smtClean="0">
                <a:solidFill>
                  <a:srgbClr val="002060"/>
                </a:solidFill>
                <a:latin typeface="Comic Sans MS" pitchFamily="66" charset="0"/>
              </a:rPr>
              <a:t> Rubin –</a:t>
            </a:r>
          </a:p>
          <a:p>
            <a:r>
              <a:rPr lang="pl-PL" sz="2500" dirty="0" smtClean="0">
                <a:solidFill>
                  <a:srgbClr val="002060"/>
                </a:solidFill>
                <a:latin typeface="Comic Sans MS" pitchFamily="66" charset="0"/>
              </a:rPr>
              <a:t>„</a:t>
            </a:r>
            <a:r>
              <a:rPr lang="pl-PL" sz="2500" dirty="0" err="1" smtClean="0">
                <a:solidFill>
                  <a:srgbClr val="002060"/>
                </a:solidFill>
                <a:latin typeface="Comic Sans MS" pitchFamily="66" charset="0"/>
              </a:rPr>
              <a:t>Peace</a:t>
            </a:r>
            <a:r>
              <a:rPr lang="pl-PL" sz="2500" dirty="0" smtClean="0">
                <a:solidFill>
                  <a:srgbClr val="002060"/>
                </a:solidFill>
                <a:latin typeface="Comic Sans MS" pitchFamily="66" charset="0"/>
              </a:rPr>
              <a:t> </a:t>
            </a:r>
            <a:r>
              <a:rPr lang="pl-PL" sz="2500" dirty="0" err="1" smtClean="0">
                <a:solidFill>
                  <a:srgbClr val="002060"/>
                </a:solidFill>
                <a:latin typeface="Comic Sans MS" pitchFamily="66" charset="0"/>
              </a:rPr>
              <a:t>offering</a:t>
            </a:r>
            <a:r>
              <a:rPr lang="pl-PL" sz="2500" dirty="0" smtClean="0">
                <a:solidFill>
                  <a:srgbClr val="002060"/>
                </a:solidFill>
                <a:latin typeface="Comic Sans MS" pitchFamily="66" charset="0"/>
              </a:rPr>
              <a:t>”</a:t>
            </a:r>
            <a:endParaRPr lang="pl-PL" sz="2500" dirty="0">
              <a:solidFill>
                <a:srgbClr val="00206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ziewczyna z granatami Reuven Roubi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990854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5137775" y="4437112"/>
            <a:ext cx="4006225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dirty="0" smtClean="0">
                <a:latin typeface="Comic Sans MS" pitchFamily="66" charset="0"/>
              </a:rPr>
              <a:t>       </a:t>
            </a:r>
            <a:r>
              <a:rPr lang="pl-PL" sz="2500" dirty="0" err="1" smtClean="0">
                <a:latin typeface="Comic Sans MS" pitchFamily="66" charset="0"/>
              </a:rPr>
              <a:t>Reuwen</a:t>
            </a:r>
            <a:r>
              <a:rPr lang="pl-PL" sz="2500" dirty="0" smtClean="0">
                <a:latin typeface="Comic Sans MS" pitchFamily="66" charset="0"/>
              </a:rPr>
              <a:t> Rubin</a:t>
            </a:r>
          </a:p>
          <a:p>
            <a:r>
              <a:rPr lang="pl-PL" sz="2500" dirty="0" smtClean="0">
                <a:latin typeface="Comic Sans MS" pitchFamily="66" charset="0"/>
              </a:rPr>
              <a:t>„Dziewczyna z granatami”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proserpina, gabriel rosset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0"/>
            <a:ext cx="2891790" cy="6858000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3203848" y="6237312"/>
            <a:ext cx="4631396" cy="4770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dirty="0" smtClean="0">
                <a:solidFill>
                  <a:srgbClr val="002060"/>
                </a:solidFill>
                <a:latin typeface="Comic Sans MS" pitchFamily="66" charset="0"/>
              </a:rPr>
              <a:t>Gabriel </a:t>
            </a:r>
            <a:r>
              <a:rPr lang="pl-PL" sz="2500" dirty="0" err="1" smtClean="0">
                <a:solidFill>
                  <a:srgbClr val="002060"/>
                </a:solidFill>
                <a:latin typeface="Comic Sans MS" pitchFamily="66" charset="0"/>
              </a:rPr>
              <a:t>Rosetti</a:t>
            </a:r>
            <a:r>
              <a:rPr lang="pl-PL" sz="2500" dirty="0" smtClean="0">
                <a:solidFill>
                  <a:srgbClr val="002060"/>
                </a:solidFill>
                <a:latin typeface="Comic Sans MS" pitchFamily="66" charset="0"/>
              </a:rPr>
              <a:t> – „Prozerpina</a:t>
            </a:r>
            <a:r>
              <a:rPr lang="pl-PL" sz="2500" dirty="0" smtClean="0">
                <a:latin typeface="Comic Sans MS" pitchFamily="66" charset="0"/>
              </a:rPr>
              <a:t>”</a:t>
            </a:r>
            <a:endParaRPr lang="pl-PL" sz="2500" dirty="0">
              <a:latin typeface="Comic Sans MS" pitchFamily="66" charset="0"/>
            </a:endParaRPr>
          </a:p>
        </p:txBody>
      </p:sp>
      <p:sp>
        <p:nvSpPr>
          <p:cNvPr id="4" name="pole tekstowe 3"/>
          <p:cNvSpPr txBox="1"/>
          <p:nvPr/>
        </p:nvSpPr>
        <p:spPr>
          <a:xfrm>
            <a:off x="3131840" y="2420888"/>
            <a:ext cx="6271269" cy="33239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100" dirty="0" smtClean="0">
                <a:latin typeface="Comic Sans MS" pitchFamily="66" charset="0"/>
              </a:rPr>
              <a:t>Motyw granatu był także ważny w mitologii </a:t>
            </a:r>
          </a:p>
          <a:p>
            <a:r>
              <a:rPr lang="pl-PL" sz="2100" dirty="0" smtClean="0">
                <a:latin typeface="Comic Sans MS" pitchFamily="66" charset="0"/>
              </a:rPr>
              <a:t>greckiej i rzymskiej: pojawia się choćby </a:t>
            </a:r>
          </a:p>
          <a:p>
            <a:r>
              <a:rPr lang="pl-PL" sz="2100" dirty="0" smtClean="0">
                <a:latin typeface="Comic Sans MS" pitchFamily="66" charset="0"/>
              </a:rPr>
              <a:t>w micie o Demeter/Ceres i Persefonie/</a:t>
            </a:r>
          </a:p>
          <a:p>
            <a:r>
              <a:rPr lang="pl-PL" sz="2100" dirty="0" smtClean="0">
                <a:latin typeface="Comic Sans MS" pitchFamily="66" charset="0"/>
              </a:rPr>
              <a:t>Prozerpinie, która  po spożyciu podanego jej </a:t>
            </a:r>
          </a:p>
          <a:p>
            <a:r>
              <a:rPr lang="pl-PL" sz="2100" dirty="0" smtClean="0">
                <a:latin typeface="Comic Sans MS" pitchFamily="66" charset="0"/>
              </a:rPr>
              <a:t>podstępnie owocu granatu, stała się więźniem </a:t>
            </a:r>
          </a:p>
          <a:p>
            <a:r>
              <a:rPr lang="pl-PL" sz="2100" dirty="0" smtClean="0">
                <a:latin typeface="Comic Sans MS" pitchFamily="66" charset="0"/>
              </a:rPr>
              <a:t>Hadesu i pół roku musiała przebywać pod ziemią, </a:t>
            </a:r>
          </a:p>
          <a:p>
            <a:r>
              <a:rPr lang="pl-PL" sz="2100" dirty="0" smtClean="0">
                <a:latin typeface="Comic Sans MS" pitchFamily="66" charset="0"/>
              </a:rPr>
              <a:t>na kolejne 6 miesięcy wychodząc na ziemię. </a:t>
            </a:r>
          </a:p>
          <a:p>
            <a:r>
              <a:rPr lang="pl-PL" sz="2100" dirty="0" smtClean="0">
                <a:latin typeface="Comic Sans MS" pitchFamily="66" charset="0"/>
              </a:rPr>
              <a:t>Granat stał się dla Greków symbolem odnowienia </a:t>
            </a:r>
          </a:p>
          <a:p>
            <a:r>
              <a:rPr lang="pl-PL" sz="2100" dirty="0" smtClean="0">
                <a:latin typeface="Comic Sans MS" pitchFamily="66" charset="0"/>
              </a:rPr>
              <a:t>życia i odradzania się przyrody. </a:t>
            </a:r>
          </a:p>
          <a:p>
            <a:r>
              <a:rPr lang="pl-PL" sz="2100" dirty="0" smtClean="0">
                <a:latin typeface="Comic Sans MS" pitchFamily="66" charset="0"/>
              </a:rPr>
              <a:t> </a:t>
            </a:r>
            <a:endParaRPr lang="pl-PL" sz="2100" dirty="0">
              <a:latin typeface="Comic Sans MS" pitchFamily="66" charset="0"/>
            </a:endParaRPr>
          </a:p>
        </p:txBody>
      </p:sp>
      <p:pic>
        <p:nvPicPr>
          <p:cNvPr id="5" name="Obraz 4" descr="_persephone_with_pomegranate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88024" y="116632"/>
            <a:ext cx="2232248" cy="2232248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AC243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Granaty Alewtina Kozłow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619672" y="686056"/>
            <a:ext cx="5638378" cy="5238493"/>
          </a:xfrm>
          <a:prstGeom prst="rect">
            <a:avLst/>
          </a:prstGeom>
        </p:spPr>
      </p:pic>
      <p:sp>
        <p:nvSpPr>
          <p:cNvPr id="3" name="pole tekstowe 2"/>
          <p:cNvSpPr txBox="1"/>
          <p:nvPr/>
        </p:nvSpPr>
        <p:spPr>
          <a:xfrm>
            <a:off x="899592" y="6021288"/>
            <a:ext cx="5832046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3300" dirty="0" smtClean="0">
                <a:solidFill>
                  <a:srgbClr val="002060"/>
                </a:solidFill>
                <a:latin typeface="Comic Sans MS" pitchFamily="66" charset="0"/>
              </a:rPr>
              <a:t>„Granaty”   </a:t>
            </a:r>
            <a:r>
              <a:rPr lang="pl-PL" sz="3300" dirty="0" err="1" smtClean="0">
                <a:solidFill>
                  <a:srgbClr val="002060"/>
                </a:solidFill>
                <a:latin typeface="Comic Sans MS" pitchFamily="66" charset="0"/>
              </a:rPr>
              <a:t>Alewtina</a:t>
            </a:r>
            <a:r>
              <a:rPr lang="pl-PL" sz="3300" dirty="0" smtClean="0">
                <a:solidFill>
                  <a:srgbClr val="002060"/>
                </a:solidFill>
                <a:latin typeface="Comic Sans MS" pitchFamily="66" charset="0"/>
              </a:rPr>
              <a:t> Kozłowa</a:t>
            </a:r>
            <a:endParaRPr lang="pl-PL" sz="33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sp>
        <p:nvSpPr>
          <p:cNvPr id="5" name="pole tekstowe 4"/>
          <p:cNvSpPr txBox="1"/>
          <p:nvPr/>
        </p:nvSpPr>
        <p:spPr>
          <a:xfrm>
            <a:off x="0" y="0"/>
            <a:ext cx="9206366" cy="8002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Na koniec całkiem współczesny obraz </a:t>
            </a:r>
            <a:r>
              <a:rPr lang="pl-PL" sz="2300" dirty="0" err="1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Alewtiny</a:t>
            </a:r>
            <a:r>
              <a:rPr lang="pl-PL" sz="2300" dirty="0" smtClean="0">
                <a:solidFill>
                  <a:schemeClr val="accent5">
                    <a:lumMod val="60000"/>
                    <a:lumOff val="40000"/>
                  </a:schemeClr>
                </a:solidFill>
                <a:latin typeface="Comic Sans MS" pitchFamily="66" charset="0"/>
              </a:rPr>
              <a:t> Kozłowej „Granaty”</a:t>
            </a:r>
          </a:p>
          <a:p>
            <a:endParaRPr lang="pl-PL" sz="2300" dirty="0"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 descr="ma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362075" y="219075"/>
            <a:ext cx="6419850" cy="641985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611560" y="260648"/>
            <a:ext cx="7632848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500" dirty="0" smtClean="0">
                <a:latin typeface="Comic Sans MS" pitchFamily="66" charset="0"/>
              </a:rPr>
              <a:t>W chrześcijaństwie owoce i kwiaty granatu są często spotykanym motywem zdobniczym na ornamentach i malowidłach kościelnych oraz na szatach liturgicznych. W chrześcijaństwie granat symbolizuje życie wieczne</a:t>
            </a:r>
          </a:p>
          <a:p>
            <a:endParaRPr lang="pl-PL" sz="2500" dirty="0" smtClean="0">
              <a:latin typeface="Comic Sans MS" pitchFamily="66" charset="0"/>
            </a:endParaRPr>
          </a:p>
          <a:p>
            <a:r>
              <a:rPr lang="pl-PL" sz="2500" dirty="0" smtClean="0">
                <a:latin typeface="Comic Sans MS" pitchFamily="66" charset="0"/>
              </a:rPr>
              <a:t>Jest bardzo prawdopodobne, że owoc z historii     o Adamie i Ewie był jabłkiem granatu</a:t>
            </a:r>
            <a:endParaRPr lang="pl-PL" sz="2500" dirty="0">
              <a:latin typeface="Comic Sans MS" pitchFamily="66" charset="0"/>
            </a:endParaRPr>
          </a:p>
        </p:txBody>
      </p:sp>
      <p:pic>
        <p:nvPicPr>
          <p:cNvPr id="4" name="Obraz 3" descr="Pomegranate_Tree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3501008"/>
            <a:ext cx="3381259" cy="3356992"/>
          </a:xfrm>
          <a:prstGeom prst="rect">
            <a:avLst/>
          </a:prstGeom>
        </p:spPr>
      </p:pic>
      <p:pic>
        <p:nvPicPr>
          <p:cNvPr id="5" name="Obraz 4" descr="pomegranate-2103105_192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21319428">
            <a:off x="4283968" y="3573016"/>
            <a:ext cx="4546260" cy="303084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rostokąt 1"/>
          <p:cNvSpPr/>
          <p:nvPr/>
        </p:nvSpPr>
        <p:spPr>
          <a:xfrm>
            <a:off x="251520" y="260648"/>
            <a:ext cx="8064896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500" dirty="0" smtClean="0">
                <a:solidFill>
                  <a:srgbClr val="C00000"/>
                </a:solidFill>
                <a:latin typeface="Comic Sans MS" pitchFamily="66" charset="0"/>
              </a:rPr>
              <a:t>Św. Ambroży widzi w jabłku granatu wieloraki sens  Słowa Bożego spisanego w Piśmie Świętym. </a:t>
            </a:r>
          </a:p>
          <a:p>
            <a:r>
              <a:rPr lang="pl-PL" sz="2500" dirty="0" smtClean="0">
                <a:solidFill>
                  <a:srgbClr val="C00000"/>
                </a:solidFill>
                <a:latin typeface="Comic Sans MS" pitchFamily="66" charset="0"/>
              </a:rPr>
              <a:t>W sztuce chrześcijańskiej jabłko granatu stanowi częsty motyw dekoracyjny, zwłaszcza w rogach obfitości i cyklach pór roku, w których wraz                        z winogronami  wyobraża jesień.</a:t>
            </a:r>
            <a:endParaRPr lang="pl-PL" sz="2500" dirty="0">
              <a:solidFill>
                <a:srgbClr val="C00000"/>
              </a:solidFill>
              <a:latin typeface="Comic Sans MS" pitchFamily="66" charset="0"/>
            </a:endParaRPr>
          </a:p>
        </p:txBody>
      </p:sp>
      <p:pic>
        <p:nvPicPr>
          <p:cNvPr id="5" name="Obraz 4" descr="punica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71600" y="2780928"/>
            <a:ext cx="6096000" cy="3810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3600633166_782c39ddec_o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547664" y="384845"/>
            <a:ext cx="5040560" cy="3958555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0" y="4437112"/>
            <a:ext cx="9144000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700" dirty="0" smtClean="0">
                <a:solidFill>
                  <a:srgbClr val="C00000"/>
                </a:solidFill>
                <a:latin typeface="Comic Sans MS" pitchFamily="66" charset="0"/>
              </a:rPr>
              <a:t>Granat występuje w godle zakonu bonifratrów. </a:t>
            </a:r>
          </a:p>
          <a:p>
            <a:r>
              <a:rPr lang="pl-PL" sz="2700" dirty="0" smtClean="0">
                <a:solidFill>
                  <a:srgbClr val="C00000"/>
                </a:solidFill>
                <a:latin typeface="Comic Sans MS" pitchFamily="66" charset="0"/>
              </a:rPr>
              <a:t>Z pękniętego owocu wylewają się nasiona - czyli </a:t>
            </a:r>
            <a:r>
              <a:rPr lang="pl-PL" sz="2700" dirty="0" err="1" smtClean="0">
                <a:solidFill>
                  <a:srgbClr val="C00000"/>
                </a:solidFill>
                <a:latin typeface="Comic Sans MS" pitchFamily="66" charset="0"/>
              </a:rPr>
              <a:t>caritas</a:t>
            </a:r>
            <a:r>
              <a:rPr lang="pl-PL" sz="2700" dirty="0" smtClean="0">
                <a:solidFill>
                  <a:srgbClr val="C00000"/>
                </a:solidFill>
                <a:latin typeface="Comic Sans MS" pitchFamily="66" charset="0"/>
              </a:rPr>
              <a:t>, miłość bliźniego. Zakon bonifratrów p</a:t>
            </a:r>
            <a:r>
              <a:rPr lang="pl-PL" sz="2800" dirty="0" smtClean="0">
                <a:solidFill>
                  <a:srgbClr val="C00000"/>
                </a:solidFill>
                <a:latin typeface="Comic Sans MS" pitchFamily="66" charset="0"/>
              </a:rPr>
              <a:t>osługuje chorym    i ubogim prowadząc: szpitale, domy opieki, apteki, poradnie ziołolecznictwa, jadłodajnie, ośrodki opieki.</a:t>
            </a:r>
          </a:p>
          <a:p>
            <a:endParaRPr lang="pl-PL" sz="2700" dirty="0">
              <a:solidFill>
                <a:srgbClr val="C00000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323528" y="0"/>
            <a:ext cx="882047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2300" dirty="0" smtClean="0">
                <a:solidFill>
                  <a:srgbClr val="002060"/>
                </a:solidFill>
                <a:latin typeface="Comic Sans MS" pitchFamily="66" charset="0"/>
              </a:rPr>
              <a:t>Owoc granatu pojawia się w dziełach Sandra Botticellego, malarza włoskiego renesansu, przedstawiających Madonnę        z Dzieciątkiem. Za każdym razem granat jest trzymany przez małego Jezusa, a w dwóch wypadkach owoc podtrzymywany jest także przez Maryję. Ten motyw ma podwójne znaczenie symboliczne: wyraża dziewictwo oraz zmartwychwstanie. Granat, ze względu na swoje liczne nasiona, uważany jest za symbol płodności oraz wiecznego życia. </a:t>
            </a:r>
            <a:endParaRPr lang="pl-PL" sz="2300" dirty="0">
              <a:solidFill>
                <a:srgbClr val="002060"/>
              </a:solidFill>
              <a:latin typeface="Comic Sans MS" pitchFamily="66" charset="0"/>
            </a:endParaRPr>
          </a:p>
        </p:txBody>
      </p:sp>
      <p:pic>
        <p:nvPicPr>
          <p:cNvPr id="3" name="Obraz 2" descr="Botticelligranat_bild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76056" y="2996952"/>
            <a:ext cx="3646832" cy="3643210"/>
          </a:xfrm>
          <a:prstGeom prst="rect">
            <a:avLst/>
          </a:prstGeom>
        </p:spPr>
      </p:pic>
      <p:pic>
        <p:nvPicPr>
          <p:cNvPr id="4" name="Obraz 3" descr="madonna z granatem Sandro Boticell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83568" y="2924944"/>
            <a:ext cx="3933056" cy="393305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boticel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899592" y="0"/>
            <a:ext cx="5976664" cy="6132369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0" y="6103947"/>
            <a:ext cx="9153468" cy="75405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i="1" dirty="0" smtClean="0">
                <a:solidFill>
                  <a:srgbClr val="002060"/>
                </a:solidFill>
                <a:latin typeface="Comic Sans MS" pitchFamily="66" charset="0"/>
              </a:rPr>
              <a:t>Madonna z Dzieciątkiem i owocem granatu – Sandro </a:t>
            </a:r>
            <a:r>
              <a:rPr lang="pl-PL" sz="2500" i="1" dirty="0" err="1" smtClean="0">
                <a:solidFill>
                  <a:srgbClr val="002060"/>
                </a:solidFill>
                <a:latin typeface="Comic Sans MS" pitchFamily="66" charset="0"/>
              </a:rPr>
              <a:t>Boticelli</a:t>
            </a:r>
            <a:endParaRPr lang="pl-PL" sz="2500" dirty="0" smtClean="0">
              <a:solidFill>
                <a:srgbClr val="002060"/>
              </a:solidFill>
              <a:latin typeface="Comic Sans MS" pitchFamily="66" charset="0"/>
            </a:endParaRPr>
          </a:p>
          <a:p>
            <a:endParaRPr lang="pl-PL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Glorification of Mary, Sandro Botticell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9512" y="548680"/>
            <a:ext cx="4589240" cy="4589240"/>
          </a:xfrm>
          <a:prstGeom prst="rect">
            <a:avLst/>
          </a:prstGeom>
        </p:spPr>
      </p:pic>
      <p:sp>
        <p:nvSpPr>
          <p:cNvPr id="4" name="pole tekstowe 3"/>
          <p:cNvSpPr txBox="1"/>
          <p:nvPr/>
        </p:nvSpPr>
        <p:spPr>
          <a:xfrm>
            <a:off x="395536" y="5719227"/>
            <a:ext cx="8159606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500" i="1" dirty="0" smtClean="0">
                <a:solidFill>
                  <a:srgbClr val="002060"/>
                </a:solidFill>
                <a:latin typeface="Comic Sans MS" pitchFamily="66" charset="0"/>
              </a:rPr>
              <a:t>„Madonna del Magnificat</a:t>
            </a:r>
            <a:r>
              <a:rPr lang="pl-PL" sz="2500" dirty="0" smtClean="0">
                <a:solidFill>
                  <a:srgbClr val="002060"/>
                </a:solidFill>
                <a:latin typeface="Comic Sans MS" pitchFamily="66" charset="0"/>
              </a:rPr>
              <a:t>” (1480-83)</a:t>
            </a:r>
          </a:p>
          <a:p>
            <a:r>
              <a:rPr lang="pl-PL" i="1" dirty="0" smtClean="0">
                <a:latin typeface="Comic Sans MS" pitchFamily="66" charset="0"/>
              </a:rPr>
              <a:t>„</a:t>
            </a:r>
            <a:r>
              <a:rPr lang="pl-PL" sz="2500" dirty="0" smtClean="0">
                <a:latin typeface="Comic Sans MS" pitchFamily="66" charset="0"/>
              </a:rPr>
              <a:t>Madonna z Dzieciątkiem i aniołami” – Sandro </a:t>
            </a:r>
            <a:r>
              <a:rPr lang="pl-PL" sz="2500" dirty="0" err="1" smtClean="0">
                <a:latin typeface="Comic Sans MS" pitchFamily="66" charset="0"/>
              </a:rPr>
              <a:t>Boticelli</a:t>
            </a:r>
            <a:endParaRPr lang="pl-PL" sz="2500" dirty="0" smtClean="0">
              <a:latin typeface="Comic Sans MS" pitchFamily="66" charset="0"/>
            </a:endParaRPr>
          </a:p>
          <a:p>
            <a:endParaRPr lang="pl-PL" sz="2500" dirty="0"/>
          </a:p>
        </p:txBody>
      </p:sp>
      <p:pic>
        <p:nvPicPr>
          <p:cNvPr id="5" name="Obraz 4" descr="Magnificatio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729439" y="692696"/>
            <a:ext cx="4414561" cy="4392488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9966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/>
          <p:nvPr/>
        </p:nvSpPr>
        <p:spPr>
          <a:xfrm>
            <a:off x="0" y="332656"/>
            <a:ext cx="10828605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pl-PL" sz="2300" dirty="0" smtClean="0">
                <a:latin typeface="Comic Sans MS" pitchFamily="66" charset="0"/>
              </a:rPr>
              <a:t>Postać Madonny z granatami pojawia się także u izraelskiego </a:t>
            </a:r>
          </a:p>
          <a:p>
            <a:r>
              <a:rPr lang="pl-PL" sz="2300" dirty="0" smtClean="0">
                <a:latin typeface="Comic Sans MS" pitchFamily="66" charset="0"/>
              </a:rPr>
              <a:t>malarza urodzonego w Rumunii, </a:t>
            </a:r>
            <a:r>
              <a:rPr lang="pl-PL" sz="2300" dirty="0" err="1" smtClean="0">
                <a:latin typeface="Comic Sans MS" pitchFamily="66" charset="0"/>
              </a:rPr>
              <a:t>Reuvena</a:t>
            </a:r>
            <a:r>
              <a:rPr lang="pl-PL" sz="2300" dirty="0" smtClean="0">
                <a:latin typeface="Comic Sans MS" pitchFamily="66" charset="0"/>
              </a:rPr>
              <a:t> Rubina. Ten niemal nam</a:t>
            </a:r>
          </a:p>
          <a:p>
            <a:r>
              <a:rPr lang="pl-PL" sz="2300" dirty="0" smtClean="0">
                <a:latin typeface="Comic Sans MS" pitchFamily="66" charset="0"/>
              </a:rPr>
              <a:t>współczesny malarz (1893-1974 ) odwołujący się w swej twórczości </a:t>
            </a:r>
          </a:p>
          <a:p>
            <a:r>
              <a:rPr lang="pl-PL" sz="2300" dirty="0" smtClean="0">
                <a:latin typeface="Comic Sans MS" pitchFamily="66" charset="0"/>
              </a:rPr>
              <a:t>do stylu Chagalla, wyjątkowo często sięgał po motyw granatu </a:t>
            </a:r>
          </a:p>
          <a:p>
            <a:r>
              <a:rPr lang="pl-PL" sz="2300" dirty="0" smtClean="0">
                <a:latin typeface="Comic Sans MS" pitchFamily="66" charset="0"/>
              </a:rPr>
              <a:t>i kobiety: Madonny, matki czy po prostu dziewczyny. Pamiętając </a:t>
            </a:r>
          </a:p>
          <a:p>
            <a:r>
              <a:rPr lang="pl-PL" sz="2300" dirty="0" smtClean="0">
                <a:latin typeface="Comic Sans MS" pitchFamily="66" charset="0"/>
              </a:rPr>
              <a:t>jednak, że granat jest m.in. symbolem płodności, narzuca się jego                    </a:t>
            </a:r>
          </a:p>
          <a:p>
            <a:r>
              <a:rPr lang="pl-PL" sz="2300" dirty="0" smtClean="0">
                <a:latin typeface="Comic Sans MS" pitchFamily="66" charset="0"/>
              </a:rPr>
              <a:t>związek z macierzyństwem: Boskim, ludzkim, spełnionym czy </a:t>
            </a:r>
          </a:p>
          <a:p>
            <a:r>
              <a:rPr lang="pl-PL" sz="2300" dirty="0" smtClean="0">
                <a:latin typeface="Comic Sans MS" pitchFamily="66" charset="0"/>
              </a:rPr>
              <a:t>potencjalnym.</a:t>
            </a:r>
            <a:endParaRPr lang="pl-PL" sz="2300" dirty="0">
              <a:latin typeface="Comic Sans MS" pitchFamily="66" charset="0"/>
            </a:endParaRPr>
          </a:p>
        </p:txBody>
      </p:sp>
      <p:pic>
        <p:nvPicPr>
          <p:cNvPr id="3" name="Obraz 2" descr="Madonna z granatami Reuven Rubin 189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424516" y="3140968"/>
            <a:ext cx="2456090" cy="3384376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5148064" y="5229200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„Madonna z granatami” </a:t>
            </a:r>
          </a:p>
          <a:p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     </a:t>
            </a:r>
            <a:r>
              <a:rPr lang="pl-PL" dirty="0" err="1" smtClean="0">
                <a:solidFill>
                  <a:srgbClr val="C00000"/>
                </a:solidFill>
                <a:latin typeface="Comic Sans MS" pitchFamily="66" charset="0"/>
              </a:rPr>
              <a:t>Reuven</a:t>
            </a:r>
            <a:r>
              <a:rPr lang="pl-PL" dirty="0" smtClean="0">
                <a:solidFill>
                  <a:srgbClr val="C00000"/>
                </a:solidFill>
                <a:latin typeface="Comic Sans MS" pitchFamily="66" charset="0"/>
              </a:rPr>
              <a:t> Rubin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37fc8c363ead359c421c6dac11fbe0b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0"/>
            <a:ext cx="4762881" cy="6858000"/>
          </a:xfrm>
          <a:prstGeom prst="rect">
            <a:avLst/>
          </a:prstGeom>
        </p:spPr>
      </p:pic>
      <p:sp>
        <p:nvSpPr>
          <p:cNvPr id="3" name="Prostokąt 2"/>
          <p:cNvSpPr/>
          <p:nvPr/>
        </p:nvSpPr>
        <p:spPr>
          <a:xfrm>
            <a:off x="5724128" y="3244334"/>
            <a:ext cx="2880320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l-PL" sz="2500" dirty="0" err="1" smtClean="0">
                <a:solidFill>
                  <a:srgbClr val="AC2431"/>
                </a:solidFill>
                <a:latin typeface="Comic Sans MS" pitchFamily="66" charset="0"/>
              </a:rPr>
              <a:t>Reuven</a:t>
            </a:r>
            <a:r>
              <a:rPr lang="pl-PL" sz="2500" dirty="0" smtClean="0">
                <a:solidFill>
                  <a:srgbClr val="AC2431"/>
                </a:solidFill>
                <a:latin typeface="Comic Sans MS" pitchFamily="66" charset="0"/>
              </a:rPr>
              <a:t> Rubin – „Madonna z Dzieciątkiem </a:t>
            </a:r>
          </a:p>
          <a:p>
            <a:r>
              <a:rPr lang="pl-PL" sz="2500" dirty="0" smtClean="0">
                <a:solidFill>
                  <a:srgbClr val="AC2431"/>
                </a:solidFill>
                <a:latin typeface="Comic Sans MS" pitchFamily="66" charset="0"/>
              </a:rPr>
              <a:t>i granatami”</a:t>
            </a:r>
          </a:p>
          <a:p>
            <a:r>
              <a:rPr lang="pl-PL" sz="2800" smtClean="0"/>
              <a:t> </a:t>
            </a:r>
            <a:endParaRPr lang="pl-PL" sz="2500" dirty="0">
              <a:solidFill>
                <a:srgbClr val="AC2431"/>
              </a:solidFill>
              <a:latin typeface="Comic Sans MS" pitchFamily="66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391</Words>
  <Application>Microsoft Office PowerPoint</Application>
  <PresentationFormat>Pokaz na ekranie (4:3)</PresentationFormat>
  <Paragraphs>42</Paragraphs>
  <Slides>14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14</vt:i4>
      </vt:variant>
    </vt:vector>
  </HeadingPairs>
  <TitlesOfParts>
    <vt:vector size="15" baseType="lpstr">
      <vt:lpstr>Motyw pakietu Office</vt:lpstr>
      <vt:lpstr>Motyw  owocu  granatu       w sztuce  chrześcijańskiej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Owoc granatu – symbolika i wyobrażenia w sztuce sakralnej</dc:title>
  <dc:creator>HP</dc:creator>
  <cp:lastModifiedBy>HP</cp:lastModifiedBy>
  <cp:revision>44</cp:revision>
  <dcterms:created xsi:type="dcterms:W3CDTF">2017-09-18T17:24:03Z</dcterms:created>
  <dcterms:modified xsi:type="dcterms:W3CDTF">2018-05-30T19:34:16Z</dcterms:modified>
</cp:coreProperties>
</file>