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  <p:sldId id="284" r:id="rId18"/>
    <p:sldId id="275" r:id="rId19"/>
    <p:sldId id="280" r:id="rId20"/>
    <p:sldId id="281" r:id="rId21"/>
    <p:sldId id="279" r:id="rId22"/>
    <p:sldId id="282" r:id="rId23"/>
    <p:sldId id="285" r:id="rId24"/>
    <p:sldId id="283" r:id="rId25"/>
    <p:sldId id="286" r:id="rId26"/>
    <p:sldId id="287" r:id="rId27"/>
    <p:sldId id="292" r:id="rId28"/>
    <p:sldId id="288" r:id="rId29"/>
    <p:sldId id="289" r:id="rId30"/>
    <p:sldId id="290" r:id="rId31"/>
    <p:sldId id="291" r:id="rId32"/>
    <p:sldId id="273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874E-0CA0-4322-B3FF-73ADF163ED31}" type="datetimeFigureOut">
              <a:rPr lang="pl-PL" smtClean="0"/>
              <a:pPr/>
              <a:t>2018-01-06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7BF5-1BF0-48C7-A3B3-7224AC84682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BC8F00"/>
                </a:solidFill>
                <a:latin typeface="Berlin Sans FB" pitchFamily="34" charset="0"/>
              </a:rPr>
              <a:t>Pokłon Trzech Króli w sztuce</a:t>
            </a:r>
            <a:endParaRPr lang="pl-PL" b="1" dirty="0">
              <a:solidFill>
                <a:srgbClr val="BC8F00"/>
              </a:solidFill>
              <a:latin typeface="Berlin Sans FB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6858000"/>
            <a:ext cx="6264696" cy="555848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  <p:pic>
        <p:nvPicPr>
          <p:cNvPr id="4" name="Obraz 3" descr="360px-Albrecht_Dürer_-_Adorazione_dei_Magi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663874" cy="3195712"/>
          </a:xfrm>
          <a:prstGeom prst="rect">
            <a:avLst/>
          </a:prstGeom>
        </p:spPr>
      </p:pic>
      <p:pic>
        <p:nvPicPr>
          <p:cNvPr id="5" name="Symbol zastępczy zawartości 3" descr="Giotto_-_Scrovegni_-_-18-_-_Adoration_of_the_Ma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800094" cy="3842817"/>
          </a:xfrm>
          <a:prstGeom prst="rect">
            <a:avLst/>
          </a:prstGeom>
        </p:spPr>
      </p:pic>
      <p:pic>
        <p:nvPicPr>
          <p:cNvPr id="22530" name="Picture 2" descr="https://upload.wikimedia.org/wikipedia/commons/e/e2/James_Tissot_-_Journey_of_the_Magi_-_70.21_-_Minneapolis_Institute_of_A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365104"/>
            <a:ext cx="3312368" cy="2308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35px-Gentile_da_Fabriano_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33375"/>
            <a:ext cx="5652120" cy="6057049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868144" y="3429000"/>
          <a:ext cx="3048000" cy="2362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Gentile da Fabriano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1423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tempera na desce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Uffizi, Florencja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60px-Hugo_van_der_Goes_-_The_Adoration_of_the_Kings_(Monforte_Altar)_-_Google_Art_Projec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"/>
            <a:ext cx="7200800" cy="4680520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627784" y="4725144"/>
          <a:ext cx="5328592" cy="2942835"/>
        </p:xfrm>
        <a:graphic>
          <a:graphicData uri="http://schemas.openxmlformats.org/drawingml/2006/table">
            <a:tbl>
              <a:tblPr/>
              <a:tblGrid>
                <a:gridCol w="5328592"/>
              </a:tblGrid>
              <a:tr h="372041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Hugo van der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Goes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ok.1470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olej na desce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dirty="0" err="1" smtClean="0">
                          <a:latin typeface="Berlin Sans FB" pitchFamily="34" charset="0"/>
                        </a:rPr>
                        <a:t>Gemäldegalerie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, Berlin</a:t>
                      </a:r>
                    </a:p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60px-Leonardo_da_Vinci_-_Adorazione_dei_Magi_-_Google_Art_Projec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5473767" cy="5184874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940152" y="1844824"/>
          <a:ext cx="3048000" cy="2743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Leonardo da Vinci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1481-82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olej na desce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Galeria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Uffizi</a:t>
                      </a:r>
                    </a:p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Florencja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60px-Pieter_Bruegel_the_Elder_-_The_Adoration_of_the_Kings_-_WGA03460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85" r="185"/>
          <a:stretch>
            <a:fillRect/>
          </a:stretch>
        </p:blipFill>
        <p:spPr>
          <a:xfrm>
            <a:off x="0" y="260350"/>
            <a:ext cx="6433112" cy="4824834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44208" y="3068960"/>
          <a:ext cx="3048000" cy="3505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Pieter </a:t>
                      </a:r>
                      <a:r>
                        <a:rPr lang="pl-PL" sz="2500" dirty="0" err="1" smtClean="0">
                          <a:latin typeface="Berlin Sans FB" pitchFamily="34" charset="0"/>
                        </a:rPr>
                        <a:t>Breughl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 Starszy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1556 -1562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płótno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Królewskie Muzea Sztuk Pięknych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       w 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Brukseli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70px-Anbetung_der_Könige_(Bruegel,_1564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0232" y="0"/>
            <a:ext cx="5138724" cy="6858000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652120" y="1484784"/>
          <a:ext cx="3048000" cy="3505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Pieter </a:t>
                      </a:r>
                      <a:r>
                        <a:rPr lang="pl-PL" sz="2500" dirty="0" err="1" smtClean="0">
                          <a:latin typeface="Berlin Sans FB" pitchFamily="34" charset="0"/>
                        </a:rPr>
                        <a:t>Breughl</a:t>
                      </a:r>
                      <a:r>
                        <a:rPr lang="pl-PL" sz="2500" baseline="0" dirty="0" smtClean="0">
                          <a:latin typeface="Berlin Sans FB" pitchFamily="34" charset="0"/>
                        </a:rPr>
                        <a:t> Starszy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1564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tempera na desce dębowej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National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Gallery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      w 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Londynie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360px-Adoration_of_the_Magi_WGA_Wey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157" y="548680"/>
            <a:ext cx="6224643" cy="5688632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44208" y="2636912"/>
          <a:ext cx="3048000" cy="265176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 err="1">
                          <a:latin typeface="Berlin Sans FB" pitchFamily="34" charset="0"/>
                        </a:rPr>
                        <a:t>Rogier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van der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Weyden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ok. 1455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Stara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Pinakoteka,</a:t>
                      </a:r>
                    </a:p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Monachium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iotto_-_Scrovegni_-_-18-_-_Adoration_of_the_Mag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6007524" cy="6075065"/>
          </a:xfr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300192" y="3717032"/>
          <a:ext cx="3048000" cy="2743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Giotto di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Bondone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1304–1306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malowidło ścienne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200 × 185 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Kaplica </a:t>
                      </a:r>
                      <a:r>
                        <a:rPr lang="pl-PL" sz="2500" dirty="0" err="1" smtClean="0">
                          <a:latin typeface="Berlin Sans FB" pitchFamily="34" charset="0"/>
                        </a:rPr>
                        <a:t>Scrovegnich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,</a:t>
                      </a:r>
                    </a:p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      Padwa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eter_Paul_Rubens_-_The_Adoration_of_the_Magi_-_WGA2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028781" cy="685800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436096" y="980728"/>
          <a:ext cx="3048000" cy="3124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Peter Paul Rubens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1624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olej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na płótnie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Królewskie Muzeum Sztuk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Pięknych Antwerpia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ant'Apollinare_Nuovo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620000" cy="56769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3528" y="6021288"/>
            <a:ext cx="7848872" cy="861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smtClean="0">
                <a:latin typeface="Berlin Sans FB" pitchFamily="34" charset="0"/>
              </a:rPr>
              <a:t>Mozaika bizantyjska: Trzej Magowie, </a:t>
            </a:r>
          </a:p>
          <a:p>
            <a:r>
              <a:rPr lang="pl-PL" sz="2500" dirty="0" smtClean="0">
                <a:latin typeface="Berlin Sans FB" pitchFamily="34" charset="0"/>
              </a:rPr>
              <a:t>Bazylika Santi </a:t>
            </a:r>
            <a:r>
              <a:rPr lang="pl-PL" sz="2500" dirty="0" err="1" smtClean="0">
                <a:latin typeface="Berlin Sans FB" pitchFamily="34" charset="0"/>
              </a:rPr>
              <a:t>Apollinare</a:t>
            </a:r>
            <a:r>
              <a:rPr lang="pl-PL" sz="2500" dirty="0" smtClean="0">
                <a:latin typeface="Berlin Sans FB" pitchFamily="34" charset="0"/>
              </a:rPr>
              <a:t> </a:t>
            </a:r>
            <a:r>
              <a:rPr lang="pl-PL" sz="2500" dirty="0" err="1" smtClean="0">
                <a:latin typeface="Berlin Sans FB" pitchFamily="34" charset="0"/>
              </a:rPr>
              <a:t>Nuovo</a:t>
            </a:r>
            <a:r>
              <a:rPr lang="pl-PL" sz="2500" dirty="0" smtClean="0">
                <a:latin typeface="Berlin Sans FB" pitchFamily="34" charset="0"/>
              </a:rPr>
              <a:t>, Rawenna</a:t>
            </a:r>
            <a:endParaRPr lang="pl-PL" sz="25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he_visit_of_the_wise-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5349616" cy="633326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220072" y="2996952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500" dirty="0" smtClean="0">
                <a:latin typeface="Berlin Sans FB" pitchFamily="34" charset="0"/>
              </a:rPr>
              <a:t>Pokłon Trzech Króli, </a:t>
            </a:r>
          </a:p>
          <a:p>
            <a:r>
              <a:rPr lang="pl-PL" sz="2500" dirty="0" smtClean="0">
                <a:latin typeface="Berlin Sans FB" pitchFamily="34" charset="0"/>
              </a:rPr>
              <a:t>rycina Heinricha Hofmanna, koniec XIX wieku</a:t>
            </a:r>
            <a:endParaRPr lang="pl-PL" sz="25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06px-Adoration_of_Jesu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613315" cy="5445224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76056" y="476671"/>
          <a:ext cx="3816424" cy="3958209"/>
        </p:xfrm>
        <a:graphic>
          <a:graphicData uri="http://schemas.openxmlformats.org/drawingml/2006/table">
            <a:tbl>
              <a:tblPr/>
              <a:tblGrid>
                <a:gridCol w="3816424"/>
              </a:tblGrid>
              <a:tr h="869254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Mistrz Adoracji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z</a:t>
                      </a:r>
                      <a:r>
                        <a:rPr lang="pl-PL" sz="25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Wiednia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194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ok. 1410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9254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tempera na desce lipowej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194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13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Muzeum Sztuk Pięknych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w 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Budapeszcie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dward_Burne-Jones_Star_of_Bethlehem-1-768x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4656"/>
            <a:ext cx="8266630" cy="553261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5536" y="5996226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smtClean="0">
                <a:latin typeface="Berlin Sans FB" pitchFamily="34" charset="0"/>
              </a:rPr>
              <a:t>Edward </a:t>
            </a:r>
            <a:r>
              <a:rPr lang="pl-PL" sz="2500" dirty="0" err="1" smtClean="0">
                <a:latin typeface="Berlin Sans FB" pitchFamily="34" charset="0"/>
              </a:rPr>
              <a:t>Coley</a:t>
            </a:r>
            <a:r>
              <a:rPr lang="pl-PL" sz="2500" dirty="0" smtClean="0">
                <a:latin typeface="Berlin Sans FB" pitchFamily="34" charset="0"/>
              </a:rPr>
              <a:t> Burne-Jones, Gwiazda w Betlejem,  1890, Birmingham </a:t>
            </a:r>
            <a:r>
              <a:rPr lang="pl-PL" sz="2500" dirty="0" err="1" smtClean="0">
                <a:latin typeface="Berlin Sans FB" pitchFamily="34" charset="0"/>
              </a:rPr>
              <a:t>Museum</a:t>
            </a:r>
            <a:r>
              <a:rPr lang="pl-PL" sz="2500" dirty="0" smtClean="0">
                <a:latin typeface="Berlin Sans FB" pitchFamily="34" charset="0"/>
              </a:rPr>
              <a:t> and Art </a:t>
            </a:r>
            <a:r>
              <a:rPr lang="pl-PL" sz="2500" dirty="0" err="1" smtClean="0">
                <a:latin typeface="Berlin Sans FB" pitchFamily="34" charset="0"/>
              </a:rPr>
              <a:t>Gallery</a:t>
            </a:r>
            <a:r>
              <a:rPr lang="pl-PL" sz="2500" dirty="0" smtClean="0">
                <a:latin typeface="Berlin Sans FB" pitchFamily="34" charset="0"/>
              </a:rPr>
              <a:t>, </a:t>
            </a:r>
            <a:r>
              <a:rPr lang="pl-PL" sz="2500" dirty="0" err="1" smtClean="0">
                <a:latin typeface="Berlin Sans FB" pitchFamily="34" charset="0"/>
              </a:rPr>
              <a:t>England</a:t>
            </a:r>
            <a:endParaRPr lang="pl-PL" sz="25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6165304"/>
            <a:ext cx="85908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 smtClean="0">
                <a:latin typeface="Berlin Sans FB" pitchFamily="34" charset="0"/>
              </a:rPr>
              <a:t>Podróż Magów, James Tissot 1894  Minneapolis </a:t>
            </a:r>
            <a:r>
              <a:rPr lang="pl-PL" sz="2500" dirty="0" err="1" smtClean="0">
                <a:latin typeface="Berlin Sans FB" pitchFamily="34" charset="0"/>
              </a:rPr>
              <a:t>Institute</a:t>
            </a:r>
            <a:r>
              <a:rPr lang="pl-PL" sz="2500" dirty="0" smtClean="0">
                <a:latin typeface="Berlin Sans FB" pitchFamily="34" charset="0"/>
              </a:rPr>
              <a:t> of Arts</a:t>
            </a:r>
            <a:endParaRPr lang="pl-PL" sz="2500" dirty="0">
              <a:latin typeface="Berlin Sans FB" pitchFamily="34" charset="0"/>
            </a:endParaRPr>
          </a:p>
        </p:txBody>
      </p:sp>
      <p:pic>
        <p:nvPicPr>
          <p:cNvPr id="4" name="Obraz 3" descr="James_Tissot_-_Journey_of_the_Magi_-_70.21_-_Minneapolis_Institute_of_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4972"/>
            <a:ext cx="8244408" cy="57415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en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0292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43608" y="5661248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smtClean="0">
                <a:latin typeface="Berlin Sans FB" pitchFamily="34" charset="0"/>
              </a:rPr>
              <a:t>Fragment obrazu Gentile da Fabriano </a:t>
            </a:r>
          </a:p>
          <a:p>
            <a:r>
              <a:rPr lang="pl-PL" sz="2500" dirty="0" smtClean="0">
                <a:latin typeface="Berlin Sans FB" pitchFamily="34" charset="0"/>
              </a:rPr>
              <a:t>Pokłon Trzech Króli z 1423 roku</a:t>
            </a:r>
            <a:endParaRPr lang="pl-PL" sz="25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6195816_1836569949686681_30609379155387181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904" y="102118"/>
            <a:ext cx="8631568" cy="595578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5536" y="578078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2300" dirty="0" smtClean="0">
                <a:latin typeface="Berlin Sans FB" pitchFamily="34" charset="0"/>
              </a:rPr>
              <a:t>Edward Burne-Jones, „</a:t>
            </a:r>
            <a:r>
              <a:rPr lang="pl-PL" sz="2300" dirty="0" smtClean="0">
                <a:latin typeface="Berlin Sans FB" pitchFamily="34" charset="0"/>
              </a:rPr>
              <a:t>Adoracja Magów” , gobelin,</a:t>
            </a:r>
            <a:r>
              <a:rPr lang="fr-FR" sz="2300" dirty="0" smtClean="0">
                <a:latin typeface="Berlin Sans FB" pitchFamily="34" charset="0"/>
              </a:rPr>
              <a:t>  1904</a:t>
            </a:r>
            <a:r>
              <a:rPr lang="pl-PL" sz="2300" dirty="0" smtClean="0">
                <a:latin typeface="Berlin Sans FB" pitchFamily="34" charset="0"/>
              </a:rPr>
              <a:t>, Muzeum </a:t>
            </a:r>
            <a:r>
              <a:rPr lang="pl-PL" sz="2300" dirty="0" err="1" smtClean="0">
                <a:latin typeface="Berlin Sans FB" pitchFamily="34" charset="0"/>
              </a:rPr>
              <a:t>d'Orsay</a:t>
            </a:r>
            <a:r>
              <a:rPr lang="pl-PL" sz="2300" dirty="0" smtClean="0">
                <a:latin typeface="Berlin Sans FB" pitchFamily="34" charset="0"/>
              </a:rPr>
              <a:t>,  Paryż</a:t>
            </a:r>
            <a:endParaRPr lang="pl-PL" sz="23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he-adoration-of-the-kingsPaoloUce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22089" cy="516860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051720" y="5805264"/>
            <a:ext cx="46762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 smtClean="0">
                <a:latin typeface="Berlin Sans FB" pitchFamily="34" charset="0"/>
              </a:rPr>
              <a:t>Paolo Uccello</a:t>
            </a:r>
            <a:r>
              <a:rPr lang="pl-PL" sz="2500" smtClean="0">
                <a:latin typeface="Berlin Sans FB" pitchFamily="34" charset="0"/>
              </a:rPr>
              <a:t>, Pokłon </a:t>
            </a:r>
            <a:r>
              <a:rPr lang="pl-PL" sz="2500" dirty="0" smtClean="0">
                <a:latin typeface="Berlin Sans FB" pitchFamily="34" charset="0"/>
              </a:rPr>
              <a:t>Trzech Króli</a:t>
            </a:r>
            <a:endParaRPr lang="pl-PL" sz="25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osch_pok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6565991" cy="648964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444208" y="2492896"/>
            <a:ext cx="269979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dirty="0" smtClean="0">
                <a:latin typeface="Berlin Sans FB" pitchFamily="34" charset="0"/>
              </a:rPr>
              <a:t>Hieronim </a:t>
            </a:r>
            <a:r>
              <a:rPr lang="pl-PL" sz="2300" dirty="0" err="1" smtClean="0">
                <a:latin typeface="Berlin Sans FB" pitchFamily="34" charset="0"/>
              </a:rPr>
              <a:t>Bosh</a:t>
            </a:r>
            <a:endParaRPr lang="pl-PL" sz="2300" dirty="0" smtClean="0">
              <a:latin typeface="Berlin Sans FB" pitchFamily="34" charset="0"/>
            </a:endParaRPr>
          </a:p>
          <a:p>
            <a:endParaRPr lang="pl-PL" sz="2300" dirty="0" smtClean="0">
              <a:latin typeface="Berlin Sans FB" pitchFamily="34" charset="0"/>
            </a:endParaRPr>
          </a:p>
          <a:p>
            <a:r>
              <a:rPr lang="pl-PL" sz="2300" dirty="0" smtClean="0">
                <a:latin typeface="Berlin Sans FB" pitchFamily="34" charset="0"/>
              </a:rPr>
              <a:t>"Pokłon Trzech   Króli", </a:t>
            </a:r>
          </a:p>
          <a:p>
            <a:endParaRPr lang="pl-PL" sz="2300" dirty="0" smtClean="0">
              <a:latin typeface="Berlin Sans FB" pitchFamily="34" charset="0"/>
            </a:endParaRPr>
          </a:p>
          <a:p>
            <a:r>
              <a:rPr lang="pl-PL" sz="2300" dirty="0" smtClean="0">
                <a:latin typeface="Berlin Sans FB" pitchFamily="34" charset="0"/>
              </a:rPr>
              <a:t> 1495-1500, </a:t>
            </a:r>
          </a:p>
          <a:p>
            <a:r>
              <a:rPr lang="pl-PL" sz="2300" dirty="0" smtClean="0">
                <a:latin typeface="Berlin Sans FB" pitchFamily="34" charset="0"/>
              </a:rPr>
              <a:t>tryptyk, olej na desce</a:t>
            </a:r>
          </a:p>
          <a:p>
            <a:endParaRPr lang="pl-PL" sz="2300" dirty="0" smtClean="0">
              <a:latin typeface="Berlin Sans FB" pitchFamily="34" charset="0"/>
            </a:endParaRPr>
          </a:p>
          <a:p>
            <a:r>
              <a:rPr lang="pl-PL" sz="2300" dirty="0" smtClean="0">
                <a:latin typeface="Berlin Sans FB" pitchFamily="34" charset="0"/>
              </a:rPr>
              <a:t>Muzeum Prado , Madryt</a:t>
            </a:r>
            <a:endParaRPr lang="pl-PL" sz="23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8_III_Poklon_Trzech_Kroli_IMG_01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-504056"/>
            <a:ext cx="7362056" cy="736205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08104" y="1668866"/>
            <a:ext cx="3635896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300" dirty="0" smtClean="0">
                <a:latin typeface="Berlin Sans FB" pitchFamily="34" charset="0"/>
                <a:cs typeface="Arial" charset="0"/>
              </a:rPr>
              <a:t>Warsztat Mistrza Tryptyku Trójcy Świętej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charset="0"/>
              </a:rPr>
              <a:t>ok. 1460–1470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charset="0"/>
              </a:rPr>
              <a:t>Muzeum </a:t>
            </a:r>
            <a:r>
              <a:rPr kumimoji="0" lang="pl-PL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charset="0"/>
              </a:rPr>
              <a:t>Muzeum</a:t>
            </a:r>
            <a:r>
              <a:rPr kumimoji="0" lang="pl-PL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charset="0"/>
              </a:rPr>
              <a:t> Archidiecezjalne </a:t>
            </a:r>
            <a:r>
              <a:rPr kumimoji="0" lang="pl-PL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charset="0"/>
              </a:rPr>
              <a:t>                im</a:t>
            </a:r>
            <a:r>
              <a:rPr kumimoji="0" lang="pl-PL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charset="0"/>
              </a:rPr>
              <a:t>. Kardynała Karola Wojtyły  w Krakowie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charset="0"/>
              </a:rPr>
              <a:t>rzeźba polichromowana drewno lipowe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20754218IER,Oltarz-Wita-Stwosza-w-Bazylice-Mariacki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8388424" cy="4718489"/>
          </a:xfrm>
          <a:prstGeom prst="rect">
            <a:avLst/>
          </a:prstGeom>
        </p:spPr>
      </p:pic>
      <p:pic>
        <p:nvPicPr>
          <p:cNvPr id="3" name="Obraz 2" descr="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3623664" cy="356154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02504" y="5229200"/>
            <a:ext cx="852028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latin typeface="Berlin Sans FB" pitchFamily="34" charset="0"/>
              </a:rPr>
              <a:t>Jedno ze skrzydeł otwartych Ołtarza </a:t>
            </a:r>
            <a:r>
              <a:rPr lang="pl-PL" sz="2500" dirty="0" smtClean="0">
                <a:latin typeface="Berlin Sans FB" pitchFamily="34" charset="0"/>
              </a:rPr>
              <a:t>Mariackiego  </a:t>
            </a:r>
            <a:r>
              <a:rPr lang="pl-PL" sz="2500" dirty="0" smtClean="0">
                <a:latin typeface="Berlin Sans FB" pitchFamily="34" charset="0"/>
              </a:rPr>
              <a:t>w Krakowie </a:t>
            </a:r>
          </a:p>
          <a:p>
            <a:r>
              <a:rPr lang="pl-PL" sz="2500" dirty="0" smtClean="0">
                <a:latin typeface="Berlin Sans FB" pitchFamily="34" charset="0"/>
              </a:rPr>
              <a:t>przedstawia </a:t>
            </a:r>
            <a:r>
              <a:rPr lang="pl-PL" sz="2500" dirty="0" err="1" smtClean="0">
                <a:latin typeface="Berlin Sans FB" pitchFamily="34" charset="0"/>
              </a:rPr>
              <a:t>scene</a:t>
            </a:r>
            <a:r>
              <a:rPr lang="pl-PL" sz="2500" dirty="0" smtClean="0">
                <a:latin typeface="Berlin Sans FB" pitchFamily="34" charset="0"/>
              </a:rPr>
              <a:t> pokłonu </a:t>
            </a:r>
            <a:r>
              <a:rPr lang="pl-PL" sz="2500" dirty="0" smtClean="0">
                <a:latin typeface="Berlin Sans FB" pitchFamily="34" charset="0"/>
              </a:rPr>
              <a:t>3 Króli </a:t>
            </a:r>
            <a:r>
              <a:rPr lang="pl-PL" sz="2500" dirty="0" smtClean="0">
                <a:latin typeface="Berlin Sans FB" pitchFamily="34" charset="0"/>
              </a:rPr>
              <a:t>–  Wit Stwosz, 1477 </a:t>
            </a:r>
            <a:r>
              <a:rPr lang="pl-PL" sz="2500" dirty="0" smtClean="0">
                <a:latin typeface="Berlin Sans FB" pitchFamily="34" charset="0"/>
              </a:rPr>
              <a:t>do </a:t>
            </a:r>
            <a:r>
              <a:rPr lang="pl-PL" sz="2500" dirty="0" smtClean="0">
                <a:latin typeface="Berlin Sans FB" pitchFamily="34" charset="0"/>
              </a:rPr>
              <a:t>1489</a:t>
            </a:r>
          </a:p>
          <a:p>
            <a:r>
              <a:rPr lang="pl-PL" sz="2500" dirty="0" smtClean="0">
                <a:latin typeface="Berlin Sans FB" pitchFamily="34" charset="0"/>
              </a:rPr>
              <a:t> </a:t>
            </a:r>
          </a:p>
          <a:p>
            <a:r>
              <a:rPr lang="pl-PL" sz="1900" dirty="0" smtClean="0">
                <a:latin typeface="Berlin Sans FB" pitchFamily="34" charset="0"/>
              </a:rPr>
              <a:t>Konstrukcja ołtarza </a:t>
            </a:r>
            <a:r>
              <a:rPr lang="pl-PL" sz="1900" dirty="0" smtClean="0">
                <a:latin typeface="Berlin Sans FB" pitchFamily="34" charset="0"/>
              </a:rPr>
              <a:t>z </a:t>
            </a:r>
            <a:r>
              <a:rPr lang="pl-PL" sz="1900" dirty="0" smtClean="0">
                <a:latin typeface="Berlin Sans FB" pitchFamily="34" charset="0"/>
              </a:rPr>
              <a:t>twardego </a:t>
            </a:r>
            <a:r>
              <a:rPr lang="pl-PL" sz="1900" dirty="0" err="1" smtClean="0">
                <a:latin typeface="Berlin Sans FB" pitchFamily="34" charset="0"/>
              </a:rPr>
              <a:t>debu</a:t>
            </a:r>
            <a:r>
              <a:rPr lang="pl-PL" sz="1900" dirty="0" smtClean="0">
                <a:latin typeface="Berlin Sans FB" pitchFamily="34" charset="0"/>
              </a:rPr>
              <a:t>, </a:t>
            </a:r>
            <a:r>
              <a:rPr lang="pl-PL" sz="1900" dirty="0" smtClean="0">
                <a:latin typeface="Berlin Sans FB" pitchFamily="34" charset="0"/>
              </a:rPr>
              <a:t>tło z modrzewia</a:t>
            </a:r>
            <a:r>
              <a:rPr lang="pl-PL" sz="1900" dirty="0" smtClean="0">
                <a:latin typeface="Berlin Sans FB" pitchFamily="34" charset="0"/>
              </a:rPr>
              <a:t>, a </a:t>
            </a:r>
            <a:r>
              <a:rPr lang="pl-PL" sz="1900" dirty="0" smtClean="0">
                <a:latin typeface="Berlin Sans FB" pitchFamily="34" charset="0"/>
              </a:rPr>
              <a:t>figury drewno lipowe.</a:t>
            </a:r>
            <a:endParaRPr lang="pl-PL" sz="19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712c62bbc727878452b10c06ba9e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346" y="274149"/>
            <a:ext cx="7764062" cy="545910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11560" y="6093296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 smtClean="0">
                <a:latin typeface="Berlin Sans FB" pitchFamily="34" charset="0"/>
              </a:rPr>
              <a:t>Nicolo Pisano – kazalnica w baptysterium w Pizie </a:t>
            </a:r>
            <a:endParaRPr lang="pl-PL" sz="27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4869160"/>
            <a:ext cx="86044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Berlin Sans FB" pitchFamily="34" charset="0"/>
              </a:rPr>
              <a:t>Późnogotycki ołtarz wykonany przez Stefana </a:t>
            </a:r>
            <a:r>
              <a:rPr lang="pl-PL" sz="2800" dirty="0" err="1" smtClean="0">
                <a:latin typeface="Berlin Sans FB" pitchFamily="34" charset="0"/>
              </a:rPr>
              <a:t>Lochnera</a:t>
            </a:r>
            <a:r>
              <a:rPr lang="pl-PL" sz="2800" dirty="0" smtClean="0">
                <a:latin typeface="Berlin Sans FB" pitchFamily="34" charset="0"/>
              </a:rPr>
              <a:t> około roku </a:t>
            </a:r>
            <a:r>
              <a:rPr lang="pl-PL" sz="2800" dirty="0" smtClean="0">
                <a:latin typeface="Berlin Sans FB" pitchFamily="34" charset="0"/>
              </a:rPr>
              <a:t>1442 – w części centralnej pokłon 3 króli</a:t>
            </a:r>
            <a:endParaRPr lang="pl-PL" sz="2800" dirty="0" smtClean="0">
              <a:latin typeface="Berlin Sans FB" pitchFamily="34" charset="0"/>
            </a:endParaRPr>
          </a:p>
          <a:p>
            <a:endParaRPr lang="pl-PL" sz="2800" dirty="0" smtClean="0">
              <a:latin typeface="Berlin Sans FB" pitchFamily="34" charset="0"/>
            </a:endParaRPr>
          </a:p>
          <a:p>
            <a:r>
              <a:rPr lang="pl-PL" sz="2700" dirty="0" smtClean="0">
                <a:latin typeface="Berlin Sans FB" pitchFamily="34" charset="0"/>
              </a:rPr>
              <a:t>Katedra św. Piotra i Najświętszej Marii Panny w Kolonii </a:t>
            </a:r>
            <a:endParaRPr lang="pl-PL" sz="2700" dirty="0">
              <a:latin typeface="Berlin Sans FB" pitchFamily="34" charset="0"/>
            </a:endParaRPr>
          </a:p>
        </p:txBody>
      </p:sp>
      <p:pic>
        <p:nvPicPr>
          <p:cNvPr id="3" name="Obraz 2" descr="20130729067-Oltarz_Patronow_Miasta_Katedra_w_Kolonii_(Niemcy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84328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60px-Albrecht_Dürer_-_Adorazione_dei_Magi_-_Google_Art_Projec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354504" cy="5544616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588224" y="3933056"/>
          <a:ext cx="3048000" cy="2743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Albrecht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Dürer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1504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olej na drewnie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Galeria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Uffizi</a:t>
                      </a:r>
                    </a:p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Florencja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likwi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870108" cy="590653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15616" y="6309320"/>
            <a:ext cx="5394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latin typeface="Berlin Sans FB" pitchFamily="34" charset="0"/>
              </a:rPr>
              <a:t>Relikwiarz 3 Króli, katedra w Kolonii</a:t>
            </a:r>
            <a:endParaRPr lang="pl-PL" sz="27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84168" y="3244334"/>
            <a:ext cx="30598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 smtClean="0">
                <a:latin typeface="Berlin Sans FB" pitchFamily="34" charset="0"/>
              </a:rPr>
              <a:t>Pokłon Trzech Króli</a:t>
            </a:r>
          </a:p>
          <a:p>
            <a:r>
              <a:rPr lang="pl-PL" sz="2700" dirty="0" smtClean="0">
                <a:latin typeface="Berlin Sans FB" pitchFamily="34" charset="0"/>
              </a:rPr>
              <a:t> </a:t>
            </a:r>
          </a:p>
          <a:p>
            <a:r>
              <a:rPr lang="pl-PL" sz="2700" dirty="0" smtClean="0">
                <a:latin typeface="Berlin Sans FB" pitchFamily="34" charset="0"/>
              </a:rPr>
              <a:t>Ikona</a:t>
            </a:r>
          </a:p>
          <a:p>
            <a:endParaRPr lang="pl-PL" sz="2700" dirty="0" smtClean="0">
              <a:latin typeface="Berlin Sans FB" pitchFamily="34" charset="0"/>
            </a:endParaRPr>
          </a:p>
          <a:p>
            <a:r>
              <a:rPr lang="pl-PL" sz="2700" dirty="0" smtClean="0">
                <a:latin typeface="Berlin Sans FB" pitchFamily="34" charset="0"/>
              </a:rPr>
              <a:t>Benozzo Gozzoli </a:t>
            </a:r>
          </a:p>
          <a:p>
            <a:endParaRPr lang="pl-PL" sz="2700" dirty="0" smtClean="0">
              <a:latin typeface="Berlin Sans FB" pitchFamily="34" charset="0"/>
            </a:endParaRPr>
          </a:p>
          <a:p>
            <a:r>
              <a:rPr lang="pl-PL" sz="2700" dirty="0" smtClean="0">
                <a:latin typeface="Berlin Sans FB" pitchFamily="34" charset="0"/>
              </a:rPr>
              <a:t> Florencja</a:t>
            </a:r>
            <a:endParaRPr lang="pl-PL" sz="2700" dirty="0">
              <a:latin typeface="Berlin Sans FB" pitchFamily="34" charset="0"/>
            </a:endParaRPr>
          </a:p>
        </p:txBody>
      </p:sp>
      <p:pic>
        <p:nvPicPr>
          <p:cNvPr id="4" name="Obraz 3" descr="ik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51943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603567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Velázquez_-_Adoración_de_los_Reyes_(Museo_del_Prado,_1619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554"/>
            <a:ext cx="4176266" cy="6846446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436096" y="3717032"/>
          <a:ext cx="3048000" cy="283464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Diego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Velázquez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1619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olej na płótnie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Muzeum Prado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Madryt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l_Greco_-_The_Adoration_of_the_Magi_-_Google_Art_Projec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5796136" cy="5050361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3733800"/>
          <a:ext cx="3048000" cy="3124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El Greco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(1565-67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)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tempera ze złoceniami na desce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Muzeum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Benaki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      w 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Atenach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otticelli_-_Adoration_of_the_Magi_(Zanobi_Altar)_-_Uffiz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0350"/>
            <a:ext cx="6540087" cy="5328890"/>
          </a:xfr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516216" y="1340768"/>
          <a:ext cx="3048000" cy="2743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Sandro Botticelli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1475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tempera na desce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Galeria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Uffizi</a:t>
                      </a:r>
                    </a:p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Florencja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eertgen_aanbidding_door_de_koningen_clevelan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18364" y="0"/>
            <a:ext cx="4409212" cy="6858000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868144" y="2060848"/>
          <a:ext cx="3048000" cy="2743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 err="1">
                          <a:latin typeface="Berlin Sans FB" pitchFamily="34" charset="0"/>
                        </a:rPr>
                        <a:t>Geertgen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tot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Sint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Jans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ok. 1490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olej na desce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Cleveland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Museum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of 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Art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20px-Geertgen_tot_Sint_Jans_-_Adoration_of_the_Magi_-_WGA0851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-737"/>
            <a:ext cx="4320480" cy="6858737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652120" y="3645024"/>
          <a:ext cx="3048000" cy="2743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 err="1">
                          <a:latin typeface="Berlin Sans FB" pitchFamily="34" charset="0"/>
                        </a:rPr>
                        <a:t>Geertgen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tot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Sint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Jans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ok. 1480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panel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Galeria Narodowa </a:t>
                      </a:r>
                      <a:r>
                        <a:rPr lang="pl-PL" sz="2500" dirty="0" smtClean="0">
                          <a:latin typeface="Berlin Sans FB" pitchFamily="34" charset="0"/>
                        </a:rPr>
                        <a:t>   w 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Pradze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84px-Geertgen_tot_Sint_Jans_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0161" cy="6858000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652120" y="1556792"/>
          <a:ext cx="3048000" cy="2743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 sz="2500" dirty="0" err="1">
                          <a:latin typeface="Berlin Sans FB" pitchFamily="34" charset="0"/>
                        </a:rPr>
                        <a:t>Geertgen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tot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</a:t>
                      </a:r>
                      <a:r>
                        <a:rPr lang="pl-PL" sz="2500" dirty="0" err="1">
                          <a:latin typeface="Berlin Sans FB" pitchFamily="34" charset="0"/>
                        </a:rPr>
                        <a:t>Sint</a:t>
                      </a:r>
                      <a:r>
                        <a:rPr lang="pl-PL" sz="2500" dirty="0">
                          <a:latin typeface="Berlin Sans FB" pitchFamily="34" charset="0"/>
                        </a:rPr>
                        <a:t> Jans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ok. 1490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>
                          <a:latin typeface="Berlin Sans FB" pitchFamily="34" charset="0"/>
                        </a:rPr>
                        <a:t>panel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500" dirty="0" err="1" smtClean="0">
                          <a:latin typeface="Berlin Sans FB" pitchFamily="34" charset="0"/>
                        </a:rPr>
                        <a:t>Rijksmuseum</a:t>
                      </a:r>
                      <a:endParaRPr lang="pl-PL" sz="2500" dirty="0" smtClean="0">
                        <a:latin typeface="Berlin Sans FB" pitchFamily="34" charset="0"/>
                      </a:endParaRPr>
                    </a:p>
                    <a:p>
                      <a:r>
                        <a:rPr lang="pl-PL" sz="2500" dirty="0" smtClean="0">
                          <a:latin typeface="Berlin Sans FB" pitchFamily="34" charset="0"/>
                        </a:rPr>
                        <a:t>Amsterdam</a:t>
                      </a:r>
                      <a:endParaRPr lang="pl-PL" sz="2500" dirty="0">
                        <a:latin typeface="Berlin Sans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362</Words>
  <Application>Microsoft Office PowerPoint</Application>
  <PresentationFormat>Pokaz na ekranie (4:3)</PresentationFormat>
  <Paragraphs>112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Pokłon Trzech Króli w sztuce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Pokłon Trzech Króli w sztuce</dc:title>
  <dc:creator>HP</dc:creator>
  <cp:lastModifiedBy>HP</cp:lastModifiedBy>
  <cp:revision>27</cp:revision>
  <dcterms:created xsi:type="dcterms:W3CDTF">2018-01-02T18:45:56Z</dcterms:created>
  <dcterms:modified xsi:type="dcterms:W3CDTF">2018-01-06T19:11:04Z</dcterms:modified>
</cp:coreProperties>
</file>