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5" r:id="rId5"/>
    <p:sldId id="262" r:id="rId6"/>
    <p:sldId id="260" r:id="rId7"/>
    <p:sldId id="263" r:id="rId8"/>
    <p:sldId id="261" r:id="rId9"/>
    <p:sldId id="264" r:id="rId10"/>
    <p:sldId id="258" r:id="rId11"/>
    <p:sldId id="268" r:id="rId12"/>
    <p:sldId id="269" r:id="rId13"/>
    <p:sldId id="270" r:id="rId14"/>
    <p:sldId id="271" r:id="rId15"/>
    <p:sldId id="272" r:id="rId16"/>
    <p:sldId id="259" r:id="rId17"/>
    <p:sldId id="274" r:id="rId18"/>
    <p:sldId id="275" r:id="rId19"/>
    <p:sldId id="276" r:id="rId20"/>
    <p:sldId id="277" r:id="rId21"/>
    <p:sldId id="278" r:id="rId22"/>
    <p:sldId id="284" r:id="rId23"/>
    <p:sldId id="267" r:id="rId24"/>
    <p:sldId id="279" r:id="rId25"/>
    <p:sldId id="282" r:id="rId26"/>
    <p:sldId id="281" r:id="rId27"/>
    <p:sldId id="283" r:id="rId28"/>
    <p:sldId id="285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84AF813-7410-494A-B071-E6E60E55481B}" type="datetimeFigureOut">
              <a:rPr lang="pl-PL" smtClean="0"/>
              <a:pPr/>
              <a:t>2018-02-27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C2105BC-7367-4D1F-B670-4F9E94F907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212976"/>
            <a:ext cx="8229600" cy="1143000"/>
          </a:xfrm>
        </p:spPr>
        <p:txBody>
          <a:bodyPr>
            <a:noAutofit/>
          </a:bodyPr>
          <a:lstStyle/>
          <a:p>
            <a:r>
              <a:rPr lang="pl-PL" sz="7700" dirty="0" smtClean="0">
                <a:solidFill>
                  <a:srgbClr val="FFFF66"/>
                </a:solidFill>
                <a:latin typeface="Arabic Typesetting" pitchFamily="66" charset="-78"/>
                <a:cs typeface="Arabic Typesetting" pitchFamily="66" charset="-78"/>
              </a:rPr>
              <a:t>Świeczniki i symbolika światła w judaizmie</a:t>
            </a:r>
            <a:endParaRPr lang="pl-PL" sz="7700" dirty="0">
              <a:solidFill>
                <a:srgbClr val="FFFF66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Obraz 5" descr="o_chanuk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221468"/>
            <a:ext cx="3240360" cy="2167441"/>
          </a:xfrm>
          <a:prstGeom prst="rect">
            <a:avLst/>
          </a:prstGeom>
        </p:spPr>
      </p:pic>
      <p:pic>
        <p:nvPicPr>
          <p:cNvPr id="5" name="Obraz 4" descr="26992542_2250099725007516_294472792892692797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293096"/>
            <a:ext cx="3528392" cy="2275078"/>
          </a:xfrm>
          <a:prstGeom prst="rect">
            <a:avLst/>
          </a:prstGeom>
        </p:spPr>
      </p:pic>
      <p:pic>
        <p:nvPicPr>
          <p:cNvPr id="7" name="Obraz 6" descr="10000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88640"/>
            <a:ext cx="1597309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0" y="0"/>
            <a:ext cx="3394720" cy="1447590"/>
          </a:xfrm>
        </p:spPr>
        <p:txBody>
          <a:bodyPr/>
          <a:lstStyle/>
          <a:p>
            <a:r>
              <a:rPr lang="pl-PL" dirty="0" err="1" smtClean="0">
                <a:solidFill>
                  <a:srgbClr val="FFFF66"/>
                </a:solidFill>
              </a:rPr>
              <a:t>Chanukija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484784"/>
            <a:ext cx="728789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err="1" smtClean="0"/>
              <a:t>Chanukija</a:t>
            </a:r>
            <a:r>
              <a:rPr lang="pl-PL" sz="2300" dirty="0" smtClean="0"/>
              <a:t> to specjalny świecznik na święto Chanuki. </a:t>
            </a:r>
          </a:p>
          <a:p>
            <a:r>
              <a:rPr lang="pl-PL" sz="2300" dirty="0" smtClean="0"/>
              <a:t>Ma 8 ramion lub miejsc na oliwę, </a:t>
            </a:r>
          </a:p>
          <a:p>
            <a:r>
              <a:rPr lang="pl-PL" sz="2300" dirty="0" smtClean="0"/>
              <a:t>bo zapala się go przez kolejnych 8 </a:t>
            </a:r>
          </a:p>
          <a:p>
            <a:r>
              <a:rPr lang="pl-PL" sz="2300" dirty="0" smtClean="0"/>
              <a:t>wieczorów tego święta. </a:t>
            </a:r>
          </a:p>
          <a:p>
            <a:r>
              <a:rPr lang="pl-PL" sz="2300" dirty="0" smtClean="0"/>
              <a:t>Dziewiąte miejsce służy na </a:t>
            </a:r>
            <a:r>
              <a:rPr lang="pl-PL" sz="2300" dirty="0" err="1" smtClean="0"/>
              <a:t>szamasz</a:t>
            </a:r>
            <a:r>
              <a:rPr lang="pl-PL" sz="2300" dirty="0" smtClean="0"/>
              <a:t>- </a:t>
            </a:r>
          </a:p>
          <a:p>
            <a:r>
              <a:rPr lang="pl-PL" sz="2300" dirty="0" smtClean="0"/>
              <a:t>świecę, od której zapala się </a:t>
            </a:r>
            <a:r>
              <a:rPr lang="pl-PL" sz="2300" dirty="0" err="1" smtClean="0"/>
              <a:t>chanukiję</a:t>
            </a:r>
            <a:r>
              <a:rPr lang="pl-PL" sz="2300" dirty="0" smtClean="0"/>
              <a:t>. </a:t>
            </a:r>
          </a:p>
          <a:p>
            <a:r>
              <a:rPr lang="pl-PL" sz="2300" dirty="0" smtClean="0"/>
              <a:t>Niektóre </a:t>
            </a:r>
            <a:r>
              <a:rPr lang="pl-PL" sz="2300" dirty="0" err="1" smtClean="0"/>
              <a:t>chanukije</a:t>
            </a:r>
            <a:r>
              <a:rPr lang="pl-PL" sz="2300" dirty="0" smtClean="0"/>
              <a:t> bardzo przypominają </a:t>
            </a:r>
          </a:p>
          <a:p>
            <a:r>
              <a:rPr lang="pl-PL" sz="2300" dirty="0" smtClean="0"/>
              <a:t> menory, różnią się jedynie ilością ramion</a:t>
            </a:r>
            <a:endParaRPr lang="pl-PL" sz="2300" dirty="0"/>
          </a:p>
        </p:txBody>
      </p:sp>
      <p:pic>
        <p:nvPicPr>
          <p:cNvPr id="4" name="Obraz 3" descr="700_FO49144766_ddfad9b05fe08104e0008a961e3292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060848"/>
            <a:ext cx="3074517" cy="3717032"/>
          </a:xfrm>
          <a:prstGeom prst="rect">
            <a:avLst/>
          </a:prstGeom>
        </p:spPr>
      </p:pic>
      <p:pic>
        <p:nvPicPr>
          <p:cNvPr id="5" name="Obraz 4" descr="IMG_2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354679"/>
            <a:ext cx="2091292" cy="22426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62_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4718151" cy="4694560"/>
          </a:xfrm>
          <a:prstGeom prst="rect">
            <a:avLst/>
          </a:prstGeom>
        </p:spPr>
      </p:pic>
      <p:pic>
        <p:nvPicPr>
          <p:cNvPr id="4" name="Obraz 3" descr="a6146b5fd4a0dbf5733d8edabdf78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609" y="548680"/>
            <a:ext cx="3531869" cy="470495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15616" y="5517232"/>
            <a:ext cx="633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err="1" smtClean="0"/>
              <a:t>Chanukije</a:t>
            </a:r>
            <a:r>
              <a:rPr lang="pl-PL" sz="2700" dirty="0" smtClean="0"/>
              <a:t> – świeczniki chanukowe </a:t>
            </a:r>
          </a:p>
          <a:p>
            <a:r>
              <a:rPr lang="pl-PL" sz="2700" dirty="0" smtClean="0"/>
              <a:t>to często piękne, misterne dzieła sztuki</a:t>
            </a:r>
            <a:endParaRPr lang="pl-PL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" y="476672"/>
            <a:ext cx="9048750" cy="444817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 flipH="1">
            <a:off x="184729" y="5085184"/>
            <a:ext cx="89592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sz="3300" dirty="0" smtClean="0"/>
              <a:t>Świeczniki chanukowe w muzeum w Wilnie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394998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6311900" cy="47371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01607" y="5661248"/>
            <a:ext cx="87423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/>
              <a:t>Ogromna </a:t>
            </a:r>
            <a:r>
              <a:rPr lang="pl-PL" sz="2700" dirty="0" err="1" smtClean="0"/>
              <a:t>chanukija</a:t>
            </a:r>
            <a:r>
              <a:rPr lang="pl-PL" sz="2700" dirty="0" smtClean="0"/>
              <a:t> przed Ścianą Płaczu w Jerozolimie</a:t>
            </a:r>
            <a:endParaRPr lang="pl-PL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hanukijeMuzeumDuk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582772" cy="424847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403648" y="5445224"/>
            <a:ext cx="59296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err="1" smtClean="0"/>
              <a:t>Chanukije</a:t>
            </a:r>
            <a:r>
              <a:rPr lang="pl-PL" sz="3300" dirty="0" smtClean="0"/>
              <a:t> w muzeum w Dukli</a:t>
            </a:r>
            <a:endParaRPr lang="pl-PL" sz="3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5374353" cy="3997816"/>
          </a:xfrm>
          <a:prstGeom prst="rect">
            <a:avLst/>
          </a:prstGeom>
        </p:spPr>
      </p:pic>
      <p:pic>
        <p:nvPicPr>
          <p:cNvPr id="3" name="Obraz 2" descr="IMG_2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541577"/>
            <a:ext cx="5760640" cy="2026004"/>
          </a:xfrm>
          <a:prstGeom prst="rect">
            <a:avLst/>
          </a:prstGeom>
        </p:spPr>
      </p:pic>
      <p:pic>
        <p:nvPicPr>
          <p:cNvPr id="6" name="Obraz 5" descr="z17113230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04664"/>
            <a:ext cx="2471870" cy="252261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228184" y="306896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czasie Chanuki zapala się kolejne świece kolejnego świątecznego wieczoru</a:t>
            </a:r>
            <a:endParaRPr lang="pl-PL" dirty="0"/>
          </a:p>
        </p:txBody>
      </p:sp>
      <p:pic>
        <p:nvPicPr>
          <p:cNvPr id="8" name="Obraz 7" descr="thumb_266519_product_gallery_preview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527122"/>
            <a:ext cx="2356487" cy="1767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Świecznik szabatowy</a:t>
            </a:r>
            <a:endParaRPr lang="pl-PL" dirty="0">
              <a:solidFill>
                <a:srgbClr val="FFFF66"/>
              </a:solidFill>
            </a:endParaRPr>
          </a:p>
        </p:txBody>
      </p:sp>
      <p:pic>
        <p:nvPicPr>
          <p:cNvPr id="3" name="Obraz 2" descr="Depositphotos_41974677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2800276" cy="422398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779912" y="2276872"/>
            <a:ext cx="481253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Wieczór szabatowy, cotygodniowe święto</a:t>
            </a:r>
          </a:p>
          <a:p>
            <a:r>
              <a:rPr lang="pl-PL" dirty="0" smtClean="0"/>
              <a:t>judaizmu, rozpoczyna zapalenie świec,</a:t>
            </a:r>
          </a:p>
          <a:p>
            <a:r>
              <a:rPr lang="pl-PL" dirty="0" smtClean="0"/>
              <a:t> ze specjalnym błogosławieństwem oraz </a:t>
            </a:r>
          </a:p>
          <a:p>
            <a:r>
              <a:rPr lang="pl-PL" dirty="0" smtClean="0"/>
              <a:t>zaproszenie aniołów na szabat – to ważna</a:t>
            </a:r>
          </a:p>
          <a:p>
            <a:r>
              <a:rPr lang="pl-PL" dirty="0" smtClean="0"/>
              <a:t>funkcja kobiety – pani domu</a:t>
            </a:r>
          </a:p>
          <a:p>
            <a:endParaRPr lang="pl-PL" dirty="0" smtClean="0"/>
          </a:p>
          <a:p>
            <a:r>
              <a:rPr lang="pl-PL" dirty="0" smtClean="0"/>
              <a:t>Świece szabatowe i szabatowe świeczniki </a:t>
            </a:r>
          </a:p>
          <a:p>
            <a:r>
              <a:rPr lang="pl-PL" dirty="0" smtClean="0"/>
              <a:t>nie muszą spełniać jakichś specjalnych</a:t>
            </a:r>
          </a:p>
          <a:p>
            <a:r>
              <a:rPr lang="pl-PL" dirty="0" smtClean="0"/>
              <a:t>wymogów co do kształtu, zaleca się jedynie,</a:t>
            </a:r>
          </a:p>
          <a:p>
            <a:r>
              <a:rPr lang="pl-PL" dirty="0" smtClean="0"/>
              <a:t>by świece szabatowe były białe. </a:t>
            </a:r>
          </a:p>
          <a:p>
            <a:endParaRPr lang="pl-PL" dirty="0" smtClean="0"/>
          </a:p>
          <a:p>
            <a:r>
              <a:rPr lang="pl-PL" dirty="0" smtClean="0"/>
              <a:t>Często jednak świeczniki są perełkami </a:t>
            </a:r>
          </a:p>
          <a:p>
            <a:r>
              <a:rPr lang="pl-PL" dirty="0" smtClean="0"/>
              <a:t>zdobniczej sztuki  użytkowej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7858621_10211111133757958_9323196775696536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495800" cy="6057900"/>
          </a:xfrm>
          <a:prstGeom prst="rect">
            <a:avLst/>
          </a:prstGeom>
        </p:spPr>
      </p:pic>
      <p:pic>
        <p:nvPicPr>
          <p:cNvPr id="5" name="Obraz 4" descr="swiece-szabat-cup-kiddush-i-chala-w-stylu-mieszkania-160-68544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4664"/>
            <a:ext cx="3456384" cy="345638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932040" y="4077072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Niezbędne szabatowe akcesoria to –</a:t>
            </a:r>
          </a:p>
          <a:p>
            <a:r>
              <a:rPr lang="pl-PL" dirty="0" smtClean="0"/>
              <a:t>oprócz świec, także chałka i wino</a:t>
            </a:r>
            <a:endParaRPr lang="pl-PL" dirty="0"/>
          </a:p>
        </p:txBody>
      </p:sp>
      <p:pic>
        <p:nvPicPr>
          <p:cNvPr id="7" name="Obraz 6" descr="76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797152"/>
            <a:ext cx="2772594" cy="18163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epositphotos_161613146-stock-video-sabbath-silver-kiddush-cup-crys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140968"/>
            <a:ext cx="5791200" cy="3257550"/>
          </a:xfrm>
          <a:prstGeom prst="rect">
            <a:avLst/>
          </a:prstGeom>
        </p:spPr>
      </p:pic>
      <p:pic>
        <p:nvPicPr>
          <p:cNvPr id="4" name="Obraz 3" descr="szabato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762500" cy="3171825"/>
          </a:xfrm>
          <a:prstGeom prst="rect">
            <a:avLst/>
          </a:prstGeom>
        </p:spPr>
      </p:pic>
      <p:pic>
        <p:nvPicPr>
          <p:cNvPr id="5" name="Obraz 4" descr="shabbat-image-challah-bread-shabbat-wine-candelas-wooden-table-50828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74606"/>
            <a:ext cx="2473448" cy="1738658"/>
          </a:xfrm>
          <a:prstGeom prst="rect">
            <a:avLst/>
          </a:prstGeom>
        </p:spPr>
      </p:pic>
      <p:pic>
        <p:nvPicPr>
          <p:cNvPr id="6" name="Obraz 5" descr="45224860-shabbat-eve-table-with-uncovered-challah-bread-sabbath-candles--Stock-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4664"/>
            <a:ext cx="3962400" cy="262128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11560" y="5805264"/>
            <a:ext cx="222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Szabat, szabatowe</a:t>
            </a:r>
          </a:p>
          <a:p>
            <a:r>
              <a:rPr lang="pl-PL" dirty="0" smtClean="0"/>
              <a:t>Świece i świeczniki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Świeczniki szabatowe</a:t>
            </a:r>
            <a:endParaRPr lang="pl-PL" dirty="0"/>
          </a:p>
        </p:txBody>
      </p:sp>
      <p:pic>
        <p:nvPicPr>
          <p:cNvPr id="4" name="Obraz 3" descr="szabato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220164" cy="4823438"/>
          </a:xfrm>
          <a:prstGeom prst="rect">
            <a:avLst/>
          </a:prstGeom>
        </p:spPr>
      </p:pic>
      <p:pic>
        <p:nvPicPr>
          <p:cNvPr id="5" name="Obraz 4" descr="IMG_2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3543858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2530624" cy="144759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Menora</a:t>
            </a:r>
            <a:br>
              <a:rPr lang="pl-PL" dirty="0" smtClean="0">
                <a:solidFill>
                  <a:srgbClr val="FFFF66"/>
                </a:solidFill>
              </a:rPr>
            </a:br>
            <a:endParaRPr lang="pl-PL" dirty="0">
              <a:solidFill>
                <a:srgbClr val="FFFF66"/>
              </a:solidFill>
            </a:endParaRPr>
          </a:p>
        </p:txBody>
      </p:sp>
      <p:pic>
        <p:nvPicPr>
          <p:cNvPr id="3" name="Obraz 2" descr="menora-symbol-narodowy-izraela-5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628800"/>
            <a:ext cx="3952875" cy="282892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2060848"/>
            <a:ext cx="855420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/>
              <a:t>Menora to 7-ramienny świecznik,</a:t>
            </a:r>
          </a:p>
          <a:p>
            <a:r>
              <a:rPr lang="pl-PL" sz="2300" dirty="0"/>
              <a:t>w</a:t>
            </a:r>
            <a:r>
              <a:rPr lang="pl-PL" sz="2300" dirty="0" smtClean="0"/>
              <a:t> którym dzień i noc paliło się</a:t>
            </a:r>
          </a:p>
          <a:p>
            <a:r>
              <a:rPr lang="pl-PL" sz="2300" dirty="0"/>
              <a:t>ś</a:t>
            </a:r>
            <a:r>
              <a:rPr lang="pl-PL" sz="2300" dirty="0" smtClean="0"/>
              <a:t>wiatło przed Przybytkiem </a:t>
            </a:r>
          </a:p>
          <a:p>
            <a:r>
              <a:rPr lang="pl-PL" sz="2300" dirty="0"/>
              <a:t>w</a:t>
            </a:r>
            <a:r>
              <a:rPr lang="pl-PL" sz="2300" dirty="0" smtClean="0"/>
              <a:t> jerozolimskiej świątyni, </a:t>
            </a:r>
          </a:p>
          <a:p>
            <a:r>
              <a:rPr lang="pl-PL" sz="2300" dirty="0" smtClean="0"/>
              <a:t>a wcześniej w Namiocie Spotkania </a:t>
            </a:r>
          </a:p>
          <a:p>
            <a:r>
              <a:rPr lang="pl-PL" sz="2300" dirty="0" smtClean="0"/>
              <a:t>czyli przenośnej świątyni </a:t>
            </a:r>
          </a:p>
          <a:p>
            <a:r>
              <a:rPr lang="pl-PL" sz="2300" dirty="0" smtClean="0"/>
              <a:t>z czasów wędrówki</a:t>
            </a:r>
          </a:p>
          <a:p>
            <a:r>
              <a:rPr lang="pl-PL" sz="2300" dirty="0" smtClean="0"/>
              <a:t>Izraelitów przez pustynię do Ziemi Obiecanej.</a:t>
            </a:r>
          </a:p>
          <a:p>
            <a:r>
              <a:rPr lang="pl-PL" sz="2300" dirty="0" smtClean="0"/>
              <a:t>Menora stała przed Arką Przymierza, w której przechowywano</a:t>
            </a:r>
          </a:p>
          <a:p>
            <a:r>
              <a:rPr lang="pl-PL" sz="2300" dirty="0" smtClean="0"/>
              <a:t>Tablice  Dekalogu. </a:t>
            </a:r>
            <a:endParaRPr lang="pl-PL" sz="2300" dirty="0"/>
          </a:p>
        </p:txBody>
      </p:sp>
      <p:pic>
        <p:nvPicPr>
          <p:cNvPr id="5" name="Obraz 4" descr="6609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229200"/>
            <a:ext cx="1778794" cy="145789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139952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Menora jest jednym z najstarszych              i najbardziej rozpowszechnionych symboli używanych w żydowskiej sztuce kultowej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zabatB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32" y="620688"/>
            <a:ext cx="3534622" cy="484950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851920" y="40749"/>
            <a:ext cx="4536504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„</a:t>
            </a:r>
            <a:r>
              <a:rPr lang="pl-PL" sz="2300" dirty="0" smtClean="0">
                <a:solidFill>
                  <a:srgbClr val="FFFF66"/>
                </a:solidFill>
              </a:rPr>
              <a:t>Gdy kobieta zapala świece szabatowe z radością w sercu, sprowadza pokój na świat, zdrowie i szczęście do swojej rodziny, i jest błogosławiona dziećmi, które rozświetlają świat.” – powiada mistyczna księga judaizmu, Zohar</a:t>
            </a:r>
            <a:br>
              <a:rPr lang="pl-PL" sz="2300" dirty="0" smtClean="0">
                <a:solidFill>
                  <a:srgbClr val="FFFF66"/>
                </a:solidFill>
              </a:rPr>
            </a:br>
            <a:r>
              <a:rPr lang="pl-PL" sz="2300" dirty="0" smtClean="0">
                <a:solidFill>
                  <a:srgbClr val="FFFF66"/>
                </a:solidFill>
              </a:rPr>
              <a:t>„Tak jak jakakolwiek świeczka objawia cokolwiek jest ukryte  w ciemnym pokoju, tak samo świece szabatowe objawiają Boskość ukrytą we wszystkich rzeczach. Tak jak światło świec szabatowych sprowadza pokój pomiędzy mężem i żoną, tak samo sprowadzają one pokój pomiędzy Bogiem i Jego światem.”</a:t>
            </a:r>
            <a:endParaRPr lang="pl-PL" sz="23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avdalah-183268005-59a840e50d327a00109f30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4583937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9584" y="332656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dirty="0" smtClean="0"/>
              <a:t> Na uroczystość zwaną </a:t>
            </a:r>
            <a:r>
              <a:rPr lang="pl-PL" sz="2300" dirty="0" err="1" smtClean="0"/>
              <a:t>Hawdala</a:t>
            </a:r>
            <a:r>
              <a:rPr lang="pl-PL" sz="2300" dirty="0" smtClean="0"/>
              <a:t> – pożegnanie szabatu, oddzielenie czasu świątecznego od zwykłego, używa się  specjalnych,</a:t>
            </a:r>
          </a:p>
          <a:p>
            <a:r>
              <a:rPr lang="pl-PL" sz="2300" dirty="0" smtClean="0"/>
              <a:t>splecionych świec.</a:t>
            </a:r>
          </a:p>
          <a:p>
            <a:endParaRPr lang="pl-PL" sz="2300" dirty="0" smtClean="0"/>
          </a:p>
          <a:p>
            <a:r>
              <a:rPr lang="pl-PL" sz="2400" dirty="0" smtClean="0"/>
              <a:t>Mogą  też być lub dwie zwykłe świece, których płomienie muszą łączyć się w jeden</a:t>
            </a:r>
            <a:endParaRPr lang="pl-PL" sz="2300" dirty="0"/>
          </a:p>
        </p:txBody>
      </p:sp>
      <p:pic>
        <p:nvPicPr>
          <p:cNvPr id="5" name="Obraz 4" descr="qorf8870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581128"/>
            <a:ext cx="1651510" cy="19157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63888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1" dirty="0" smtClean="0"/>
              <a:t>„Błogosławiony jesteś Ty, Haszem, nasz Bóg, Król Świata, oddzielający święte od powszedniego, światło od ciemności, </a:t>
            </a:r>
            <a:r>
              <a:rPr lang="pl-PL" i="1" dirty="0" err="1" smtClean="0"/>
              <a:t>Jisraela</a:t>
            </a:r>
            <a:r>
              <a:rPr lang="pl-PL" i="1" dirty="0" smtClean="0"/>
              <a:t> od narodów, Dzień Siódmy od sześciu dni pracy. Błogosławiony jesteś Ty, Haszem, czyniący rozróżnienie pomiędzy świętym a powszednim „</a:t>
            </a:r>
            <a:br>
              <a:rPr lang="pl-PL" i="1" dirty="0" smtClean="0"/>
            </a:br>
            <a:endParaRPr lang="pl-PL" i="1" dirty="0"/>
          </a:p>
        </p:txBody>
      </p:sp>
      <p:pic>
        <p:nvPicPr>
          <p:cNvPr id="3" name="Obraz 2" descr="197235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10619"/>
            <a:ext cx="2883024" cy="435199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707904" y="321297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/>
              <a:t>Błogosławieństwo wypowiadane nad palącą się świecą </a:t>
            </a:r>
            <a:r>
              <a:rPr lang="pl-PL" u="sng" dirty="0" err="1" smtClean="0"/>
              <a:t>hawdalową</a:t>
            </a:r>
            <a:r>
              <a:rPr lang="pl-PL" u="sng" dirty="0" smtClean="0"/>
              <a:t>:</a:t>
            </a:r>
            <a:endParaRPr lang="pl-PL" u="sng" dirty="0"/>
          </a:p>
        </p:txBody>
      </p:sp>
      <p:pic>
        <p:nvPicPr>
          <p:cNvPr id="7" name="Obraz 6" descr="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90527"/>
            <a:ext cx="3096344" cy="2630943"/>
          </a:xfrm>
          <a:prstGeom prst="rect">
            <a:avLst/>
          </a:prstGeom>
        </p:spPr>
      </p:pic>
      <p:pic>
        <p:nvPicPr>
          <p:cNvPr id="8" name="Obraz 7" descr="829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85669">
            <a:off x="7584093" y="4556913"/>
            <a:ext cx="53340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700" dirty="0" smtClean="0">
                <a:solidFill>
                  <a:srgbClr val="FFFF66"/>
                </a:solidFill>
              </a:rPr>
              <a:t>Świeczniki i świece na żydowskich nagrobkach</a:t>
            </a:r>
            <a:endParaRPr lang="pl-PL" sz="3700" dirty="0">
              <a:solidFill>
                <a:srgbClr val="FFFF66"/>
              </a:solidFill>
            </a:endParaRPr>
          </a:p>
        </p:txBody>
      </p:sp>
      <p:pic>
        <p:nvPicPr>
          <p:cNvPr id="3" name="Obraz 2" descr="DSC05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6442058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3801DSC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7620000" cy="482917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5517232"/>
            <a:ext cx="7940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Świece i świeczniki to częsty motyw spotykany na żydowskich macewach.</a:t>
            </a:r>
          </a:p>
          <a:p>
            <a:r>
              <a:rPr lang="pl-PL" dirty="0" smtClean="0"/>
              <a:t>Symbolizują życie, często przedwcześnie przerwane – wtedy pojawia się</a:t>
            </a:r>
          </a:p>
          <a:p>
            <a:r>
              <a:rPr lang="pl-PL" dirty="0" smtClean="0"/>
              <a:t>motyw złamanych świec. </a:t>
            </a:r>
            <a:endParaRPr lang="pl-PL" dirty="0"/>
          </a:p>
        </p:txBody>
      </p:sp>
      <p:pic>
        <p:nvPicPr>
          <p:cNvPr id="5" name="Obraz 4" descr="a0899a65bbff3f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171" y="3429000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04664"/>
            <a:ext cx="8042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Świece zdobią najczęściej nagrobki kobiet, gdyż to ona zapalają szabatowe</a:t>
            </a:r>
          </a:p>
          <a:p>
            <a:r>
              <a:rPr lang="pl-PL" dirty="0" smtClean="0"/>
              <a:t>Światło, podtrzymują też płomień domowego ognia i światła</a:t>
            </a:r>
            <a:endParaRPr lang="pl-PL" dirty="0"/>
          </a:p>
        </p:txBody>
      </p:sp>
      <p:pic>
        <p:nvPicPr>
          <p:cNvPr id="4" name="Obraz 3" descr="cmentarz_otwock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5" y="1178752"/>
            <a:ext cx="6049074" cy="34026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436096" y="4725144"/>
            <a:ext cx="2952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Spoczywająca tu niewiasta</a:t>
            </a:r>
          </a:p>
          <a:p>
            <a:r>
              <a:rPr lang="pl-PL" dirty="0" smtClean="0"/>
              <a:t>miała na imię Miriam</a:t>
            </a:r>
            <a:endParaRPr lang="pl-PL" dirty="0"/>
          </a:p>
        </p:txBody>
      </p:sp>
      <p:pic>
        <p:nvPicPr>
          <p:cNvPr id="6" name="Obraz 5" descr="DSC_0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4454848" cy="298474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55576" y="6309320"/>
            <a:ext cx="213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Tu pochowano </a:t>
            </a:r>
            <a:r>
              <a:rPr lang="pl-PL" dirty="0" err="1" smtClean="0"/>
              <a:t>Leę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Macewy-na-cmentarzu-zydowskim-w-Tarnowie_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776864" cy="516594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51520" y="5661248"/>
            <a:ext cx="7806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Świecznik, zwłaszcza w formie menory, często symbolizuje też po prostu </a:t>
            </a:r>
          </a:p>
          <a:p>
            <a:r>
              <a:rPr lang="pl-PL" dirty="0" smtClean="0"/>
              <a:t>przynależność do Narodu Wybranego. Ze względu na talmudyczny zakaz</a:t>
            </a:r>
          </a:p>
          <a:p>
            <a:r>
              <a:rPr lang="pl-PL" dirty="0" smtClean="0"/>
              <a:t>Odtwarzania sprzętów świątynnych, menory mogą być np. 5-ramienne</a:t>
            </a:r>
          </a:p>
          <a:p>
            <a:r>
              <a:rPr lang="pl-PL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_0_productGfx_92ea554b18dcf9854ed1b661cd9c7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5928370" cy="473929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6021288"/>
            <a:ext cx="7480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 zakończenie kubek z motywem menory i imieniem Jezusa, jako jej</a:t>
            </a:r>
          </a:p>
          <a:p>
            <a:r>
              <a:rPr lang="pl-PL" dirty="0" smtClean="0"/>
              <a:t>płomieniami – bardzo ekumeniczny, prawda?</a:t>
            </a: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620688"/>
            <a:ext cx="5039544" cy="377965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83968" y="5661248"/>
            <a:ext cx="40196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solidFill>
                  <a:srgbClr val="FFC000"/>
                </a:solidFill>
              </a:rPr>
              <a:t>Dziękujemy za uwagę  </a:t>
            </a:r>
            <a:r>
              <a:rPr lang="pl-PL" sz="2700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pl-PL" sz="27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Przekrój świątyni jerozolimskiej</a:t>
            </a:r>
            <a:endParaRPr lang="pl-PL" dirty="0"/>
          </a:p>
        </p:txBody>
      </p:sp>
      <p:pic>
        <p:nvPicPr>
          <p:cNvPr id="3" name="Obraz 2" descr="894634f651560b99f2ae98c58d5d3619e4760f5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94256"/>
            <a:ext cx="8355656" cy="48459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2276872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„Zrobisz świecznik ze szczerego złota. Z tej samej bryły wykujesz świecznik wraz z jego podstawą i jego trzonem; jego kielichy, pąki i kwiaty będą z jednej bryły. Sześć ramion będzie wychodzić z jego boków; trzy ramiona świecznika z jednego jego boku i trzy ramiona świecznika z drugiego jego boku.</a:t>
            </a:r>
          </a:p>
          <a:p>
            <a:r>
              <a:rPr lang="pl-PL" sz="2000" dirty="0" smtClean="0"/>
              <a:t>Trzy kielichy kształtu kwiatów migdałowych z pąkami                                      i kwiatami będą na jednym ramieniu, i trzy kielichy </a:t>
            </a:r>
          </a:p>
          <a:p>
            <a:r>
              <a:rPr lang="pl-PL" sz="2000" dirty="0" smtClean="0"/>
              <a:t>z pąkami i kwiatami kształtu kwiatów migdałowych – </a:t>
            </a:r>
          </a:p>
          <a:p>
            <a:r>
              <a:rPr lang="pl-PL" sz="2000" dirty="0" smtClean="0"/>
              <a:t>na drugim ramieniu(…). I uczynisz siedem lamp, i ustawisz te lampy w ten sposób, ażeby oświecały tę stronę, która jest </a:t>
            </a:r>
          </a:p>
          <a:p>
            <a:r>
              <a:rPr lang="pl-PL" sz="2000" dirty="0" smtClean="0"/>
              <a:t>przed nimi.  Szczypce też i naczynia do knotów uczynisz ze szczerego złota.  Z talentu szczerego złota należy wykonać świecznik i wszystkie przybory należące do niego. </a:t>
            </a:r>
          </a:p>
          <a:p>
            <a:r>
              <a:rPr lang="pl-PL" sz="2000" dirty="0" err="1" smtClean="0"/>
              <a:t>Wj</a:t>
            </a:r>
            <a:r>
              <a:rPr lang="pl-PL" sz="2000" dirty="0" smtClean="0"/>
              <a:t> 25,31–39</a:t>
            </a:r>
            <a:endParaRPr lang="pl-PL" sz="2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332656"/>
            <a:ext cx="5854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 smtClean="0">
                <a:solidFill>
                  <a:srgbClr val="FFFF66"/>
                </a:solidFill>
              </a:rPr>
              <a:t>Sposób wykonania menory opisuje biblijna </a:t>
            </a:r>
          </a:p>
          <a:p>
            <a:r>
              <a:rPr lang="pl-PL" sz="2200" dirty="0" smtClean="0">
                <a:solidFill>
                  <a:srgbClr val="FFFF66"/>
                </a:solidFill>
              </a:rPr>
              <a:t>Księga Wyjścia </a:t>
            </a:r>
            <a:endParaRPr lang="pl-PL" sz="2200" dirty="0">
              <a:solidFill>
                <a:srgbClr val="FFFF66"/>
              </a:solidFill>
            </a:endParaRPr>
          </a:p>
        </p:txBody>
      </p:sp>
      <p:pic>
        <p:nvPicPr>
          <p:cNvPr id="6" name="Obraz 5" descr="menor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534452" cy="2143283"/>
          </a:xfrm>
          <a:prstGeom prst="rect">
            <a:avLst/>
          </a:prstGeom>
        </p:spPr>
      </p:pic>
      <p:pic>
        <p:nvPicPr>
          <p:cNvPr id="7" name="Obraz 6" descr="MENORA+[מ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4077072"/>
            <a:ext cx="1809644" cy="23486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644008" y="188640"/>
            <a:ext cx="4114800" cy="2527300"/>
          </a:xfrm>
        </p:spPr>
        <p:txBody>
          <a:bodyPr>
            <a:noAutofit/>
          </a:bodyPr>
          <a:lstStyle/>
          <a:p>
            <a:r>
              <a:rPr lang="pl-PL" sz="2700" dirty="0" smtClean="0"/>
              <a:t>Menora ma symbolizować krzew gorejący, w którym Bóg ukazał się Mojżeszowi    a także rajskie drzewo życia</a:t>
            </a:r>
            <a:endParaRPr lang="pl-PL" sz="2700" dirty="0"/>
          </a:p>
        </p:txBody>
      </p:sp>
      <p:pic>
        <p:nvPicPr>
          <p:cNvPr id="4" name="Obraz 3" descr="Przybytek_Przymierza_(Carl_Poellath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032494" cy="5877272"/>
          </a:xfrm>
          <a:prstGeom prst="rect">
            <a:avLst/>
          </a:prstGeom>
        </p:spPr>
      </p:pic>
      <p:pic>
        <p:nvPicPr>
          <p:cNvPr id="5" name="Obraz 4" descr="jesieni-drzewny-handdrawing-odizolowywajacy-na-bielu-cztery-pory-roku-drzewo-rysunek-jeden-z-czterech-jesien-160-111933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581128"/>
            <a:ext cx="2032000" cy="2032000"/>
          </a:xfrm>
          <a:prstGeom prst="rect">
            <a:avLst/>
          </a:prstGeom>
        </p:spPr>
      </p:pic>
      <p:pic>
        <p:nvPicPr>
          <p:cNvPr id="6" name="Obraz 5" descr="krzew-goreja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708920"/>
            <a:ext cx="3340608" cy="1935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3861048"/>
            <a:ext cx="887287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dirty="0" smtClean="0"/>
              <a:t>Z czasem świecznik ten stał się symbolem judaizmu i narodowym symbolem </a:t>
            </a:r>
          </a:p>
          <a:p>
            <a:r>
              <a:rPr lang="pl-PL" sz="1900" dirty="0" smtClean="0"/>
              <a:t>Izraela – znalazł się nawet na izraelskim godle państwowym, monetach, przed</a:t>
            </a:r>
          </a:p>
          <a:p>
            <a:r>
              <a:rPr lang="pl-PL" sz="1900" dirty="0"/>
              <a:t>	</a:t>
            </a:r>
            <a:r>
              <a:rPr lang="pl-PL" sz="1900" dirty="0" smtClean="0"/>
              <a:t>						           Knesetem –</a:t>
            </a:r>
          </a:p>
          <a:p>
            <a:r>
              <a:rPr lang="pl-PL" sz="1900" dirty="0"/>
              <a:t>	</a:t>
            </a:r>
            <a:r>
              <a:rPr lang="pl-PL" sz="1900" dirty="0" smtClean="0"/>
              <a:t>						           izraelskim </a:t>
            </a:r>
          </a:p>
          <a:p>
            <a:r>
              <a:rPr lang="pl-PL" sz="1900" dirty="0"/>
              <a:t>	</a:t>
            </a:r>
            <a:r>
              <a:rPr lang="pl-PL" sz="1900" dirty="0" smtClean="0"/>
              <a:t>						           parlamentem</a:t>
            </a:r>
          </a:p>
          <a:p>
            <a:r>
              <a:rPr lang="pl-PL" sz="1900" dirty="0"/>
              <a:t>	</a:t>
            </a:r>
            <a:r>
              <a:rPr lang="pl-PL" sz="1900" dirty="0" smtClean="0"/>
              <a:t>							</a:t>
            </a:r>
            <a:endParaRPr lang="pl-PL" sz="19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77561" y="260648"/>
            <a:ext cx="87664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/>
              <a:t>Wykonana ze złota menora stała się łupem  Rzymian rabujących </a:t>
            </a:r>
          </a:p>
          <a:p>
            <a:r>
              <a:rPr lang="pl-PL" sz="2300" dirty="0"/>
              <a:t>i</a:t>
            </a:r>
            <a:r>
              <a:rPr lang="pl-PL" sz="2300" dirty="0" smtClean="0"/>
              <a:t> niszczących Jerozolimę po powstaniu żydowskim w 70 w n.e.</a:t>
            </a:r>
            <a:endParaRPr lang="pl-PL" sz="2300" dirty="0"/>
          </a:p>
        </p:txBody>
      </p:sp>
      <p:pic>
        <p:nvPicPr>
          <p:cNvPr id="5" name="Obraz 4" descr="menoraWikip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1626223" cy="2301106"/>
          </a:xfrm>
          <a:prstGeom prst="rect">
            <a:avLst/>
          </a:prstGeom>
        </p:spPr>
      </p:pic>
      <p:pic>
        <p:nvPicPr>
          <p:cNvPr id="6" name="Obraz 5" descr="catiç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81128"/>
            <a:ext cx="1888232" cy="1966909"/>
          </a:xfrm>
          <a:prstGeom prst="rect">
            <a:avLst/>
          </a:prstGeom>
        </p:spPr>
      </p:pic>
      <p:pic>
        <p:nvPicPr>
          <p:cNvPr id="7" name="Obraz 6" descr="200px-Emblem_of_Israel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653136"/>
            <a:ext cx="1616968" cy="1996955"/>
          </a:xfrm>
          <a:prstGeom prst="rect">
            <a:avLst/>
          </a:prstGeom>
        </p:spPr>
      </p:pic>
      <p:pic>
        <p:nvPicPr>
          <p:cNvPr id="8" name="Obraz 7" descr="titusarchmeno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268760"/>
            <a:ext cx="3347864" cy="2510898"/>
          </a:xfrm>
          <a:prstGeom prst="rect">
            <a:avLst/>
          </a:prstGeom>
        </p:spPr>
      </p:pic>
      <p:pic>
        <p:nvPicPr>
          <p:cNvPr id="9" name="Obraz 8" descr="4215_31935320_13369209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509120"/>
            <a:ext cx="2137420" cy="2137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enora-01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63934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5589240"/>
            <a:ext cx="8097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środku wyobrażenie żołnierzy rzymskich rabujących menorę ze Świątyni </a:t>
            </a:r>
          </a:p>
          <a:p>
            <a:r>
              <a:rPr lang="pl-PL" dirty="0" smtClean="0"/>
              <a:t>Jerozolimskiej, na zewnątrz 2 ujęcia współczesnej repliki menory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eno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6660232" cy="499517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7544" y="5805264"/>
            <a:ext cx="8250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Obecnie replika świątynnej menory stanęła w pobliżu najświętszego miejsca </a:t>
            </a:r>
          </a:p>
          <a:p>
            <a:r>
              <a:rPr lang="pl-PL" dirty="0" smtClean="0"/>
              <a:t>judaizmu – Ściany Płaczu w Jerozolimie. Chronią ją szyby pancerne.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9c07f0e4fc7bffe80108cbb2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2007943" cy="2376264"/>
          </a:xfrm>
          <a:prstGeom prst="rect">
            <a:avLst/>
          </a:prstGeom>
        </p:spPr>
      </p:pic>
      <p:pic>
        <p:nvPicPr>
          <p:cNvPr id="3" name="Obraz 2" descr="IMG_2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429000"/>
            <a:ext cx="1994984" cy="2708920"/>
          </a:xfrm>
          <a:prstGeom prst="rect">
            <a:avLst/>
          </a:prstGeom>
        </p:spPr>
      </p:pic>
      <p:pic>
        <p:nvPicPr>
          <p:cNvPr id="4" name="Obraz 3" descr="IMG_2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48680"/>
            <a:ext cx="2644831" cy="3429000"/>
          </a:xfrm>
          <a:prstGeom prst="rect">
            <a:avLst/>
          </a:prstGeom>
        </p:spPr>
      </p:pic>
      <p:pic>
        <p:nvPicPr>
          <p:cNvPr id="5" name="Obraz 4" descr="IMG_27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140968"/>
            <a:ext cx="2358293" cy="3212976"/>
          </a:xfrm>
          <a:prstGeom prst="rect">
            <a:avLst/>
          </a:prstGeom>
        </p:spPr>
      </p:pic>
      <p:pic>
        <p:nvPicPr>
          <p:cNvPr id="6" name="Obraz 5" descr="menora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933056"/>
            <a:ext cx="3025302" cy="255837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300192" y="764704"/>
            <a:ext cx="17027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/>
              <a:t> </a:t>
            </a:r>
          </a:p>
          <a:p>
            <a:r>
              <a:rPr lang="pl-PL" sz="3300" dirty="0" smtClean="0"/>
              <a:t>Menory</a:t>
            </a:r>
            <a:endParaRPr lang="pl-PL" sz="33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223</TotalTime>
  <Words>739</Words>
  <Application>Microsoft Office PowerPoint</Application>
  <PresentationFormat>Pokaz na ekranie (4:3)</PresentationFormat>
  <Paragraphs>95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Odlewnia metali</vt:lpstr>
      <vt:lpstr>Świeczniki i symbolika światła w judaizmie</vt:lpstr>
      <vt:lpstr>Menora </vt:lpstr>
      <vt:lpstr>Przekrój świątyni jerozolimskiej</vt:lpstr>
      <vt:lpstr>Slajd 4</vt:lpstr>
      <vt:lpstr>Menora ma symbolizować krzew gorejący, w którym Bóg ukazał się Mojżeszowi    a także rajskie drzewo życia</vt:lpstr>
      <vt:lpstr>Slajd 6</vt:lpstr>
      <vt:lpstr>Slajd 7</vt:lpstr>
      <vt:lpstr>Slajd 8</vt:lpstr>
      <vt:lpstr>Slajd 9</vt:lpstr>
      <vt:lpstr>Chanukija</vt:lpstr>
      <vt:lpstr>Slajd 11</vt:lpstr>
      <vt:lpstr>Slajd 12</vt:lpstr>
      <vt:lpstr>Slajd 13</vt:lpstr>
      <vt:lpstr>Slajd 14</vt:lpstr>
      <vt:lpstr>Slajd 15</vt:lpstr>
      <vt:lpstr>Świecznik szabatowy</vt:lpstr>
      <vt:lpstr>Slajd 17</vt:lpstr>
      <vt:lpstr>Slajd 18</vt:lpstr>
      <vt:lpstr>Świeczniki szabatowe</vt:lpstr>
      <vt:lpstr>Slajd 20</vt:lpstr>
      <vt:lpstr>Slajd 21</vt:lpstr>
      <vt:lpstr>Slajd 22</vt:lpstr>
      <vt:lpstr>Świeczniki i świece na żydowskich nagrobkach</vt:lpstr>
      <vt:lpstr>Slajd 24</vt:lpstr>
      <vt:lpstr>Slajd 25</vt:lpstr>
      <vt:lpstr>Slajd 26</vt:lpstr>
      <vt:lpstr>Slajd 27</vt:lpstr>
      <vt:lpstr>Slajd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Świeczniki i symbolika światła w judaizmie</dc:title>
  <dc:creator>HP</dc:creator>
  <cp:lastModifiedBy>HP</cp:lastModifiedBy>
  <cp:revision>17</cp:revision>
  <dcterms:created xsi:type="dcterms:W3CDTF">2018-02-20T18:39:59Z</dcterms:created>
  <dcterms:modified xsi:type="dcterms:W3CDTF">2018-02-26T23:42:19Z</dcterms:modified>
</cp:coreProperties>
</file>