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63" r:id="rId6"/>
    <p:sldId id="274" r:id="rId7"/>
    <p:sldId id="266" r:id="rId8"/>
    <p:sldId id="267" r:id="rId9"/>
    <p:sldId id="261" r:id="rId10"/>
    <p:sldId id="262" r:id="rId11"/>
    <p:sldId id="264" r:id="rId12"/>
    <p:sldId id="265" r:id="rId13"/>
    <p:sldId id="273" r:id="rId14"/>
    <p:sldId id="275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15956E-AF7A-4F1A-8F97-3E3603CE213C}" type="datetimeFigureOut">
              <a:rPr lang="pl-PL" smtClean="0"/>
              <a:pPr/>
              <a:t>2017-11-18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4D657B-FE2A-47A4-B32F-50DF34B9F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539552" y="1484784"/>
            <a:ext cx="7772400" cy="1470025"/>
          </a:xfrm>
        </p:spPr>
        <p:txBody>
          <a:bodyPr>
            <a:noAutofit/>
          </a:bodyPr>
          <a:lstStyle/>
          <a:p>
            <a:r>
              <a:rPr lang="pl-PL" sz="5500" b="1" dirty="0" smtClean="0">
                <a:latin typeface="Book Antiqua" pitchFamily="18" charset="0"/>
              </a:rPr>
              <a:t>Symbolika macew                  – żydowska sztuka nagrobna</a:t>
            </a:r>
            <a:endParaRPr lang="pl-PL" sz="5500" b="1" dirty="0">
              <a:latin typeface="Book Antiqua" pitchFamily="18" charset="0"/>
            </a:endParaRPr>
          </a:p>
        </p:txBody>
      </p:sp>
      <p:pic>
        <p:nvPicPr>
          <p:cNvPr id="4" name="Obraz 3" descr="cmentarz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92896"/>
            <a:ext cx="3111810" cy="4149080"/>
          </a:xfrm>
          <a:prstGeom prst="rect">
            <a:avLst/>
          </a:prstGeom>
        </p:spPr>
      </p:pic>
      <p:pic>
        <p:nvPicPr>
          <p:cNvPr id="5" name="Obraz 4" descr="cmentarz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140968"/>
            <a:ext cx="3851920" cy="2888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cj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470588" cy="2276832"/>
          </a:xfrm>
          <a:prstGeom prst="rect">
            <a:avLst/>
          </a:prstGeom>
        </p:spPr>
      </p:pic>
      <p:pic>
        <p:nvPicPr>
          <p:cNvPr id="5" name="Obraz 4" descr="lew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84984"/>
            <a:ext cx="3810000" cy="25622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211960" y="69269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Symbole  zwierząt oznaczają  przynależność do jednego z pokoleń izraelskich:</a:t>
            </a:r>
          </a:p>
          <a:p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Jeleń - znak pokolenia </a:t>
            </a:r>
            <a:r>
              <a:rPr lang="pl-PL" dirty="0" err="1" smtClean="0"/>
              <a:t>Naftalego</a:t>
            </a:r>
            <a:r>
              <a:rPr lang="pl-PL" dirty="0" smtClean="0"/>
              <a:t>. Nawiązanie do imienia </a:t>
            </a:r>
            <a:r>
              <a:rPr lang="pl-PL" dirty="0" err="1" smtClean="0"/>
              <a:t>Hirsz</a:t>
            </a:r>
            <a:r>
              <a:rPr lang="pl-PL" dirty="0" smtClean="0"/>
              <a:t>, </a:t>
            </a:r>
            <a:r>
              <a:rPr lang="pl-PL" dirty="0" err="1" smtClean="0"/>
              <a:t>Cwi</a:t>
            </a:r>
            <a:r>
              <a:rPr lang="pl-PL" dirty="0" smtClean="0"/>
              <a:t> lub </a:t>
            </a:r>
            <a:r>
              <a:rPr lang="pl-PL" dirty="0" err="1" smtClean="0"/>
              <a:t>Naftali</a:t>
            </a: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  <a:p>
            <a:r>
              <a:rPr lang="pl-PL" dirty="0" smtClean="0"/>
              <a:t>- Lew - znak plemienia </a:t>
            </a:r>
            <a:r>
              <a:rPr lang="pl-PL" dirty="0" err="1" smtClean="0"/>
              <a:t>Judy</a:t>
            </a:r>
            <a:r>
              <a:rPr lang="pl-PL" dirty="0" smtClean="0"/>
              <a:t>. Nawiązanie do imienia Arie, Lejb, Jehuda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 Wilk - znak pokolenia Beniamina. Nawiązanie do imienia Wolf, Zew lub Beniamin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93096"/>
            <a:ext cx="2551460" cy="191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0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293" y="908720"/>
            <a:ext cx="4856187" cy="301177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7584" y="5085184"/>
            <a:ext cx="57499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/>
              <a:t>Złamana palma – symbol przerwanego życia</a:t>
            </a:r>
            <a:endParaRPr lang="pl-PL" sz="2300" dirty="0"/>
          </a:p>
        </p:txBody>
      </p:sp>
      <p:pic>
        <p:nvPicPr>
          <p:cNvPr id="4" name="Obraz 3" descr="Symbolika żydowska- złamane drzew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2656"/>
            <a:ext cx="2905146" cy="4344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kor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3810000" cy="256222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23528" y="3212976"/>
            <a:ext cx="661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dirty="0" smtClean="0"/>
              <a:t>Korona – znak „dobrego imienia” . Symbol mądrości,  prawości, dobroci, wspaniałomyślności</a:t>
            </a:r>
            <a:endParaRPr lang="pl-PL" sz="2300" dirty="0"/>
          </a:p>
        </p:txBody>
      </p:sp>
      <p:pic>
        <p:nvPicPr>
          <p:cNvPr id="7" name="Obraz 6" descr="10nc13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04664"/>
            <a:ext cx="2006600" cy="3822700"/>
          </a:xfrm>
          <a:prstGeom prst="rect">
            <a:avLst/>
          </a:prstGeom>
        </p:spPr>
      </p:pic>
      <p:pic>
        <p:nvPicPr>
          <p:cNvPr id="8" name="Obraz 7" descr="Legnica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005064"/>
            <a:ext cx="3563888" cy="25615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5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476642" cy="3096344"/>
          </a:xfrm>
          <a:prstGeom prst="rect">
            <a:avLst/>
          </a:prstGeom>
        </p:spPr>
      </p:pic>
      <p:pic>
        <p:nvPicPr>
          <p:cNvPr id="3" name="Obraz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13756">
            <a:off x="4787899" y="1703177"/>
            <a:ext cx="4003724" cy="26642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43608" y="4293096"/>
            <a:ext cx="58013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/>
              <a:t>Skarbony umieszczano na grobach ludzi </a:t>
            </a:r>
          </a:p>
          <a:p>
            <a:r>
              <a:rPr lang="pl-PL" sz="2500" dirty="0" smtClean="0"/>
              <a:t>znanych z dobroczynności</a:t>
            </a:r>
            <a:endParaRPr lang="pl-PL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3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8074" y="3501008"/>
            <a:ext cx="4475989" cy="335699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55576" y="620688"/>
            <a:ext cx="67766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/>
              <a:t>Groby uczonych i pisarzy zdobią, naturalnie,  księgi </a:t>
            </a:r>
            <a:endParaRPr lang="pl-PL" sz="2300" dirty="0"/>
          </a:p>
        </p:txBody>
      </p:sp>
      <p:pic>
        <p:nvPicPr>
          <p:cNvPr id="4" name="Obraz 3" descr="HPIM139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451485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żydmace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żydMacewyMsz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267" y="332656"/>
            <a:ext cx="8159181" cy="61219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żydMacew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775" y="652462"/>
            <a:ext cx="741045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żydK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42544" cy="57321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mentarz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224644"/>
            <a:ext cx="7560840" cy="567063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0" y="5934670"/>
            <a:ext cx="8720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/>
              <a:t>Najbardziej znany typ nagrobka żydowskiego to macewa, </a:t>
            </a:r>
          </a:p>
          <a:p>
            <a:r>
              <a:rPr lang="pl-PL" sz="2700" dirty="0" smtClean="0"/>
              <a:t>przypominająca  kształtem  tablice przymierza</a:t>
            </a:r>
            <a:endParaRPr lang="pl-PL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443554" cy="410445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73266" y="4941168"/>
            <a:ext cx="8770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/>
              <a:t>Wśród motywów zdobiących nagrobki pojawia się </a:t>
            </a:r>
          </a:p>
          <a:p>
            <a:r>
              <a:rPr lang="pl-PL" sz="2700" dirty="0" smtClean="0"/>
              <a:t>Gwiazda Dawida, symbol Ludu Izraela i judaizmu w ogóle</a:t>
            </a:r>
            <a:endParaRPr lang="pl-PL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ron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810000" cy="2543175"/>
          </a:xfrm>
          <a:prstGeom prst="rect">
            <a:avLst/>
          </a:prstGeom>
        </p:spPr>
      </p:pic>
      <p:pic>
        <p:nvPicPr>
          <p:cNvPr id="3" name="Obraz 2" descr="listki-debu_min_550x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92696"/>
            <a:ext cx="3388392" cy="2538214"/>
          </a:xfrm>
          <a:prstGeom prst="rect">
            <a:avLst/>
          </a:prstGeom>
        </p:spPr>
      </p:pic>
      <p:pic>
        <p:nvPicPr>
          <p:cNvPr id="5" name="Obraz 4" descr="serce_min_550x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501008"/>
            <a:ext cx="3195439" cy="250987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72000" y="3501008"/>
            <a:ext cx="43204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7700" dirty="0" smtClean="0">
                <a:latin typeface="Times New Roman" pitchFamily="18" charset="0"/>
                <a:cs typeface="Times New Roman" pitchFamily="18" charset="0"/>
              </a:rPr>
              <a:t>פנ</a:t>
            </a:r>
            <a:r>
              <a:rPr lang="pl-PL" sz="77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spotykane na niemal każdym nagrobku to</a:t>
            </a:r>
          </a:p>
          <a:p>
            <a:r>
              <a:rPr lang="pl-PL" sz="27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o prostu</a:t>
            </a:r>
            <a:r>
              <a:rPr lang="pl-PL" sz="2700" dirty="0" smtClean="0"/>
              <a:t> początkowe litery  słów  „po </a:t>
            </a:r>
            <a:r>
              <a:rPr lang="pl-PL" sz="2700" dirty="0" err="1" smtClean="0"/>
              <a:t>nikbar</a:t>
            </a:r>
            <a:r>
              <a:rPr lang="pl-PL" sz="2700" dirty="0" smtClean="0"/>
              <a:t>” – </a:t>
            </a:r>
          </a:p>
          <a:p>
            <a:r>
              <a:rPr lang="pl-PL" sz="2700" dirty="0" smtClean="0"/>
              <a:t>      „tu pochowany”</a:t>
            </a:r>
            <a:endParaRPr lang="pl-PL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484784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300" dirty="0" smtClean="0"/>
              <a:t>Taka inskrypcja znajduje się najczęściej w dole nagrobka. Jest ona skrótem złożonym  </a:t>
            </a:r>
          </a:p>
          <a:p>
            <a:r>
              <a:rPr lang="pl-PL" sz="2300" dirty="0" smtClean="0"/>
              <a:t>z pięciu hebrajskich </a:t>
            </a:r>
            <a:r>
              <a:rPr lang="pl-PL" sz="2300" smtClean="0"/>
              <a:t>liter </a:t>
            </a:r>
            <a:r>
              <a:rPr lang="pl-PL" sz="2300" smtClean="0"/>
              <a:t>TNCBH </a:t>
            </a:r>
            <a:r>
              <a:rPr lang="pl-PL" sz="2300" dirty="0" smtClean="0"/>
              <a:t>, który można złożyć w słowo "</a:t>
            </a:r>
            <a:r>
              <a:rPr lang="pl-PL" sz="2300" dirty="0" err="1" smtClean="0"/>
              <a:t>tancewa</a:t>
            </a:r>
            <a:r>
              <a:rPr lang="pl-PL" sz="2300" dirty="0" smtClean="0"/>
              <a:t>", a oznacza "niech jego (jej) dusza zostanie związana </a:t>
            </a:r>
          </a:p>
          <a:p>
            <a:r>
              <a:rPr lang="pl-PL" sz="2300" dirty="0" smtClean="0"/>
              <a:t>w węzeł życia"</a:t>
            </a:r>
            <a:endParaRPr lang="pl-PL" sz="2300" dirty="0"/>
          </a:p>
        </p:txBody>
      </p:sp>
      <p:sp>
        <p:nvSpPr>
          <p:cNvPr id="3" name="Prostokąt 2"/>
          <p:cNvSpPr/>
          <p:nvPr/>
        </p:nvSpPr>
        <p:spPr>
          <a:xfrm>
            <a:off x="899592" y="404664"/>
            <a:ext cx="243368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500" dirty="0" smtClean="0"/>
              <a:t>ת.נ.צ.ב.ה</a:t>
            </a:r>
            <a:endParaRPr lang="pl-PL" sz="5500" dirty="0"/>
          </a:p>
        </p:txBody>
      </p:sp>
      <p:pic>
        <p:nvPicPr>
          <p:cNvPr id="5" name="Obraz 4" descr="ab578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60648"/>
            <a:ext cx="3060923" cy="4503427"/>
          </a:xfrm>
          <a:prstGeom prst="rect">
            <a:avLst/>
          </a:prstGeom>
        </p:spPr>
      </p:pic>
      <p:pic>
        <p:nvPicPr>
          <p:cNvPr id="6" name="Obraz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2274168" cy="32384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lonie_min_550x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157410" cy="311427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187624" y="39330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700" dirty="0" smtClean="0"/>
              <a:t>Dłonie uniesione w geście błogosławieństwa - symbol kapłanów potomków arcykapłana Aarona </a:t>
            </a:r>
            <a:endParaRPr lang="pl-PL" sz="2700" dirty="0"/>
          </a:p>
        </p:txBody>
      </p:sp>
      <p:pic>
        <p:nvPicPr>
          <p:cNvPr id="4" name="Obraz 3" descr="67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4185990" cy="2592288"/>
          </a:xfrm>
          <a:prstGeom prst="rect">
            <a:avLst/>
          </a:prstGeom>
        </p:spPr>
      </p:pic>
      <p:pic>
        <p:nvPicPr>
          <p:cNvPr id="5" name="Obraz 4" descr="10nc13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035300"/>
            <a:ext cx="20066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zbanek_min_550x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76672"/>
            <a:ext cx="4662686" cy="4035343"/>
          </a:xfrm>
          <a:prstGeom prst="rect">
            <a:avLst/>
          </a:prstGeom>
        </p:spPr>
      </p:pic>
      <p:pic>
        <p:nvPicPr>
          <p:cNvPr id="3" name="Obraz 2" descr="3b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3312368" cy="184285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83568" y="551723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dirty="0" smtClean="0"/>
              <a:t>Misa i dzban - symbol Lewitów, potomków rodu </a:t>
            </a:r>
            <a:r>
              <a:rPr lang="pl-PL" sz="2700" dirty="0" err="1" smtClean="0"/>
              <a:t>Lewiego</a:t>
            </a:r>
            <a:r>
              <a:rPr lang="pl-PL" sz="2700" dirty="0" smtClean="0"/>
              <a:t> </a:t>
            </a:r>
            <a:endParaRPr lang="pl-PL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2wieca-zgasla-lub-zlam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415227" cy="274404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4221088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Świece, świeczniki, najczęściej zdobią groby kobiet, bo to kobieta zapala</a:t>
            </a:r>
          </a:p>
          <a:p>
            <a:r>
              <a:rPr lang="pl-PL" dirty="0" smtClean="0"/>
              <a:t>szabatowe świece i troszczy się o  domowe ognisko. Złamana świeca jest często</a:t>
            </a:r>
          </a:p>
          <a:p>
            <a:r>
              <a:rPr lang="pl-PL" dirty="0" smtClean="0"/>
              <a:t>Symbolem przedwcześnie przerwanego życia, śmierci w młodych latach</a:t>
            </a:r>
            <a:endParaRPr lang="pl-PL" dirty="0"/>
          </a:p>
        </p:txBody>
      </p:sp>
      <p:pic>
        <p:nvPicPr>
          <p:cNvPr id="4" name="Obraz 3" descr="radoszyce-kirkut-DSC06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332656"/>
            <a:ext cx="3840427" cy="2880320"/>
          </a:xfrm>
          <a:prstGeom prst="rect">
            <a:avLst/>
          </a:prstGeom>
        </p:spPr>
      </p:pic>
      <p:pic>
        <p:nvPicPr>
          <p:cNvPr id="7" name="Obraz 6" descr="Macewy-na-cmentarzu-zydowskim-w-Tarnowie_2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8520" y="3573015"/>
            <a:ext cx="4347975" cy="279512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212</Words>
  <Application>Microsoft Office PowerPoint</Application>
  <PresentationFormat>Pokaz na ekranie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Papier</vt:lpstr>
      <vt:lpstr>Symbolika macew                  – żydowska sztuka nagrobna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Symbolika macew                  – żydowska sztuka nagrobna</dc:title>
  <dc:creator>HP</dc:creator>
  <cp:lastModifiedBy>HP</cp:lastModifiedBy>
  <cp:revision>13</cp:revision>
  <dcterms:created xsi:type="dcterms:W3CDTF">2017-11-06T19:46:28Z</dcterms:created>
  <dcterms:modified xsi:type="dcterms:W3CDTF">2017-11-18T21:44:42Z</dcterms:modified>
</cp:coreProperties>
</file>