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71" r:id="rId5"/>
    <p:sldId id="258" r:id="rId6"/>
    <p:sldId id="269" r:id="rId7"/>
    <p:sldId id="270" r:id="rId8"/>
    <p:sldId id="272" r:id="rId9"/>
    <p:sldId id="259" r:id="rId10"/>
    <p:sldId id="260" r:id="rId11"/>
    <p:sldId id="261" r:id="rId12"/>
    <p:sldId id="262" r:id="rId13"/>
    <p:sldId id="263" r:id="rId14"/>
    <p:sldId id="264" r:id="rId15"/>
    <p:sldId id="277" r:id="rId16"/>
    <p:sldId id="278" r:id="rId17"/>
    <p:sldId id="279" r:id="rId18"/>
    <p:sldId id="273" r:id="rId19"/>
    <p:sldId id="257" r:id="rId20"/>
    <p:sldId id="265" r:id="rId21"/>
    <p:sldId id="266" r:id="rId22"/>
    <p:sldId id="267" r:id="rId23"/>
    <p:sldId id="268" r:id="rId24"/>
    <p:sldId id="274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2929F1F-B69A-42B9-A099-D72B8A27095F}" type="datetimeFigureOut">
              <a:rPr lang="pl-PL" smtClean="0"/>
              <a:pPr/>
              <a:t>2018-05-29</a:t>
            </a:fld>
            <a:endParaRPr lang="pl-PL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oliniow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oliniow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oliniow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7B5B0E3-CCF4-43CA-BB69-FB1FB9E5758B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9F1F-B69A-42B9-A099-D72B8A27095F}" type="datetimeFigureOut">
              <a:rPr lang="pl-PL" smtClean="0"/>
              <a:pPr/>
              <a:t>2018-05-29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B0E3-CCF4-43CA-BB69-FB1FB9E5758B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9F1F-B69A-42B9-A099-D72B8A27095F}" type="datetimeFigureOut">
              <a:rPr lang="pl-PL" smtClean="0"/>
              <a:pPr/>
              <a:t>2018-05-29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B0E3-CCF4-43CA-BB69-FB1FB9E5758B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2929F1F-B69A-42B9-A099-D72B8A27095F}" type="datetimeFigureOut">
              <a:rPr lang="pl-PL" smtClean="0"/>
              <a:pPr/>
              <a:t>2018-05-29</a:t>
            </a:fld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7B5B0E3-CCF4-43CA-BB69-FB1FB9E5758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2929F1F-B69A-42B9-A099-D72B8A27095F}" type="datetimeFigureOut">
              <a:rPr lang="pl-PL" smtClean="0"/>
              <a:pPr/>
              <a:t>2018-05-29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oliniow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oliniow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oliniow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7B5B0E3-CCF4-43CA-BB69-FB1FB9E5758B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9F1F-B69A-42B9-A099-D72B8A27095F}" type="datetimeFigureOut">
              <a:rPr lang="pl-PL" smtClean="0"/>
              <a:pPr/>
              <a:t>2018-05-29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B0E3-CCF4-43CA-BB69-FB1FB9E5758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9F1F-B69A-42B9-A099-D72B8A27095F}" type="datetimeFigureOut">
              <a:rPr lang="pl-PL" smtClean="0"/>
              <a:pPr/>
              <a:t>2018-05-29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B0E3-CCF4-43CA-BB69-FB1FB9E5758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2929F1F-B69A-42B9-A099-D72B8A27095F}" type="datetimeFigureOut">
              <a:rPr lang="pl-PL" smtClean="0"/>
              <a:pPr/>
              <a:t>2018-05-29</a:t>
            </a:fld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7B5B0E3-CCF4-43CA-BB69-FB1FB9E5758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9F1F-B69A-42B9-A099-D72B8A27095F}" type="datetimeFigureOut">
              <a:rPr lang="pl-PL" smtClean="0"/>
              <a:pPr/>
              <a:t>2018-05-29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B0E3-CCF4-43CA-BB69-FB1FB9E5758B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2929F1F-B69A-42B9-A099-D72B8A27095F}" type="datetimeFigureOut">
              <a:rPr lang="pl-PL" smtClean="0"/>
              <a:pPr/>
              <a:t>2018-05-29</a:t>
            </a:fld>
            <a:endParaRPr lang="pl-PL" dirty="0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7B5B0E3-CCF4-43CA-BB69-FB1FB9E5758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oliniow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oliniow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oliniow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2929F1F-B69A-42B9-A099-D72B8A27095F}" type="datetimeFigureOut">
              <a:rPr lang="pl-PL" smtClean="0"/>
              <a:pPr/>
              <a:t>2018-05-29</a:t>
            </a:fld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7B5B0E3-CCF4-43CA-BB69-FB1FB9E5758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2929F1F-B69A-42B9-A099-D72B8A27095F}" type="datetimeFigureOut">
              <a:rPr lang="pl-PL" smtClean="0"/>
              <a:pPr/>
              <a:t>2018-05-29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7B5B0E3-CCF4-43CA-BB69-FB1FB9E5758B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67744" y="2852936"/>
            <a:ext cx="6172200" cy="1894362"/>
          </a:xfrm>
        </p:spPr>
        <p:txBody>
          <a:bodyPr>
            <a:noAutofit/>
          </a:bodyPr>
          <a:lstStyle/>
          <a:p>
            <a:r>
              <a:rPr lang="pl-PL" sz="5400" b="1" u="sng" dirty="0" smtClean="0"/>
              <a:t>Wielcy Papieże </a:t>
            </a:r>
            <a:r>
              <a:rPr lang="pl-PL" sz="5400" b="1" u="sng" dirty="0" smtClean="0"/>
              <a:t/>
            </a:r>
            <a:br>
              <a:rPr lang="pl-PL" sz="5400" b="1" u="sng" dirty="0" smtClean="0"/>
            </a:br>
            <a:r>
              <a:rPr lang="pl-PL" sz="5400" b="1" u="sng" dirty="0" smtClean="0"/>
              <a:t>o </a:t>
            </a:r>
            <a:r>
              <a:rPr lang="pl-PL" sz="5400" b="1" u="sng" dirty="0" smtClean="0"/>
              <a:t>dialogu</a:t>
            </a:r>
            <a:endParaRPr lang="pl-PL" sz="5400" b="1" u="sng" dirty="0"/>
          </a:p>
        </p:txBody>
      </p:sp>
      <p:sp>
        <p:nvSpPr>
          <p:cNvPr id="11" name="Podtytuł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3" name="Obraz 12" descr="scHktkqTURBXy8yOTQ2Y2IyMGVjZDhmMjljODcyYzAzMzI3ODQyNmE0NC5qcGVnkpUDAMzBzRXAzQw8kwXNAxTNAb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692696"/>
            <a:ext cx="3303469" cy="1861346"/>
          </a:xfrm>
          <a:prstGeom prst="rect">
            <a:avLst/>
          </a:prstGeom>
        </p:spPr>
      </p:pic>
      <p:pic>
        <p:nvPicPr>
          <p:cNvPr id="16" name="Obraz 15" descr="jp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260648"/>
            <a:ext cx="4104630" cy="2734214"/>
          </a:xfrm>
          <a:prstGeom prst="rect">
            <a:avLst/>
          </a:prstGeom>
        </p:spPr>
      </p:pic>
      <p:pic>
        <p:nvPicPr>
          <p:cNvPr id="18" name="Obraz 17" descr="52232-746x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4830966"/>
            <a:ext cx="5400600" cy="202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16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548680"/>
            <a:ext cx="8147248" cy="4525963"/>
          </a:xfrm>
        </p:spPr>
        <p:txBody>
          <a:bodyPr>
            <a:normAutofit/>
          </a:bodyPr>
          <a:lstStyle/>
          <a:p>
            <a:r>
              <a:rPr lang="pl-PL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„Dialog </a:t>
            </a:r>
            <a:r>
              <a:rPr lang="pl-PL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 podstawową relacją Boga i człowieka i podstawową relacją </a:t>
            </a:r>
            <a:r>
              <a:rPr lang="pl-PL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międzyludzką.”</a:t>
            </a:r>
          </a:p>
          <a:p>
            <a:pPr marL="0" indent="0">
              <a:buNone/>
            </a:pPr>
            <a:r>
              <a:rPr lang="pl-PL" sz="3600" dirty="0"/>
              <a:t> </a:t>
            </a:r>
            <a:r>
              <a:rPr lang="pl-PL" sz="3600" dirty="0" smtClean="0"/>
              <a:t>                          </a:t>
            </a:r>
            <a:r>
              <a:rPr lang="pl-PL" sz="3600" dirty="0" smtClean="0"/>
              <a:t>~</a:t>
            </a:r>
            <a:r>
              <a:rPr lang="pl-PL" sz="3600" dirty="0" smtClean="0"/>
              <a:t>Papież Jan Paweł II</a:t>
            </a:r>
          </a:p>
          <a:p>
            <a:pPr marL="0" indent="0">
              <a:buNone/>
            </a:pPr>
            <a:endParaRPr lang="pl-PL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3816424" cy="285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677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r>
              <a:rPr lang="pl-PL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„Dialog jest drogą Kościoła. Nie ma innej drogi.”</a:t>
            </a:r>
          </a:p>
          <a:p>
            <a:pPr marL="0" indent="0">
              <a:buNone/>
            </a:pPr>
            <a:r>
              <a:rPr lang="pl-PL" dirty="0" smtClean="0"/>
              <a:t>                                                ~Papież Jan Paweł II</a:t>
            </a:r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426" y="2204864"/>
            <a:ext cx="2451710" cy="435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7261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r>
              <a:rPr lang="pl-PL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„Albo nauczymy się dialogu </a:t>
            </a:r>
            <a:r>
              <a:rPr lang="pl-PL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z </a:t>
            </a:r>
            <a:r>
              <a:rPr lang="pl-PL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innymi, albo też nasze drogi się rozejdą i zniszczymy siebie samych i innych.”</a:t>
            </a:r>
          </a:p>
          <a:p>
            <a:pPr marL="0" indent="0">
              <a:buNone/>
            </a:pPr>
            <a:r>
              <a:rPr lang="pl-PL" dirty="0" smtClean="0"/>
              <a:t>                                               ~Papież Jan Paweł II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2736304" cy="375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871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r>
              <a:rPr lang="pl-PL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„Życzeniem Kościoła jest prowadzenie dialogu </a:t>
            </a:r>
            <a:r>
              <a:rPr lang="pl-PL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z </a:t>
            </a:r>
            <a:r>
              <a:rPr lang="pl-PL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innymi religiami.”</a:t>
            </a:r>
          </a:p>
          <a:p>
            <a:pPr marL="0" indent="0">
              <a:buNone/>
            </a:pPr>
            <a:r>
              <a:rPr lang="pl-PL" dirty="0" smtClean="0"/>
              <a:t>                                             ~Papież Jan Paweł II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 descr="de28aaa3bd1d47c9b2b2c4ba006285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978" y="3140968"/>
            <a:ext cx="4928635" cy="313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0468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8229600" cy="4525963"/>
          </a:xfrm>
        </p:spPr>
        <p:txBody>
          <a:bodyPr/>
          <a:lstStyle/>
          <a:p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„Katecheza i głoszenie Słowa Bożego muszą wychowywać nie tylko do tolerancji lecz także do zrozumienia i dialogu.”</a:t>
            </a:r>
          </a:p>
          <a:p>
            <a:pPr marL="0" indent="0">
              <a:buNone/>
            </a:pPr>
            <a:r>
              <a:rPr lang="pl-PL" dirty="0" smtClean="0"/>
              <a:t>                                                ~Papież Jan Paweł II</a:t>
            </a:r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47625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21668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i="1" dirty="0" smtClean="0"/>
              <a:t>Benedykt XV</a:t>
            </a:r>
            <a:endParaRPr lang="pl-PL" sz="54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ur. 16 </a:t>
            </a:r>
            <a:r>
              <a:rPr lang="pl-PL" dirty="0" smtClean="0"/>
              <a:t>kwietnia1927 w </a:t>
            </a:r>
            <a:r>
              <a:rPr lang="pl-PL" dirty="0" err="1" smtClean="0"/>
              <a:t>Marktl</a:t>
            </a:r>
            <a:r>
              <a:rPr lang="pl-PL" dirty="0" smtClean="0"/>
              <a:t> </a:t>
            </a:r>
            <a:r>
              <a:rPr lang="pl-PL" dirty="0" smtClean="0"/>
              <a:t>– niemiecki duchowny rzymskokatolicki, </a:t>
            </a:r>
            <a:r>
              <a:rPr lang="pl-PL" dirty="0" smtClean="0"/>
              <a:t>od1977 kardynał</a:t>
            </a:r>
            <a:r>
              <a:rPr lang="pl-PL" dirty="0" smtClean="0"/>
              <a:t>, </a:t>
            </a:r>
            <a:r>
              <a:rPr lang="pl-PL" dirty="0" smtClean="0"/>
              <a:t>  w </a:t>
            </a:r>
            <a:r>
              <a:rPr lang="pl-PL" dirty="0" smtClean="0"/>
              <a:t>latach 1981–2005 prefekt Kongregacji Nauki Wiary, </a:t>
            </a:r>
            <a:r>
              <a:rPr lang="pl-PL" dirty="0" smtClean="0"/>
              <a:t> </a:t>
            </a:r>
            <a:r>
              <a:rPr lang="pl-PL" dirty="0" smtClean="0"/>
              <a:t>od 19 kwietnia 2005 do 28 lutego 2013 roku 265</a:t>
            </a:r>
            <a:r>
              <a:rPr lang="pl-PL" dirty="0" smtClean="0"/>
              <a:t>. </a:t>
            </a:r>
            <a:r>
              <a:rPr lang="pl-PL" dirty="0" smtClean="0"/>
              <a:t>Od 28 lutego 2013 jest emerytowanym </a:t>
            </a:r>
            <a:r>
              <a:rPr lang="pl-PL" dirty="0" smtClean="0"/>
              <a:t>papieżem </a:t>
            </a:r>
            <a:r>
              <a:rPr lang="pl-PL" dirty="0" smtClean="0"/>
              <a:t>pierwszym od XIII wieku, który dobrowolnie zrzekł się swojego </a:t>
            </a:r>
            <a:r>
              <a:rPr lang="pl-PL" dirty="0" smtClean="0"/>
              <a:t>urzędu. </a:t>
            </a:r>
          </a:p>
          <a:p>
            <a:r>
              <a:rPr lang="pl-PL" dirty="0" smtClean="0"/>
              <a:t>Kontynuował </a:t>
            </a:r>
          </a:p>
          <a:p>
            <a:pPr>
              <a:buNone/>
            </a:pPr>
            <a:r>
              <a:rPr lang="pl-PL" dirty="0" smtClean="0"/>
              <a:t>l</a:t>
            </a:r>
            <a:r>
              <a:rPr lang="pl-PL" dirty="0" smtClean="0"/>
              <a:t>inię dialogu </a:t>
            </a:r>
          </a:p>
          <a:p>
            <a:pPr>
              <a:buNone/>
            </a:pPr>
            <a:r>
              <a:rPr lang="pl-PL" dirty="0" smtClean="0"/>
              <a:t>i</a:t>
            </a:r>
            <a:r>
              <a:rPr lang="pl-PL" dirty="0" smtClean="0"/>
              <a:t> spotkania </a:t>
            </a:r>
          </a:p>
          <a:p>
            <a:pPr>
              <a:buNone/>
            </a:pPr>
            <a:r>
              <a:rPr lang="pl-PL" dirty="0" err="1" smtClean="0"/>
              <a:t>międzyreligijne</a:t>
            </a:r>
            <a:endParaRPr lang="pl-PL" dirty="0"/>
          </a:p>
        </p:txBody>
      </p:sp>
      <p:pic>
        <p:nvPicPr>
          <p:cNvPr id="4" name="Obraz 3" descr="benedykt-800x4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4293096"/>
            <a:ext cx="4026024" cy="223947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294967295"/>
          </p:nvPr>
        </p:nvSpPr>
        <p:spPr>
          <a:xfrm>
            <a:off x="611560" y="548680"/>
            <a:ext cx="7467600" cy="4873625"/>
          </a:xfrm>
        </p:spPr>
        <p:txBody>
          <a:bodyPr/>
          <a:lstStyle/>
          <a:p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„Spotkanie 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Asyżu 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gromadzi jedynie przedstawicieli instytucji religijnych. Chodzi raczej o to, by być razem na tej drodze ku prawdzie, o zdecydowane zaangażowanie na rzecz godności człowieka i o wspólne podejmowanie sprawy 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pokoju”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 descr="220692_gn44s26b_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96952"/>
            <a:ext cx="5558025" cy="357301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156176" y="5085184"/>
            <a:ext cx="2467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~ </a:t>
            </a:r>
            <a:r>
              <a:rPr lang="pl-PL" sz="2400" dirty="0" smtClean="0"/>
              <a:t>Benedykt XVI</a:t>
            </a:r>
            <a:endParaRPr lang="pl-PL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620688"/>
            <a:ext cx="6318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„Szczery </a:t>
            </a:r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dialog wymaga zarówno otwartości, jak i silnego poczucia tożsamości z obu stron. W ten sposób każdy zostanie ubogacony darami drugiego”</a:t>
            </a:r>
            <a:endParaRPr lang="pl-PL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 descr="ratzinger-loves-jew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068960"/>
            <a:ext cx="5772150" cy="325755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300192" y="4653136"/>
            <a:ext cx="2467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~ </a:t>
            </a:r>
            <a:r>
              <a:rPr lang="pl-PL" sz="2400" dirty="0" smtClean="0"/>
              <a:t>Benedykt XVI</a:t>
            </a:r>
            <a:endParaRPr lang="pl-PL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Franciszek</a:t>
            </a:r>
            <a:endParaRPr lang="pl-PL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  Ur. 17 grudnia 1936 w Buenos Aires – argentyński duchowny rzymskokatolicki, w latach 1998–2013 arcybiskup Buenos Aires i tym samym prymas Argentyny, </a:t>
            </a:r>
            <a:r>
              <a:rPr lang="pl-PL" dirty="0" smtClean="0"/>
              <a:t>od </a:t>
            </a:r>
            <a:r>
              <a:rPr lang="pl-PL" dirty="0" smtClean="0"/>
              <a:t>2001–2013 </a:t>
            </a:r>
            <a:r>
              <a:rPr lang="pl-PL" dirty="0" smtClean="0"/>
              <a:t>kardynał, </a:t>
            </a:r>
            <a:r>
              <a:rPr lang="pl-PL" dirty="0" smtClean="0"/>
              <a:t>       266</a:t>
            </a:r>
            <a:r>
              <a:rPr lang="pl-PL" dirty="0" smtClean="0"/>
              <a:t>. papież </a:t>
            </a:r>
            <a:r>
              <a:rPr lang="pl-PL" dirty="0" smtClean="0"/>
              <a:t> od </a:t>
            </a:r>
            <a:r>
              <a:rPr lang="pl-PL" dirty="0" smtClean="0"/>
              <a:t>13 marca </a:t>
            </a:r>
            <a:r>
              <a:rPr lang="pl-PL" dirty="0" smtClean="0"/>
              <a:t>2013.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72459"/>
            <a:ext cx="2404548" cy="339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 descr="Papa-JudiosArgent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698" y="3789040"/>
            <a:ext cx="454483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2153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229600" cy="4525963"/>
          </a:xfrm>
        </p:spPr>
        <p:txBody>
          <a:bodyPr/>
          <a:lstStyle/>
          <a:p>
            <a:r>
              <a:rPr lang="pl-PL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pl-PL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Kiedy pozostajemy zamknięci sami  sobie, nie możemy się </a:t>
            </a:r>
            <a:r>
              <a:rPr lang="pl-PL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rozwijać. Natomiast gdy wychodzimy do ludzi, poznajemy inne kultury, inne sposoby myślenia, zaczynamy tę wspaniałą przygodę, która nazywa się dialogiem”</a:t>
            </a:r>
            <a:endParaRPr lang="pl-PL" sz="25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dirty="0" smtClean="0"/>
              <a:t>                                                     ~Papież Franciszek</a:t>
            </a:r>
            <a:endParaRPr lang="pl-PL" dirty="0"/>
          </a:p>
        </p:txBody>
      </p:sp>
      <p:pic>
        <p:nvPicPr>
          <p:cNvPr id="4" name="Obraz 3" descr="francesco_abrah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212976"/>
            <a:ext cx="4320480" cy="324900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1159" y="3356992"/>
            <a:ext cx="414766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2239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i="1" dirty="0" smtClean="0"/>
              <a:t> </a:t>
            </a:r>
            <a:r>
              <a:rPr lang="pl-PL" sz="5400" b="1" i="1" dirty="0" smtClean="0"/>
              <a:t>Papież  Jan XXII</a:t>
            </a:r>
            <a:endParaRPr lang="pl-PL" sz="54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4762872" cy="4565104"/>
          </a:xfrm>
        </p:spPr>
        <p:txBody>
          <a:bodyPr>
            <a:normAutofit fontScale="77500" lnSpcReduction="20000"/>
          </a:bodyPr>
          <a:lstStyle/>
          <a:p>
            <a:endParaRPr lang="pl-PL" dirty="0" smtClean="0"/>
          </a:p>
          <a:p>
            <a:r>
              <a:rPr lang="pl-PL" sz="2800" dirty="0" smtClean="0"/>
              <a:t>ur</a:t>
            </a:r>
            <a:r>
              <a:rPr lang="pl-PL" sz="2800" dirty="0" smtClean="0"/>
              <a:t>. 25 </a:t>
            </a:r>
            <a:r>
              <a:rPr lang="pl-PL" sz="2800" dirty="0" smtClean="0"/>
              <a:t>listopada1881w </a:t>
            </a:r>
            <a:r>
              <a:rPr lang="pl-PL" sz="2800" dirty="0" err="1" smtClean="0"/>
              <a:t>Sotto</a:t>
            </a:r>
            <a:r>
              <a:rPr lang="pl-PL" sz="2800" dirty="0" smtClean="0"/>
              <a:t> </a:t>
            </a:r>
            <a:r>
              <a:rPr lang="pl-PL" sz="2800" dirty="0" err="1" smtClean="0"/>
              <a:t>il</a:t>
            </a:r>
            <a:r>
              <a:rPr lang="pl-PL" sz="2800" dirty="0" smtClean="0"/>
              <a:t> Monte, zm. 3 czerwca 1963 </a:t>
            </a:r>
            <a:r>
              <a:rPr lang="pl-PL" sz="2800" dirty="0" smtClean="0"/>
              <a:t>        w Watykanie </a:t>
            </a:r>
            <a:r>
              <a:rPr lang="pl-PL" sz="2800" dirty="0" smtClean="0"/>
              <a:t>– włoski duchowny </a:t>
            </a:r>
            <a:r>
              <a:rPr lang="pl-PL" sz="2800" dirty="0" smtClean="0"/>
              <a:t>rzymskokatolicki  </a:t>
            </a:r>
            <a:r>
              <a:rPr lang="pl-PL" sz="2800" dirty="0" smtClean="0"/>
              <a:t>patriarcha </a:t>
            </a:r>
            <a:r>
              <a:rPr lang="pl-PL" sz="2800" dirty="0" smtClean="0"/>
              <a:t>Wenecji(1953-1958</a:t>
            </a:r>
            <a:r>
              <a:rPr lang="pl-PL" sz="2800" dirty="0" smtClean="0"/>
              <a:t>), </a:t>
            </a:r>
            <a:endParaRPr lang="pl-PL" sz="2800" dirty="0" smtClean="0"/>
          </a:p>
          <a:p>
            <a:r>
              <a:rPr lang="pl-PL" sz="2800" dirty="0" smtClean="0"/>
              <a:t>261</a:t>
            </a:r>
            <a:r>
              <a:rPr lang="pl-PL" sz="2800" dirty="0" smtClean="0"/>
              <a:t>. </a:t>
            </a:r>
            <a:r>
              <a:rPr lang="pl-PL" sz="2800" dirty="0" smtClean="0"/>
              <a:t>papież - od </a:t>
            </a:r>
            <a:r>
              <a:rPr lang="pl-PL" sz="2800" dirty="0" smtClean="0"/>
              <a:t>28 października 1958 do 3 czerwca </a:t>
            </a:r>
            <a:r>
              <a:rPr lang="pl-PL" sz="2800" dirty="0" smtClean="0"/>
              <a:t>1963. </a:t>
            </a:r>
          </a:p>
          <a:p>
            <a:r>
              <a:rPr lang="pl-PL" sz="2800" dirty="0" smtClean="0"/>
              <a:t>Najdonioślejszym wydarzeniem jego pontyfikatu było zwołanie Soboru Watykańskiego II, który otwarł Kościół na dialog z innymi religiami</a:t>
            </a:r>
            <a:endParaRPr lang="pl-PL" sz="2800" dirty="0"/>
          </a:p>
        </p:txBody>
      </p:sp>
      <p:pic>
        <p:nvPicPr>
          <p:cNvPr id="4" name="Obraz 3" descr="SVI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7" y="2780928"/>
            <a:ext cx="3947529" cy="286853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620688"/>
            <a:ext cx="8229600" cy="4525963"/>
          </a:xfrm>
        </p:spPr>
        <p:txBody>
          <a:bodyPr>
            <a:normAutofit/>
          </a:bodyPr>
          <a:lstStyle/>
          <a:p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„Dialog </a:t>
            </a:r>
            <a:r>
              <a:rPr lang="pl-PL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międzyreligijny stanowi konieczny warunek pokoju i dlatego jest obowiązkiem chrześcijan, podobnie jak innych wspólnot </a:t>
            </a:r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religijnych.”</a:t>
            </a:r>
          </a:p>
          <a:p>
            <a:pPr marL="0" indent="0">
              <a:buNone/>
            </a:pPr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</a:t>
            </a:r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l-PL" sz="2800" dirty="0" smtClean="0"/>
              <a:t>~Papież Franciszek</a:t>
            </a:r>
          </a:p>
          <a:p>
            <a:endParaRPr lang="pl-PL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40968"/>
            <a:ext cx="5124086" cy="31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 descr="Papa-bara-pros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933056"/>
            <a:ext cx="3557588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40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536" y="692696"/>
            <a:ext cx="8229600" cy="4525963"/>
          </a:xfrm>
        </p:spPr>
        <p:txBody>
          <a:bodyPr/>
          <a:lstStyle/>
          <a:p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„Dialog jest postawą otwarcia na drugiego człowieka, dzieleniem jego radości i smutków.”</a:t>
            </a:r>
          </a:p>
          <a:p>
            <a:pPr marL="0" indent="0">
              <a:buNone/>
            </a:pP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</a:t>
            </a:r>
            <a:r>
              <a:rPr lang="pl-PL" dirty="0" smtClean="0"/>
              <a:t>~Papież Franciszek</a:t>
            </a:r>
            <a:endParaRPr lang="pl-PL" dirty="0"/>
          </a:p>
        </p:txBody>
      </p:sp>
      <p:pic>
        <p:nvPicPr>
          <p:cNvPr id="4" name="Obraz 3" descr="d1404613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898" y="2420889"/>
            <a:ext cx="6048350" cy="403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115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r>
              <a:rPr lang="pl-PL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„Wysiłki na rzecz dialogu są przejawem miłości do prawdy.”</a:t>
            </a:r>
          </a:p>
          <a:p>
            <a:pPr marL="0" indent="0">
              <a:buNone/>
            </a:pPr>
            <a:r>
              <a:rPr lang="pl-PL" dirty="0" smtClean="0"/>
              <a:t>                                               ~Papież Franciszek</a:t>
            </a:r>
          </a:p>
          <a:p>
            <a:endParaRPr lang="pl-PL" dirty="0"/>
          </a:p>
        </p:txBody>
      </p:sp>
      <p:pic>
        <p:nvPicPr>
          <p:cNvPr id="4" name="Obraz 3" descr="lutheran-800x500-702x3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068960"/>
            <a:ext cx="66865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283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536" y="620688"/>
            <a:ext cx="8229600" cy="4525963"/>
          </a:xfrm>
        </p:spPr>
        <p:txBody>
          <a:bodyPr/>
          <a:lstStyle/>
          <a:p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„Postawa otwarcia w prawdzie i miłości powinna cechować dialog z przedstawicielami religii niechrześcijańskich.”</a:t>
            </a:r>
          </a:p>
          <a:p>
            <a:pPr marL="0" indent="0">
              <a:buNone/>
            </a:pPr>
            <a:r>
              <a:rPr lang="pl-PL" dirty="0" smtClean="0"/>
              <a:t>                                                   ~Papież Franciszek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3828788" cy="23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 descr="0NdktkqTURBXy8zODdkNDQzZjRlNTAzZTNmYWUwMjkwNTQ1MGU4ZGVjYi5qcGVnkpUDAGXNC3DNBm-TBc0DFM0B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71" y="3185562"/>
            <a:ext cx="4904977" cy="276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465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Dziękuję za uwagę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i="1" dirty="0" smtClean="0"/>
              <a:t>Klaudia </a:t>
            </a:r>
            <a:r>
              <a:rPr lang="pl-PL" i="1" dirty="0" err="1" smtClean="0"/>
              <a:t>Gniecka</a:t>
            </a:r>
            <a:r>
              <a:rPr lang="pl-PL" i="1" dirty="0" smtClean="0"/>
              <a:t> I AZ</a:t>
            </a:r>
            <a:endParaRPr lang="pl-PL" i="1" dirty="0"/>
          </a:p>
        </p:txBody>
      </p:sp>
      <p:pic>
        <p:nvPicPr>
          <p:cNvPr id="4" name="Obraz 3" descr="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708920"/>
            <a:ext cx="3641973" cy="36419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294967295"/>
          </p:nvPr>
        </p:nvSpPr>
        <p:spPr>
          <a:xfrm>
            <a:off x="1259632" y="3212976"/>
            <a:ext cx="7467600" cy="4873625"/>
          </a:xfrm>
        </p:spPr>
        <p:txBody>
          <a:bodyPr/>
          <a:lstStyle/>
          <a:p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Jestem przekonany, że chrześcijanie na tym świecie liczą się tylko wtedy gdy 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przynoszą 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pokój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endParaRPr lang="pl-PL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„Pokój i dialog idą  zawsze razem”</a:t>
            </a:r>
            <a:endParaRPr lang="pl-PL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 descr="janXXI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4741186" cy="260300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932040" y="5949280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~ Jan XXIII</a:t>
            </a:r>
            <a:endParaRPr lang="pl-PL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Papież Paweł VI</a:t>
            </a:r>
            <a:endParaRPr lang="pl-PL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1700808"/>
            <a:ext cx="5004048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U</a:t>
            </a:r>
            <a:r>
              <a:rPr lang="pl-PL" dirty="0" smtClean="0"/>
              <a:t>r</a:t>
            </a:r>
            <a:r>
              <a:rPr lang="pl-PL" dirty="0"/>
              <a:t>. </a:t>
            </a:r>
            <a:r>
              <a:rPr lang="pl-PL" dirty="0" smtClean="0"/>
              <a:t>26 września</a:t>
            </a:r>
            <a:r>
              <a:rPr lang="pl-PL" dirty="0"/>
              <a:t> 1897 w Concesio, zm. </a:t>
            </a:r>
            <a:r>
              <a:rPr lang="pl-PL" dirty="0" smtClean="0"/>
              <a:t>6 sierpnia 1978</a:t>
            </a:r>
            <a:r>
              <a:rPr lang="pl-PL" dirty="0"/>
              <a:t> w Castel </a:t>
            </a:r>
            <a:r>
              <a:rPr lang="pl-PL" dirty="0" smtClean="0"/>
              <a:t>Gandolfo; włoski</a:t>
            </a:r>
            <a:r>
              <a:rPr lang="pl-PL" dirty="0"/>
              <a:t> </a:t>
            </a:r>
            <a:r>
              <a:rPr lang="pl-PL" dirty="0" smtClean="0"/>
              <a:t>duchowny  rzymskokatolicki</a:t>
            </a:r>
            <a:r>
              <a:rPr lang="pl-PL" dirty="0"/>
              <a:t>, arcybiskup Mediolanu (1954-1963), 262. </a:t>
            </a:r>
            <a:r>
              <a:rPr lang="pl-PL" dirty="0" smtClean="0"/>
              <a:t>papież</a:t>
            </a:r>
            <a:r>
              <a:rPr lang="pl-PL" dirty="0"/>
              <a:t> </a:t>
            </a:r>
            <a:r>
              <a:rPr lang="pl-PL" dirty="0" smtClean="0"/>
              <a:t>- </a:t>
            </a:r>
            <a:r>
              <a:rPr lang="pl-PL" dirty="0" smtClean="0"/>
              <a:t>od </a:t>
            </a:r>
            <a:r>
              <a:rPr lang="pl-PL" dirty="0"/>
              <a:t>21 czerwca 1963 do 6 </a:t>
            </a:r>
            <a:r>
              <a:rPr lang="pl-PL" dirty="0" smtClean="0"/>
              <a:t>sierpni 1978</a:t>
            </a:r>
            <a:r>
              <a:rPr lang="pl-PL" dirty="0"/>
              <a:t>, błogosławiony Kościoła katolickiego</a:t>
            </a:r>
            <a:r>
              <a:rPr lang="pl-PL" dirty="0" smtClean="0"/>
              <a:t>. </a:t>
            </a:r>
          </a:p>
          <a:p>
            <a:pPr marL="0" indent="0">
              <a:buNone/>
            </a:pPr>
            <a:r>
              <a:rPr lang="pl-PL" dirty="0" smtClean="0"/>
              <a:t>Kontynuował drogę dialogu, pojednał Kościół rzymskokatolicki                  z prawosławnym</a:t>
            </a:r>
            <a:endParaRPr lang="pl-PL" dirty="0"/>
          </a:p>
        </p:txBody>
      </p:sp>
      <p:pic>
        <p:nvPicPr>
          <p:cNvPr id="4" name="Obraz 3" descr="690265_EN_00948042_1355_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844824"/>
            <a:ext cx="3517911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6595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692696"/>
            <a:ext cx="8229600" cy="4525963"/>
          </a:xfrm>
        </p:spPr>
        <p:txBody>
          <a:bodyPr/>
          <a:lstStyle/>
          <a:p>
            <a:r>
              <a:rPr lang="pl-PL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„Dialog jest innym imieniem miłości.”</a:t>
            </a:r>
          </a:p>
          <a:p>
            <a:pPr marL="0" indent="0">
              <a:buNone/>
            </a:pPr>
            <a:r>
              <a:rPr lang="pl-PL" dirty="0" smtClean="0"/>
              <a:t>                                                    </a:t>
            </a:r>
            <a:r>
              <a:rPr lang="pl-PL" dirty="0" smtClean="0"/>
              <a:t>~ </a:t>
            </a:r>
            <a:r>
              <a:rPr lang="pl-PL" dirty="0" smtClean="0"/>
              <a:t>Papież Paweł VI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287" y="2132856"/>
            <a:ext cx="3336625" cy="412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799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8229600" cy="4525963"/>
          </a:xfrm>
        </p:spPr>
        <p:txBody>
          <a:bodyPr>
            <a:normAutofit/>
          </a:bodyPr>
          <a:lstStyle/>
          <a:p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„Pod </a:t>
            </a: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nazwą dialogu powinniśmy więc mieć przed oczyma ów prawdziwy i niewymowny rodzaj rozmowy, którą z nami zapoczątkował i nawiązał Bóg - jeśli My, to jest Kościół, chcemy rozumieć, jakie stosunki mamy z ludźmi nawiązywać i do jakich dążyć" "trzeba, byśmy pierwsi dążyli do dialogu z ludźmi i nie czekali, aż inni nas do tego wezwą." </a:t>
            </a:r>
            <a:endParaRPr lang="pl-PL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dirty="0" smtClean="0"/>
              <a:t>                                                         ~ Papież Paweł VI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207" y="3933056"/>
            <a:ext cx="523442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231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83568" y="836712"/>
            <a:ext cx="7467600" cy="4873752"/>
          </a:xfrm>
        </p:spPr>
        <p:txBody>
          <a:bodyPr/>
          <a:lstStyle/>
          <a:p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„W dialogu prawda łączy się z miłością, 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a 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zrozumienie z ukochaniem.”</a:t>
            </a:r>
          </a:p>
          <a:p>
            <a:pPr marL="0" indent="0">
              <a:buNone/>
            </a:pPr>
            <a:r>
              <a:rPr lang="pl-PL" dirty="0" smtClean="0"/>
              <a:t>                                                    ~ Papież Paweł VI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13395"/>
            <a:ext cx="3384376" cy="439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513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 Paweł II</a:t>
            </a:r>
            <a:endParaRPr lang="pl-PL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640960" cy="5133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  Ur</a:t>
            </a:r>
            <a:r>
              <a:rPr lang="pl-PL" dirty="0"/>
              <a:t>. 18 maja 1920 w Wadowicach, zm. 2 kwietnia 2005 w </a:t>
            </a:r>
            <a:r>
              <a:rPr lang="pl-PL" dirty="0" smtClean="0"/>
              <a:t>Watykanie </a:t>
            </a:r>
            <a:r>
              <a:rPr lang="pl-PL" dirty="0"/>
              <a:t>– polski </a:t>
            </a:r>
            <a:r>
              <a:rPr lang="pl-PL" dirty="0" smtClean="0"/>
              <a:t>duchowny rzymskokatolicki</a:t>
            </a:r>
            <a:r>
              <a:rPr lang="pl-PL" dirty="0"/>
              <a:t>, biskup pomocniczy </a:t>
            </a:r>
            <a:r>
              <a:rPr lang="pl-PL" dirty="0" smtClean="0"/>
              <a:t>krakowski,  </a:t>
            </a:r>
            <a:r>
              <a:rPr lang="pl-PL" dirty="0"/>
              <a:t>następnie arcybiskup metropolita </a:t>
            </a:r>
            <a:r>
              <a:rPr lang="pl-PL" dirty="0" smtClean="0"/>
              <a:t>krakowski, </a:t>
            </a:r>
            <a:r>
              <a:rPr lang="pl-PL" dirty="0"/>
              <a:t> </a:t>
            </a:r>
            <a:r>
              <a:rPr lang="pl-PL" dirty="0" smtClean="0"/>
              <a:t>kardynał</a:t>
            </a:r>
            <a:r>
              <a:rPr lang="pl-PL" dirty="0"/>
              <a:t> </a:t>
            </a:r>
            <a:r>
              <a:rPr lang="pl-PL" dirty="0" smtClean="0"/>
              <a:t>od 1967,  </a:t>
            </a:r>
            <a:r>
              <a:rPr lang="pl-PL" dirty="0"/>
              <a:t>264. papież </a:t>
            </a:r>
            <a:r>
              <a:rPr lang="pl-PL" dirty="0" smtClean="0"/>
              <a:t>- </a:t>
            </a:r>
            <a:r>
              <a:rPr lang="pl-PL" dirty="0" smtClean="0"/>
              <a:t>od 16. </a:t>
            </a:r>
            <a:r>
              <a:rPr lang="pl-PL" dirty="0"/>
              <a:t>października 1978 do </a:t>
            </a:r>
            <a:r>
              <a:rPr lang="pl-PL" dirty="0" smtClean="0"/>
              <a:t>2. </a:t>
            </a:r>
            <a:r>
              <a:rPr lang="pl-PL" dirty="0"/>
              <a:t>kwietnia </a:t>
            </a:r>
            <a:r>
              <a:rPr lang="pl-PL" dirty="0" smtClean="0"/>
              <a:t>2005,</a:t>
            </a:r>
            <a:r>
              <a:rPr lang="pl-PL" dirty="0"/>
              <a:t> święty Kościoła katolickiego</a:t>
            </a:r>
            <a:r>
              <a:rPr lang="pl-PL" dirty="0" smtClean="0"/>
              <a:t>. Papież dialogu – w 1986 r. zaprosił do Asyżu na  modlitwę o pokój przedstawicieli wszystkich religii. </a:t>
            </a:r>
            <a:endParaRPr lang="pl-PL" dirty="0"/>
          </a:p>
        </p:txBody>
      </p:sp>
      <p:pic>
        <p:nvPicPr>
          <p:cNvPr id="4" name="Obraz 3" descr="asy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149080"/>
            <a:ext cx="4462335" cy="255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6922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7467600" cy="4873752"/>
          </a:xfrm>
        </p:spPr>
        <p:txBody>
          <a:bodyPr>
            <a:normAutofit/>
          </a:bodyPr>
          <a:lstStyle/>
          <a:p>
            <a:r>
              <a:rPr lang="pl-PL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„Dialog </a:t>
            </a:r>
            <a:r>
              <a:rPr lang="pl-PL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przezwyciężanie egoizmu, to "my" zamiast "</a:t>
            </a:r>
            <a:r>
              <a:rPr lang="pl-PL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ja”. </a:t>
            </a:r>
            <a:r>
              <a:rPr lang="pl-PL" sz="3600" dirty="0" smtClean="0"/>
              <a:t>                    </a:t>
            </a:r>
          </a:p>
          <a:p>
            <a:endParaRPr lang="pl-PL" sz="3600" dirty="0" smtClean="0"/>
          </a:p>
          <a:p>
            <a:pPr>
              <a:buNone/>
            </a:pPr>
            <a:r>
              <a:rPr lang="pl-PL" sz="3600" dirty="0" smtClean="0"/>
              <a:t>                   ~</a:t>
            </a:r>
            <a:r>
              <a:rPr lang="pl-PL" sz="3600" dirty="0" smtClean="0"/>
              <a:t>Papież Jan Paweł II</a:t>
            </a:r>
            <a:endParaRPr lang="pl-PL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744" y="2564904"/>
            <a:ext cx="2826112" cy="399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6025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194</TotalTime>
  <Words>616</Words>
  <Application>Microsoft Office PowerPoint</Application>
  <PresentationFormat>Pokaz na ekranie (4:3)</PresentationFormat>
  <Paragraphs>58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Wykusz</vt:lpstr>
      <vt:lpstr>Wielcy Papieże  o dialogu</vt:lpstr>
      <vt:lpstr> Papież  Jan XXII</vt:lpstr>
      <vt:lpstr>Slajd 3</vt:lpstr>
      <vt:lpstr>Papież Paweł VI</vt:lpstr>
      <vt:lpstr>Slajd 5</vt:lpstr>
      <vt:lpstr>Slajd 6</vt:lpstr>
      <vt:lpstr>Slajd 7</vt:lpstr>
      <vt:lpstr>Jan Paweł II</vt:lpstr>
      <vt:lpstr>Slajd 9</vt:lpstr>
      <vt:lpstr>Slajd 10</vt:lpstr>
      <vt:lpstr>Slajd 11</vt:lpstr>
      <vt:lpstr>Slajd 12</vt:lpstr>
      <vt:lpstr>Slajd 13</vt:lpstr>
      <vt:lpstr>Slajd 14</vt:lpstr>
      <vt:lpstr>Benedykt XV</vt:lpstr>
      <vt:lpstr>Slajd 16</vt:lpstr>
      <vt:lpstr>Slajd 17</vt:lpstr>
      <vt:lpstr>Franciszek</vt:lpstr>
      <vt:lpstr>Slajd 19</vt:lpstr>
      <vt:lpstr>Slajd 20</vt:lpstr>
      <vt:lpstr>Slajd 21</vt:lpstr>
      <vt:lpstr>Slajd 22</vt:lpstr>
      <vt:lpstr>Slajd 23</vt:lpstr>
      <vt:lpstr>Dziękuję za uwagę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Nauka ostatnich papieży na temat dialogu</dc:title>
  <dc:creator>Vostro</dc:creator>
  <cp:lastModifiedBy>HP</cp:lastModifiedBy>
  <cp:revision>9</cp:revision>
  <dcterms:created xsi:type="dcterms:W3CDTF">2018-05-29T14:02:21Z</dcterms:created>
  <dcterms:modified xsi:type="dcterms:W3CDTF">2018-05-29T17:35:39Z</dcterms:modified>
</cp:coreProperties>
</file>