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4" r:id="rId15"/>
    <p:sldId id="273" r:id="rId16"/>
    <p:sldId id="270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9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2571744"/>
            <a:ext cx="4500594" cy="1571636"/>
          </a:xfrm>
        </p:spPr>
        <p:txBody>
          <a:bodyPr>
            <a:normAutofit/>
          </a:bodyPr>
          <a:lstStyle/>
          <a:p>
            <a:r>
              <a:rPr lang="pl-PL" sz="7700" dirty="0" smtClean="0">
                <a:solidFill>
                  <a:schemeClr val="bg2">
                    <a:lumMod val="10000"/>
                  </a:schemeClr>
                </a:solidFill>
                <a:latin typeface="Algerian" pitchFamily="82" charset="0"/>
              </a:rPr>
              <a:t>HAMSA</a:t>
            </a:r>
            <a:endParaRPr lang="pl-PL" sz="7700" dirty="0">
              <a:solidFill>
                <a:schemeClr val="bg2">
                  <a:lumMod val="10000"/>
                </a:schemeClr>
              </a:solidFill>
              <a:latin typeface="Algerian" pitchFamily="82" charset="0"/>
            </a:endParaRPr>
          </a:p>
        </p:txBody>
      </p:sp>
      <p:pic>
        <p:nvPicPr>
          <p:cNvPr id="11" name="Obraz 10" descr="81HEAJkeeQL._SY587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714356"/>
            <a:ext cx="4600575" cy="559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amsa szerok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76672"/>
            <a:ext cx="4571999" cy="3157537"/>
          </a:xfrm>
          <a:prstGeom prst="rect">
            <a:avLst/>
          </a:prstGeom>
        </p:spPr>
      </p:pic>
      <p:pic>
        <p:nvPicPr>
          <p:cNvPr id="3" name="Obraz 2" descr="the_souk_245_180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816424" cy="381642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9552" y="5085184"/>
            <a:ext cx="729610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Także sztuka użytkowa chętnie sięga </a:t>
            </a:r>
          </a:p>
          <a:p>
            <a:r>
              <a:rPr lang="pl-PL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po motyw </a:t>
            </a:r>
            <a:r>
              <a:rPr lang="pl-PL" sz="37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hamsy</a:t>
            </a:r>
            <a:endParaRPr lang="pl-PL" sz="37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4664"/>
            <a:ext cx="3783483" cy="3445385"/>
          </a:xfrm>
          <a:prstGeom prst="rect">
            <a:avLst/>
          </a:prstGeom>
        </p:spPr>
      </p:pic>
      <p:pic>
        <p:nvPicPr>
          <p:cNvPr id="3" name="Obraz 2" descr="IMG_38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2699807" cy="3501008"/>
          </a:xfrm>
          <a:prstGeom prst="rect">
            <a:avLst/>
          </a:prstGeom>
        </p:spPr>
      </p:pic>
      <p:pic>
        <p:nvPicPr>
          <p:cNvPr id="4" name="Obraz 3" descr="IMG_39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149080"/>
            <a:ext cx="2880320" cy="216024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3568" y="4653136"/>
            <a:ext cx="354295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Zawieszki, breloki, </a:t>
            </a:r>
          </a:p>
          <a:p>
            <a:r>
              <a:rPr lang="pl-PL" sz="3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serwetniki –</a:t>
            </a:r>
          </a:p>
          <a:p>
            <a:r>
              <a:rPr lang="pl-PL" sz="3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3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3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hamsą</a:t>
            </a:r>
            <a:endParaRPr lang="pl-PL" sz="33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IMG_38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052736"/>
            <a:ext cx="2308860" cy="29641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B505-HAMSA-GRADIENT-5-i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4044" y="908720"/>
            <a:ext cx="4389956" cy="515719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501317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Istnieją teorie mówiące, że ​​symbol </a:t>
            </a:r>
            <a:r>
              <a:rPr lang="pl-PL" sz="25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hamsy</a:t>
            </a:r>
            <a:r>
              <a:rPr lang="pl-PL" sz="25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był znany już w starożytnym Egipcie i Mezopotamii</a:t>
            </a:r>
            <a:endParaRPr lang="pl-PL" sz="25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depositphotos_179653164-stock-illustration-vector-hamsa-hand-drawn-symb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3749040" cy="46390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88640"/>
            <a:ext cx="849694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Wśród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Żydów </a:t>
            </a:r>
            <a:r>
              <a:rPr lang="pl-PL" sz="2500" i="1" dirty="0" err="1" smtClean="0">
                <a:latin typeface="Times New Roman" pitchFamily="18" charset="0"/>
                <a:cs typeface="Times New Roman" pitchFamily="18" charset="0"/>
              </a:rPr>
              <a:t>hamsa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jest bardzo szanowanym, świętym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                                   i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powszechnym symbolem. Jest używany w </a:t>
            </a:r>
            <a:r>
              <a:rPr lang="pl-PL" sz="2500" i="1" dirty="0" err="1" smtClean="0">
                <a:latin typeface="Times New Roman" pitchFamily="18" charset="0"/>
                <a:cs typeface="Times New Roman" pitchFamily="18" charset="0"/>
              </a:rPr>
              <a:t>Ketubah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            czyli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kontraktach małżeńskich, a także przedmiotach,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           które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ubierają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Torę i służą do jej czytania,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takich jak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jady. </a:t>
            </a:r>
          </a:p>
          <a:p>
            <a:r>
              <a:rPr lang="pl-PL" sz="2500" dirty="0" err="1" smtClean="0">
                <a:latin typeface="Times New Roman" pitchFamily="18" charset="0"/>
                <a:cs typeface="Times New Roman" pitchFamily="18" charset="0"/>
              </a:rPr>
              <a:t>Hamsa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stała się symbolem w codziennym życiu izraelskim,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      a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do pewnego stopnia symbolem samego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Izraela, modnym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talizmanem;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pojawia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się na naszyjnikach, breloczkach, pocztówkach, kartach telefonicznych i loteryjnych oraz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             w reklamach.</a:t>
            </a:r>
          </a:p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ymbol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ręki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ma wielkie znaczenie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od czasów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nadania Dekalogu. Tora stwierdza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, że ​​"Pan zabrał Izraela z Egiptu silną ręką i wyciągniętym ramieniem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". "Mocna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ręka" jest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związana      z symbolem  </a:t>
            </a:r>
            <a:r>
              <a:rPr lang="pl-PL" sz="2500" dirty="0" err="1" smtClean="0">
                <a:latin typeface="Times New Roman" pitchFamily="18" charset="0"/>
                <a:cs typeface="Times New Roman" pitchFamily="18" charset="0"/>
              </a:rPr>
              <a:t>hamsy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. Pomocna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dłoń jest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symbolem  Bożej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gotowości do pomocy swojemu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ludowi</a:t>
            </a:r>
            <a:endParaRPr lang="pl-PL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hamsa-shi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445775" cy="1772815"/>
          </a:xfrm>
          <a:prstGeom prst="rect">
            <a:avLst/>
          </a:prstGeom>
        </p:spPr>
      </p:pic>
      <p:pic>
        <p:nvPicPr>
          <p:cNvPr id="4" name="Obraz 3" descr="lucky-hamsa-chai-hebrew-shi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3995" y="2480508"/>
            <a:ext cx="1330493" cy="1509295"/>
          </a:xfrm>
          <a:prstGeom prst="rect">
            <a:avLst/>
          </a:prstGeom>
        </p:spPr>
      </p:pic>
      <p:pic>
        <p:nvPicPr>
          <p:cNvPr id="6" name="Obraz 5" descr="unknow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0"/>
            <a:ext cx="1339974" cy="18169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8268086_1879605018723657_182283840394907657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438128" cy="3438128"/>
          </a:xfrm>
          <a:prstGeom prst="rect">
            <a:avLst/>
          </a:prstGeom>
        </p:spPr>
      </p:pic>
      <p:pic>
        <p:nvPicPr>
          <p:cNvPr id="3" name="Obraz 2" descr="18619956_1907493122601513_478384970071049791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0"/>
            <a:ext cx="4499992" cy="3374994"/>
          </a:xfrm>
          <a:prstGeom prst="rect">
            <a:avLst/>
          </a:prstGeom>
        </p:spPr>
      </p:pic>
      <p:pic>
        <p:nvPicPr>
          <p:cNvPr id="4" name="Obraz 3" descr="71SlM3rlUzL._SX425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501008"/>
            <a:ext cx="3104182" cy="310418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51520" y="4797152"/>
            <a:ext cx="44470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Magnesy z dobrymi życzeniami </a:t>
            </a:r>
          </a:p>
          <a:p>
            <a:r>
              <a:rPr lang="pl-PL" sz="25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 zawieszka w formie</a:t>
            </a:r>
          </a:p>
          <a:p>
            <a:r>
              <a:rPr lang="pl-PL" sz="25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5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amsy</a:t>
            </a:r>
            <a:r>
              <a:rPr lang="pl-PL" sz="25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tu z błogosławieństwem</a:t>
            </a:r>
          </a:p>
          <a:p>
            <a:r>
              <a:rPr lang="pl-PL" sz="25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5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domu w </a:t>
            </a:r>
            <a:r>
              <a:rPr lang="pl-PL" sz="25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j.angielskim</a:t>
            </a:r>
            <a:endParaRPr lang="pl-PL" sz="25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88640"/>
            <a:ext cx="8676455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Ze względu na swoje znaczenie zarówno w kulturze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arabskiej,  </a:t>
            </a:r>
            <a:r>
              <a:rPr lang="pl-PL" sz="2500" dirty="0" err="1" smtClean="0">
                <a:latin typeface="Times New Roman" pitchFamily="18" charset="0"/>
                <a:cs typeface="Times New Roman" pitchFamily="18" charset="0"/>
              </a:rPr>
              <a:t>hamsa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jest jednym z narodowych symboli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Algierii i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pojawia się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  w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jej godle . </a:t>
            </a:r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Jest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również najbardziej popularna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w Egipcie. Tradycyjne Egipcjanki, często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robią </a:t>
            </a:r>
            <a:r>
              <a:rPr lang="pl-PL" sz="2500" i="1" dirty="0" err="1" smtClean="0">
                <a:latin typeface="Times New Roman" pitchFamily="18" charset="0"/>
                <a:cs typeface="Times New Roman" pitchFamily="18" charset="0"/>
              </a:rPr>
              <a:t>khamaysa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, które są amuletami złożonymi z pięciu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przedmiotów:  </a:t>
            </a:r>
            <a:r>
              <a:rPr lang="pl-PL" sz="2500" i="1" dirty="0" err="1" smtClean="0">
                <a:latin typeface="Times New Roman" pitchFamily="18" charset="0"/>
                <a:cs typeface="Times New Roman" pitchFamily="18" charset="0"/>
              </a:rPr>
              <a:t>khamsa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które przyczepiają się do włosów ich dzieci lub do czarnych fartuchów. Pięć obiektów może składać się z papryczek, rąk, kółek lub gwiazd zwisających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           z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haków.</a:t>
            </a:r>
            <a:endParaRPr lang="pl-PL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651px-Seal_of_Alger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196752"/>
            <a:ext cx="2812355" cy="28123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3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046409">
            <a:off x="2113051" y="3838467"/>
            <a:ext cx="2898893" cy="2174170"/>
          </a:xfrm>
          <a:prstGeom prst="rect">
            <a:avLst/>
          </a:prstGeom>
        </p:spPr>
      </p:pic>
      <p:pic>
        <p:nvPicPr>
          <p:cNvPr id="3" name="Obraz 2" descr="31531129_1952079581471564_616175377727671500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933056"/>
            <a:ext cx="2691838" cy="206084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88640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Lewantyńscy chrześcijanie używali powszechnie symbolu dłoni Maryi aż do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1526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roku, gdy komisja biskupia zwołana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przez cesarza Karola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V wydała dekret o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zakazie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używania „Dłoni Maryi”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i wszystkich otwartych prawych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amuletów, a chrześcijaństwo w ogóle jest przeciwne używaniu amuletów jako niezgodne z 1. przykazaniem Dekalogu. Pozostają więc jedynie…</a:t>
            </a:r>
          </a:p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zterolistna koniczynka i podkowa, na szczęście? </a:t>
            </a:r>
            <a:endParaRPr lang="pl-PL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075" y="219075"/>
            <a:ext cx="6419850" cy="6419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5" y="404664"/>
            <a:ext cx="8424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 smtClean="0">
                <a:latin typeface="Times New Roman" pitchFamily="18" charset="0"/>
                <a:cs typeface="Times New Roman" pitchFamily="18" charset="0"/>
              </a:rPr>
              <a:t>Hamsa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popularny 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na Bliskim Wschodzie i w Afryce 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Północnej znak  przedstawiający 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otwartą prawą 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dłoń – symbol błogosławieństwa i ochrony przed złem</a:t>
            </a:r>
          </a:p>
          <a:p>
            <a:endParaRPr lang="pl-PL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lucky-hamsa-chai-hebrew-shi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5712" y="2376487"/>
            <a:ext cx="1552575" cy="2105025"/>
          </a:xfrm>
          <a:prstGeom prst="rect">
            <a:avLst/>
          </a:prstGeom>
        </p:spPr>
      </p:pic>
      <p:pic>
        <p:nvPicPr>
          <p:cNvPr id="4" name="Obraz 3" descr="Blue-Hamsa-on-Grey-Bl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138362"/>
            <a:ext cx="3528392" cy="43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3326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 smtClean="0">
                <a:latin typeface="Times New Roman" pitchFamily="18" charset="0"/>
                <a:cs typeface="Times New Roman" pitchFamily="18" charset="0"/>
              </a:rPr>
              <a:t>Hamsa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 jest  rodzajem talizmanu, znanym zarówno w judaizmie, jak i islamie, a niegdyś także w chrześcijaństwie</a:t>
            </a:r>
            <a:endParaRPr lang="pl-PL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170px-KhamsaTunez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8391" y="1484785"/>
            <a:ext cx="3779943" cy="5047336"/>
          </a:xfrm>
          <a:prstGeom prst="rect">
            <a:avLst/>
          </a:prstGeom>
        </p:spPr>
      </p:pic>
      <p:pic>
        <p:nvPicPr>
          <p:cNvPr id="5" name="Obraz 4" descr="re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3836355" cy="51720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886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krajach arabskich </a:t>
            </a:r>
            <a:r>
              <a:rPr lang="pl-PL" sz="2700" dirty="0" err="1" smtClean="0">
                <a:latin typeface="Times New Roman" pitchFamily="18" charset="0"/>
                <a:cs typeface="Times New Roman" pitchFamily="18" charset="0"/>
              </a:rPr>
              <a:t>hamsa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 symbolizuje 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dłoń Fatimy </a:t>
            </a:r>
            <a:r>
              <a:rPr lang="pl-PL" sz="2700" dirty="0" err="1" smtClean="0">
                <a:latin typeface="Times New Roman" pitchFamily="18" charset="0"/>
                <a:cs typeface="Times New Roman" pitchFamily="18" charset="0"/>
              </a:rPr>
              <a:t>Zahry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 – córki Mahometa, w Izraelu zaś Miriam, siostry Mojżesza. Według 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chrześcijan 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zamieszkujących Imperium Osmańskie, dłoń nawiązywała do postaci Marii, matki Jezusa.</a:t>
            </a:r>
            <a:endParaRPr lang="pl-PL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f54f697fedf1b5477f3007c936w1--ukrasheniya-hamsa-ruka-boga-glaz-fati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60648"/>
            <a:ext cx="3289300" cy="6362700"/>
          </a:xfrm>
          <a:prstGeom prst="rect">
            <a:avLst/>
          </a:prstGeom>
        </p:spPr>
      </p:pic>
      <p:pic>
        <p:nvPicPr>
          <p:cNvPr id="4" name="Obraz 3" descr="sand-art-hamsa-hand-mandala-nobuaki-suzu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645024"/>
            <a:ext cx="2376264" cy="3031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79512" y="260648"/>
            <a:ext cx="87865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W judaizmie </a:t>
            </a:r>
            <a:r>
              <a:rPr lang="pl-PL" sz="2700" dirty="0" err="1" smtClean="0">
                <a:latin typeface="Times New Roman" pitchFamily="18" charset="0"/>
                <a:cs typeface="Times New Roman" pitchFamily="18" charset="0"/>
              </a:rPr>
              <a:t>hamsa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 ma być dłonią Miriam – siostry Mojżesza</a:t>
            </a:r>
            <a:endParaRPr lang="pl-PL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Feuerbach_Mirjam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24744"/>
            <a:ext cx="4220049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am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775252" cy="3501864"/>
          </a:xfrm>
          <a:prstGeom prst="rect">
            <a:avLst/>
          </a:prstGeom>
        </p:spPr>
      </p:pic>
      <p:pic>
        <p:nvPicPr>
          <p:cNvPr id="6" name="Obraz 5" descr="images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3" y="313398"/>
            <a:ext cx="3390767" cy="333162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67544" y="4581128"/>
            <a:ext cx="451277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Żydowskie </a:t>
            </a:r>
            <a:r>
              <a:rPr lang="pl-PL" sz="27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hamsy</a:t>
            </a:r>
            <a:r>
              <a:rPr lang="pl-PL" sz="2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często mają </a:t>
            </a:r>
          </a:p>
          <a:p>
            <a:r>
              <a:rPr lang="pl-PL" sz="2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hebrajskie inskrypcje – </a:t>
            </a:r>
          </a:p>
          <a:p>
            <a:r>
              <a:rPr lang="pl-PL" sz="2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tu: „życie” </a:t>
            </a:r>
            <a:endParaRPr lang="pl-PL" sz="27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 descr="reka-miri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88640"/>
            <a:ext cx="2321533" cy="3096344"/>
          </a:xfrm>
          <a:prstGeom prst="rect">
            <a:avLst/>
          </a:prstGeom>
        </p:spPr>
      </p:pic>
      <p:pic>
        <p:nvPicPr>
          <p:cNvPr id="9" name="Obraz 8" descr="mark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652705"/>
            <a:ext cx="3056890" cy="30365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3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8640"/>
            <a:ext cx="3584771" cy="4561112"/>
          </a:xfrm>
          <a:prstGeom prst="rect">
            <a:avLst/>
          </a:prstGeom>
        </p:spPr>
      </p:pic>
      <p:pic>
        <p:nvPicPr>
          <p:cNvPr id="3" name="Obraz 2" descr="hams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4176464" cy="574820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716016" y="5445224"/>
            <a:ext cx="409278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100" b="1" dirty="0" smtClean="0">
                <a:solidFill>
                  <a:srgbClr val="FFDF79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3100" b="1" dirty="0" err="1" smtClean="0">
                <a:solidFill>
                  <a:srgbClr val="FFDF79"/>
                </a:solidFill>
                <a:latin typeface="Times New Roman" pitchFamily="18" charset="0"/>
                <a:cs typeface="Times New Roman" pitchFamily="18" charset="0"/>
              </a:rPr>
              <a:t>Mazal</a:t>
            </a:r>
            <a:r>
              <a:rPr lang="pl-PL" sz="3100" b="1" dirty="0" smtClean="0">
                <a:solidFill>
                  <a:srgbClr val="FFDF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100" b="1" dirty="0" err="1" smtClean="0">
                <a:solidFill>
                  <a:srgbClr val="FFDF79"/>
                </a:solidFill>
                <a:latin typeface="Times New Roman" pitchFamily="18" charset="0"/>
                <a:cs typeface="Times New Roman" pitchFamily="18" charset="0"/>
              </a:rPr>
              <a:t>tow</a:t>
            </a:r>
            <a:r>
              <a:rPr lang="pl-PL" sz="3100" b="1" dirty="0" smtClean="0">
                <a:solidFill>
                  <a:srgbClr val="FFDF79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r>
              <a:rPr lang="pl-PL" sz="3100" b="1" dirty="0" smtClean="0">
                <a:solidFill>
                  <a:srgbClr val="FFDF79"/>
                </a:solidFill>
                <a:latin typeface="Times New Roman" pitchFamily="18" charset="0"/>
                <a:cs typeface="Times New Roman" pitchFamily="18" charset="0"/>
              </a:rPr>
              <a:t>czyli życzenia szczęścia</a:t>
            </a:r>
            <a:endParaRPr lang="pl-PL" sz="3100" b="1" dirty="0">
              <a:solidFill>
                <a:srgbClr val="FFDF7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1026-2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083918" cy="544522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644008" y="3356992"/>
            <a:ext cx="41024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err="1" smtClean="0">
                <a:latin typeface="Times New Roman" pitchFamily="18" charset="0"/>
                <a:cs typeface="Times New Roman" pitchFamily="18" charset="0"/>
              </a:rPr>
              <a:t>Hamsy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islamskie często mają </a:t>
            </a:r>
          </a:p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dodatkowy element:</a:t>
            </a:r>
          </a:p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zw. Oko Proroka, stanowiące </a:t>
            </a:r>
          </a:p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sobny talizman</a:t>
            </a:r>
            <a:endParaRPr lang="pl-PL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rebrny-charms-hamsa-reka-fatimy-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2276872" cy="2276872"/>
          </a:xfrm>
          <a:prstGeom prst="rect">
            <a:avLst/>
          </a:prstGeom>
        </p:spPr>
      </p:pic>
      <p:pic>
        <p:nvPicPr>
          <p:cNvPr id="3" name="Obraz 2" descr="339339d2f7db630e4cf02fefd339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04664"/>
            <a:ext cx="2892717" cy="2171060"/>
          </a:xfrm>
          <a:prstGeom prst="rect">
            <a:avLst/>
          </a:prstGeom>
        </p:spPr>
      </p:pic>
      <p:pic>
        <p:nvPicPr>
          <p:cNvPr id="4" name="Obraz 3" descr="7dc6b5404ad9b753c92add32a3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474" y="404664"/>
            <a:ext cx="2197369" cy="2232248"/>
          </a:xfrm>
          <a:prstGeom prst="rect">
            <a:avLst/>
          </a:prstGeom>
        </p:spPr>
      </p:pic>
      <p:pic>
        <p:nvPicPr>
          <p:cNvPr id="5" name="Obraz 4" descr="7f7a3cfb429d822c57fa92ff15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019433">
            <a:off x="6718603" y="2446889"/>
            <a:ext cx="2149084" cy="1748309"/>
          </a:xfrm>
          <a:prstGeom prst="rect">
            <a:avLst/>
          </a:prstGeom>
        </p:spPr>
      </p:pic>
      <p:pic>
        <p:nvPicPr>
          <p:cNvPr id="6" name="Obraz 5" descr="dor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996952"/>
            <a:ext cx="1615746" cy="2411341"/>
          </a:xfrm>
          <a:prstGeom prst="rect">
            <a:avLst/>
          </a:prstGeom>
        </p:spPr>
      </p:pic>
      <p:pic>
        <p:nvPicPr>
          <p:cNvPr id="7" name="Obraz 6" descr="images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46459">
            <a:off x="2339752" y="2852936"/>
            <a:ext cx="2466975" cy="1847850"/>
          </a:xfrm>
          <a:prstGeom prst="rect">
            <a:avLst/>
          </a:prstGeom>
        </p:spPr>
      </p:pic>
      <p:pic>
        <p:nvPicPr>
          <p:cNvPr id="8" name="Obraz 7" descr="images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3933056"/>
            <a:ext cx="2143125" cy="214312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755576" y="6093296"/>
            <a:ext cx="68643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Motyw </a:t>
            </a:r>
            <a:r>
              <a:rPr lang="pl-PL" sz="25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hamsy</a:t>
            </a:r>
            <a:r>
              <a:rPr lang="pl-PL" sz="25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bardzo często pojawia się w biżuterii</a:t>
            </a:r>
            <a:endParaRPr lang="pl-PL" sz="25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442</Words>
  <Application>Microsoft Office PowerPoint</Application>
  <PresentationFormat>Pokaz na ekranie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HAMSA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HAMSA</dc:title>
  <dc:creator>Nauczyciel</dc:creator>
  <cp:lastModifiedBy>HP</cp:lastModifiedBy>
  <cp:revision>6</cp:revision>
  <dcterms:created xsi:type="dcterms:W3CDTF">2018-05-14T10:00:25Z</dcterms:created>
  <dcterms:modified xsi:type="dcterms:W3CDTF">2018-05-21T22:42:52Z</dcterms:modified>
</cp:coreProperties>
</file>