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4" r:id="rId6"/>
    <p:sldId id="265" r:id="rId7"/>
    <p:sldId id="260" r:id="rId8"/>
    <p:sldId id="269" r:id="rId9"/>
    <p:sldId id="267" r:id="rId10"/>
    <p:sldId id="266" r:id="rId11"/>
    <p:sldId id="268" r:id="rId12"/>
    <p:sldId id="262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AC2431"/>
    <a:srgbClr val="FF0066"/>
    <a:srgbClr val="FFCCFF"/>
    <a:srgbClr val="FF9933"/>
    <a:srgbClr val="FF99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pl-PL" sz="7700" b="1" dirty="0" smtClean="0">
                <a:solidFill>
                  <a:srgbClr val="FF0066"/>
                </a:solidFill>
                <a:latin typeface="Gabriola" pitchFamily="82" charset="0"/>
              </a:rPr>
              <a:t>Owoc granatu – symbolika i wyobrażenia w </a:t>
            </a:r>
            <a:r>
              <a:rPr lang="pl-PL" sz="7700" b="1" dirty="0" smtClean="0">
                <a:solidFill>
                  <a:srgbClr val="FF0066"/>
                </a:solidFill>
                <a:latin typeface="Gabriola" pitchFamily="82" charset="0"/>
              </a:rPr>
              <a:t>żydowskiej sztuce </a:t>
            </a:r>
            <a:r>
              <a:rPr lang="pl-PL" sz="7700" b="1" dirty="0" smtClean="0">
                <a:solidFill>
                  <a:srgbClr val="FF0066"/>
                </a:solidFill>
                <a:latin typeface="Gabriola" pitchFamily="82" charset="0"/>
              </a:rPr>
              <a:t>sakralnej</a:t>
            </a:r>
            <a:endParaRPr lang="pl-PL" sz="7700" b="1" dirty="0">
              <a:solidFill>
                <a:srgbClr val="FF0066"/>
              </a:solidFill>
              <a:latin typeface="Gabriola" pitchFamily="82" charset="0"/>
            </a:endParaRPr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365104"/>
            <a:ext cx="2726980" cy="2252243"/>
          </a:xfrm>
          <a:prstGeom prst="rect">
            <a:avLst/>
          </a:prstGeom>
        </p:spPr>
      </p:pic>
      <p:pic>
        <p:nvPicPr>
          <p:cNvPr id="5" name="Obraz 4" descr="depositphotos_10121587-stock-photo-ancient-israel-high-pr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646010"/>
            <a:ext cx="2292036" cy="32119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2209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megra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926" y="188640"/>
            <a:ext cx="2236611" cy="2520280"/>
          </a:xfrm>
          <a:prstGeom prst="rect">
            <a:avLst/>
          </a:prstGeom>
        </p:spPr>
      </p:pic>
      <p:pic>
        <p:nvPicPr>
          <p:cNvPr id="3" name="Obraz 2" descr="pomegranate ancient israel 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800350" cy="3810000"/>
          </a:xfrm>
          <a:prstGeom prst="rect">
            <a:avLst/>
          </a:prstGeom>
        </p:spPr>
      </p:pic>
      <p:pic>
        <p:nvPicPr>
          <p:cNvPr id="4" name="Obraz 3" descr="il_fullxfull.500800916_et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17032"/>
            <a:ext cx="3515458" cy="2946215"/>
          </a:xfrm>
          <a:prstGeom prst="rect">
            <a:avLst/>
          </a:prstGeom>
        </p:spPr>
      </p:pic>
      <p:pic>
        <p:nvPicPr>
          <p:cNvPr id="5" name="Obraz 4" descr="pomegranate jew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93096"/>
            <a:ext cx="2162257" cy="220486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131840" y="332656"/>
            <a:ext cx="3502882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Starożytne (z lewej: 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figurka granatu ze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Świątyni jerozolimskiej)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i współczesne motywy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owoców granatu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w sztuce sakralnej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i użytkowej Izraela</a:t>
            </a:r>
            <a:endParaRPr lang="pl-PL" sz="23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Obraz 6" descr="granatySądNajwyższyIzrae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3680" y="4221088"/>
            <a:ext cx="288032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32656"/>
            <a:ext cx="84930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solidFill>
                  <a:srgbClr val="C00000"/>
                </a:solidFill>
                <a:latin typeface="Comic Sans MS" pitchFamily="66" charset="0"/>
              </a:rPr>
              <a:t>Owoc granatu stał się pierwowzorem korony królewskiej</a:t>
            </a:r>
            <a:endParaRPr lang="pl-PL" sz="25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Obraz 2" descr="owoc_granat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96892">
            <a:off x="287414" y="1174116"/>
            <a:ext cx="3506688" cy="2676772"/>
          </a:xfrm>
          <a:prstGeom prst="rect">
            <a:avLst/>
          </a:prstGeom>
        </p:spPr>
      </p:pic>
      <p:pic>
        <p:nvPicPr>
          <p:cNvPr id="5" name="Obraz 4" descr="74ec3ac1a72167841b4e855f6f4d0b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34113">
            <a:off x="5438897" y="1487586"/>
            <a:ext cx="3178508" cy="3178508"/>
          </a:xfrm>
          <a:prstGeom prst="rect">
            <a:avLst/>
          </a:prstGeom>
        </p:spPr>
      </p:pic>
      <p:pic>
        <p:nvPicPr>
          <p:cNvPr id="6" name="Obraz 5" descr="pomegran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3137" y="4365104"/>
            <a:ext cx="2009359" cy="226420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4581128"/>
            <a:ext cx="324479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rgbClr val="AC2431"/>
                </a:solidFill>
                <a:latin typeface="Comic Sans MS" pitchFamily="66" charset="0"/>
              </a:rPr>
              <a:t>Król Salomon miał  </a:t>
            </a:r>
          </a:p>
          <a:p>
            <a:r>
              <a:rPr lang="pl-PL" sz="2300" dirty="0" smtClean="0">
                <a:solidFill>
                  <a:srgbClr val="AC2431"/>
                </a:solidFill>
                <a:latin typeface="Comic Sans MS" pitchFamily="66" charset="0"/>
              </a:rPr>
              <a:t>zaprojektować swoją</a:t>
            </a:r>
          </a:p>
          <a:p>
            <a:r>
              <a:rPr lang="pl-PL" sz="2300" dirty="0" smtClean="0">
                <a:solidFill>
                  <a:srgbClr val="AC2431"/>
                </a:solidFill>
                <a:latin typeface="Comic Sans MS" pitchFamily="66" charset="0"/>
              </a:rPr>
              <a:t>koronę na wzór owocu </a:t>
            </a:r>
          </a:p>
          <a:p>
            <a:r>
              <a:rPr lang="pl-PL" sz="2300" dirty="0" smtClean="0">
                <a:solidFill>
                  <a:srgbClr val="AC2431"/>
                </a:solidFill>
                <a:latin typeface="Comic Sans MS" pitchFamily="66" charset="0"/>
              </a:rPr>
              <a:t>granatu</a:t>
            </a:r>
            <a:endParaRPr lang="pl-PL" sz="2300" dirty="0">
              <a:solidFill>
                <a:srgbClr val="AC243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0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500" dirty="0" smtClean="0">
              <a:latin typeface="Comic Sans MS" pitchFamily="66" charset="0"/>
            </a:endParaRPr>
          </a:p>
          <a:p>
            <a:r>
              <a:rPr lang="pl-PL" sz="2500" dirty="0" smtClean="0">
                <a:latin typeface="Comic Sans MS" pitchFamily="66" charset="0"/>
              </a:rPr>
              <a:t>Jest bardzo prawdopodobne, że owoc z historii     o Adamie i Ewie był jabłkiem </a:t>
            </a:r>
            <a:r>
              <a:rPr lang="pl-PL" sz="2500" dirty="0" smtClean="0">
                <a:latin typeface="Comic Sans MS" pitchFamily="66" charset="0"/>
              </a:rPr>
              <a:t>granatu, stąd pojawia się często w wyobrażeniach rajskiego drzewa</a:t>
            </a:r>
            <a:endParaRPr lang="pl-PL" sz="2500" dirty="0">
              <a:latin typeface="Comic Sans MS" pitchFamily="66" charset="0"/>
            </a:endParaRPr>
          </a:p>
        </p:txBody>
      </p:sp>
      <p:pic>
        <p:nvPicPr>
          <p:cNvPr id="4" name="Obraz 3" descr="Pomegranate_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831830" cy="4797152"/>
          </a:xfrm>
          <a:prstGeom prst="rect">
            <a:avLst/>
          </a:prstGeom>
        </p:spPr>
      </p:pic>
      <p:pic>
        <p:nvPicPr>
          <p:cNvPr id="5" name="Obraz 4" descr="pomegranate-2103105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9428">
            <a:off x="5640511" y="4399494"/>
            <a:ext cx="3223461" cy="2148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427984" cy="332098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476672"/>
            <a:ext cx="84786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Prezentację przygotował zespół „Młody Asyż </a:t>
            </a:r>
            <a:r>
              <a:rPr lang="pl-PL" sz="2300" dirty="0" err="1" smtClean="0">
                <a:latin typeface="Comic Sans MS" pitchFamily="66" charset="0"/>
              </a:rPr>
              <a:t>Instal</a:t>
            </a:r>
            <a:r>
              <a:rPr lang="pl-PL" sz="2300" dirty="0" smtClean="0">
                <a:latin typeface="Comic Sans MS" pitchFamily="66" charset="0"/>
              </a:rPr>
              <a:t>/Leśna” </a:t>
            </a:r>
          </a:p>
          <a:p>
            <a:r>
              <a:rPr lang="pl-PL" sz="2300" dirty="0" smtClean="0">
                <a:latin typeface="Comic Sans MS" pitchFamily="66" charset="0"/>
              </a:rPr>
              <a:t>w ramach V edycji  projektu 2017/18</a:t>
            </a:r>
            <a:endParaRPr lang="pl-PL" sz="2300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5589240"/>
            <a:ext cx="870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Zapraszamy na część II dotyczącą symboliki granatu w sztuce chrześcijańskiej</a:t>
            </a:r>
          </a:p>
          <a:p>
            <a:r>
              <a:rPr lang="pl-PL" dirty="0" smtClean="0">
                <a:latin typeface="Comic Sans MS" pitchFamily="66" charset="0"/>
              </a:rPr>
              <a:t> i nie tylko </a:t>
            </a:r>
            <a:r>
              <a:rPr lang="pl-PL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witnace-drzewo-grana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4116">
            <a:off x="90639" y="1443752"/>
            <a:ext cx="3692878" cy="2769659"/>
          </a:xfrm>
          <a:prstGeom prst="rect">
            <a:avLst/>
          </a:prstGeom>
        </p:spPr>
      </p:pic>
      <p:pic>
        <p:nvPicPr>
          <p:cNvPr id="4" name="Obraz 3" descr="P905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067944" cy="5423925"/>
          </a:xfrm>
          <a:prstGeom prst="rect">
            <a:avLst/>
          </a:prstGeom>
        </p:spPr>
      </p:pic>
      <p:pic>
        <p:nvPicPr>
          <p:cNvPr id="5" name="Obraz 4" descr="owoc-grana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581128"/>
            <a:ext cx="3014914" cy="20162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FF9933"/>
                </a:solidFill>
                <a:latin typeface="Gabriola" pitchFamily="82" charset="0"/>
              </a:rPr>
              <a:t>Kwiat, owoc i drzewo granatu</a:t>
            </a:r>
            <a:endParaRPr lang="pl-PL" sz="4400" b="1" dirty="0">
              <a:solidFill>
                <a:srgbClr val="FF9933"/>
              </a:solidFill>
              <a:latin typeface="Gabriola" pitchFamily="8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75856" y="5589240"/>
            <a:ext cx="597791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Granat jest jednym z najstarszych drzew 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owocowych uprawianych przez człowieka </a:t>
            </a:r>
          </a:p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w krajach Bliskiego Wschodu</a:t>
            </a:r>
            <a:endParaRPr lang="pl-PL" sz="23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3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Granaty należą do 7 podstawowych  upraw biblijnych – Pismo święte odwołuje się do nich 34 razy </a:t>
            </a:r>
            <a:endParaRPr lang="pl-PL" sz="33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Obraz 2" descr="pomegranate-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5"/>
            <a:ext cx="7877066" cy="4923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800px-Pomegranate_Bloss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96544" cy="367240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4797152"/>
            <a:ext cx="8964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Kwiaty i owoce granatu w cywilizacji asyryjskiej, semickiej  i egipskiej były częstym motywem dekoracyjnym</a:t>
            </a:r>
            <a:endParaRPr lang="pl-PL" sz="25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az 4" descr="pomegranate ancient israel 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6672"/>
            <a:ext cx="28003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-20-sztuk-worek-bonsai-nasiona-granatu-bardzo-słodkie-Pyszne-owoce-nasiona-sukulenty-nasiona-Drzew-bon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444208" cy="47479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4995952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Wg żydowskiej tradycji każdy owoc granatu zawiera 613 ziarenek, czyli tyle, ile jest przykazań w Torze– religijnych Żydów obowiązuje 613 przykazań. Na Nowy Rok –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Rosz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Haszana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spożywa się granaty, aby symbolicznie  odnowić Przymierze</a:t>
            </a:r>
            <a:endParaRPr lang="pl-PL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Grana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7920880" cy="592527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99592" y="6237312"/>
            <a:ext cx="67842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 smtClean="0">
                <a:solidFill>
                  <a:srgbClr val="FF0066"/>
                </a:solidFill>
                <a:latin typeface="Comic Sans MS" pitchFamily="66" charset="0"/>
              </a:rPr>
              <a:t>Granat jest też symbolem płodności i wiedzy</a:t>
            </a:r>
            <a:endParaRPr lang="pl-PL" sz="25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332656"/>
            <a:ext cx="88204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>
                <a:solidFill>
                  <a:srgbClr val="FF0066"/>
                </a:solidFill>
                <a:latin typeface="Comic Sans MS" pitchFamily="66" charset="0"/>
              </a:rPr>
              <a:t>Motyw granatu wykorzystywano w judaizmie do zdobienia strojów i rzeźb. Np. szaty kapłanów żydowskich obszyte były   na przemian ornamentami owocu i kwiatu granatowca.</a:t>
            </a:r>
            <a:endParaRPr lang="pl-PL" sz="23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5" name="Obraz 4" descr="arcyka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1800200" cy="5004556"/>
          </a:xfrm>
          <a:prstGeom prst="rect">
            <a:avLst/>
          </a:prstGeom>
        </p:spPr>
      </p:pic>
      <p:pic>
        <p:nvPicPr>
          <p:cNvPr id="6" name="Obraz 5" descr="robeofhighpri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00808"/>
            <a:ext cx="4104456" cy="302905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99792" y="5373216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„Na dolnych jej brzegach dokoła przyszyjesz jabłka granatu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fioletowej i czerwonej purpury oraz karmazynu i dzwonki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złote  pomiędzy nimi dokoła”     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Ksiega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Wyjścia 28,33-34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8288"/>
            <a:ext cx="73803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5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Symbol g</a:t>
            </a:r>
            <a:r>
              <a:rPr kumimoji="0" lang="pl-PL" sz="25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ranatu jest </a:t>
            </a:r>
            <a:r>
              <a:rPr lang="pl-PL" sz="2500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używany</a:t>
            </a:r>
            <a:r>
              <a:rPr kumimoji="0" lang="pl-PL" sz="25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w judaizmie w przedmiotach liturgicznych – na przykład na drążki, na których przewija się zwój Tory, zakłada się </a:t>
            </a:r>
            <a:r>
              <a:rPr kumimoji="0" lang="pl-PL" sz="2500" b="0" i="1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rimmonim</a:t>
            </a:r>
            <a:r>
              <a:rPr kumimoji="0" lang="pl-PL" sz="25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(hebr. granaty) – srebrne ozdoby w kształcie owoców granatu,</a:t>
            </a:r>
            <a:r>
              <a:rPr kumimoji="0" lang="pl-PL" sz="2500" b="0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często niezwykle misterne</a:t>
            </a:r>
            <a:endParaRPr kumimoji="0" lang="pl-PL" sz="25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Obraz 2" descr="TorahCrown1rimmon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593976" cy="3593976"/>
          </a:xfrm>
          <a:prstGeom prst="rect">
            <a:avLst/>
          </a:prstGeom>
        </p:spPr>
      </p:pic>
      <p:pic>
        <p:nvPicPr>
          <p:cNvPr id="6" name="Obraz 5" descr="800px-PikiWiki_Israel_10909_Architecture_of_Isr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21336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60648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solidFill>
                  <a:srgbClr val="7030A0"/>
                </a:solidFill>
                <a:latin typeface="Comic Sans MS" pitchFamily="66" charset="0"/>
              </a:rPr>
              <a:t>Motyw granatu pojawia się w Świątyni jerozolimskiej. Kapitele dwóch wykonanych z brązu kolumn w Świątyni zwanych </a:t>
            </a:r>
            <a:r>
              <a:rPr lang="pl-PL" sz="2500" dirty="0" err="1" smtClean="0">
                <a:solidFill>
                  <a:srgbClr val="7030A0"/>
                </a:solidFill>
                <a:latin typeface="Comic Sans MS" pitchFamily="66" charset="0"/>
              </a:rPr>
              <a:t>Jakin</a:t>
            </a:r>
            <a:r>
              <a:rPr lang="pl-PL" sz="2500" dirty="0" smtClean="0">
                <a:solidFill>
                  <a:srgbClr val="7030A0"/>
                </a:solidFill>
                <a:latin typeface="Comic Sans MS" pitchFamily="66" charset="0"/>
              </a:rPr>
              <a:t> i Boaz  ozdobione były krętym łańcuchem       z owocami granatu (1 </a:t>
            </a:r>
            <a:r>
              <a:rPr lang="pl-PL" sz="2500" dirty="0" err="1" smtClean="0">
                <a:solidFill>
                  <a:srgbClr val="7030A0"/>
                </a:solidFill>
                <a:latin typeface="Comic Sans MS" pitchFamily="66" charset="0"/>
              </a:rPr>
              <a:t>Krl</a:t>
            </a:r>
            <a:r>
              <a:rPr lang="pl-PL" sz="2500" dirty="0" smtClean="0">
                <a:solidFill>
                  <a:srgbClr val="7030A0"/>
                </a:solidFill>
                <a:latin typeface="Comic Sans MS" pitchFamily="66" charset="0"/>
              </a:rPr>
              <a:t> 7,17). Przymocowano do nich 100 jabłek granatu (2Krn 3,16)</a:t>
            </a:r>
            <a:endParaRPr lang="pl-PL" sz="25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Obraz 2" descr="templesolo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84" y="2564904"/>
            <a:ext cx="4403523" cy="3888432"/>
          </a:xfrm>
          <a:prstGeom prst="rect">
            <a:avLst/>
          </a:prstGeom>
        </p:spPr>
      </p:pic>
      <p:pic>
        <p:nvPicPr>
          <p:cNvPr id="5" name="Obraz 4" descr="jachinboa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88840"/>
            <a:ext cx="2604129" cy="4437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301</Words>
  <Application>Microsoft Office PowerPoint</Application>
  <PresentationFormat>Pokaz na ekranie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Owoc granatu – symbolika i wyobrażenia w żydowskiej sztuce sakralnej</vt:lpstr>
      <vt:lpstr>Slajd 2</vt:lpstr>
      <vt:lpstr>Granaty należą do 7 podstawowych  upraw biblijnych – Pismo święte odwołuje się do nich 34 razy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 granatu – symbolika i wyobrażenia w sztuce sakralnej</dc:title>
  <dc:creator>HP</dc:creator>
  <cp:lastModifiedBy>HP</cp:lastModifiedBy>
  <cp:revision>50</cp:revision>
  <dcterms:created xsi:type="dcterms:W3CDTF">2017-09-18T17:24:03Z</dcterms:created>
  <dcterms:modified xsi:type="dcterms:W3CDTF">2017-10-10T18:30:43Z</dcterms:modified>
</cp:coreProperties>
</file>