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3" r:id="rId5"/>
    <p:sldId id="261" r:id="rId6"/>
    <p:sldId id="259" r:id="rId7"/>
    <p:sldId id="274" r:id="rId8"/>
    <p:sldId id="268" r:id="rId9"/>
    <p:sldId id="272" r:id="rId10"/>
    <p:sldId id="262" r:id="rId11"/>
    <p:sldId id="260" r:id="rId12"/>
    <p:sldId id="258" r:id="rId13"/>
    <p:sldId id="275" r:id="rId14"/>
    <p:sldId id="271" r:id="rId15"/>
    <p:sldId id="269" r:id="rId16"/>
    <p:sldId id="267" r:id="rId17"/>
    <p:sldId id="270" r:id="rId18"/>
    <p:sldId id="276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60"/>
  </p:normalViewPr>
  <p:slideViewPr>
    <p:cSldViewPr>
      <p:cViewPr varScale="1">
        <p:scale>
          <a:sx n="68" d="100"/>
          <a:sy n="68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83D3-FFD0-4964-8074-8BDF95CEF9A5}" type="datetimeFigureOut">
              <a:rPr lang="pl-PL" smtClean="0"/>
              <a:pPr/>
              <a:t>2018-05-20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3FA1-36FF-4C36-AD44-14104C55B7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83D3-FFD0-4964-8074-8BDF95CEF9A5}" type="datetimeFigureOut">
              <a:rPr lang="pl-PL" smtClean="0"/>
              <a:pPr/>
              <a:t>2018-05-20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3FA1-36FF-4C36-AD44-14104C55B7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83D3-FFD0-4964-8074-8BDF95CEF9A5}" type="datetimeFigureOut">
              <a:rPr lang="pl-PL" smtClean="0"/>
              <a:pPr/>
              <a:t>2018-05-20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3FA1-36FF-4C36-AD44-14104C55B7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83D3-FFD0-4964-8074-8BDF95CEF9A5}" type="datetimeFigureOut">
              <a:rPr lang="pl-PL" smtClean="0"/>
              <a:pPr/>
              <a:t>2018-05-20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3FA1-36FF-4C36-AD44-14104C55B7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83D3-FFD0-4964-8074-8BDF95CEF9A5}" type="datetimeFigureOut">
              <a:rPr lang="pl-PL" smtClean="0"/>
              <a:pPr/>
              <a:t>2018-05-20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3FA1-36FF-4C36-AD44-14104C55B7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83D3-FFD0-4964-8074-8BDF95CEF9A5}" type="datetimeFigureOut">
              <a:rPr lang="pl-PL" smtClean="0"/>
              <a:pPr/>
              <a:t>2018-05-20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3FA1-36FF-4C36-AD44-14104C55B7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83D3-FFD0-4964-8074-8BDF95CEF9A5}" type="datetimeFigureOut">
              <a:rPr lang="pl-PL" smtClean="0"/>
              <a:pPr/>
              <a:t>2018-05-20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3FA1-36FF-4C36-AD44-14104C55B7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83D3-FFD0-4964-8074-8BDF95CEF9A5}" type="datetimeFigureOut">
              <a:rPr lang="pl-PL" smtClean="0"/>
              <a:pPr/>
              <a:t>2018-05-20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3FA1-36FF-4C36-AD44-14104C55B7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83D3-FFD0-4964-8074-8BDF95CEF9A5}" type="datetimeFigureOut">
              <a:rPr lang="pl-PL" smtClean="0"/>
              <a:pPr/>
              <a:t>2018-05-20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3FA1-36FF-4C36-AD44-14104C55B7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83D3-FFD0-4964-8074-8BDF95CEF9A5}" type="datetimeFigureOut">
              <a:rPr lang="pl-PL" smtClean="0"/>
              <a:pPr/>
              <a:t>2018-05-20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3FA1-36FF-4C36-AD44-14104C55B7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83D3-FFD0-4964-8074-8BDF95CEF9A5}" type="datetimeFigureOut">
              <a:rPr lang="pl-PL" smtClean="0"/>
              <a:pPr/>
              <a:t>2018-05-20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3FA1-36FF-4C36-AD44-14104C55B7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883D3-FFD0-4964-8074-8BDF95CEF9A5}" type="datetimeFigureOut">
              <a:rPr lang="pl-PL" smtClean="0"/>
              <a:pPr/>
              <a:t>2018-05-20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93FA1-36FF-4C36-AD44-14104C55B72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0" y="2636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sz="9700" b="1" dirty="0" err="1" smtClean="0">
                <a:solidFill>
                  <a:srgbClr val="00B050"/>
                </a:solidFill>
                <a:latin typeface="Garamond" pitchFamily="18" charset="0"/>
              </a:rPr>
              <a:t>Szawuot</a:t>
            </a:r>
            <a:r>
              <a:rPr lang="pl-PL" sz="9700" b="1" dirty="0" smtClean="0">
                <a:solidFill>
                  <a:srgbClr val="00B050"/>
                </a:solidFill>
                <a:latin typeface="Garamond" pitchFamily="18" charset="0"/>
              </a:rPr>
              <a:t/>
            </a:r>
            <a:br>
              <a:rPr lang="pl-PL" sz="9700" b="1" dirty="0" smtClean="0">
                <a:solidFill>
                  <a:srgbClr val="00B050"/>
                </a:solidFill>
                <a:latin typeface="Garamond" pitchFamily="18" charset="0"/>
              </a:rPr>
            </a:br>
            <a:r>
              <a:rPr lang="pl-PL" sz="9700" b="1" dirty="0" smtClean="0">
                <a:solidFill>
                  <a:srgbClr val="00B050"/>
                </a:solidFill>
                <a:latin typeface="Garamond" pitchFamily="18" charset="0"/>
              </a:rPr>
              <a:t/>
            </a:r>
            <a:br>
              <a:rPr lang="pl-PL" sz="9700" b="1" dirty="0" smtClean="0">
                <a:solidFill>
                  <a:srgbClr val="00B050"/>
                </a:solidFill>
                <a:latin typeface="Garamond" pitchFamily="18" charset="0"/>
              </a:rPr>
            </a:br>
            <a:r>
              <a:rPr lang="pl-PL" sz="9700" b="1" dirty="0">
                <a:solidFill>
                  <a:srgbClr val="00B050"/>
                </a:solidFill>
                <a:latin typeface="Garamond" pitchFamily="18" charset="0"/>
              </a:rPr>
              <a:t/>
            </a:r>
            <a:br>
              <a:rPr lang="pl-PL" sz="9700" b="1" dirty="0">
                <a:solidFill>
                  <a:srgbClr val="00B050"/>
                </a:solidFill>
                <a:latin typeface="Garamond" pitchFamily="18" charset="0"/>
              </a:rPr>
            </a:br>
            <a:r>
              <a:rPr lang="pl-PL" sz="9700" b="1" dirty="0" smtClean="0">
                <a:solidFill>
                  <a:srgbClr val="00B050"/>
                </a:solidFill>
              </a:rPr>
              <a:t/>
            </a:r>
            <a:br>
              <a:rPr lang="pl-PL" sz="9700" b="1" dirty="0" smtClean="0">
                <a:solidFill>
                  <a:srgbClr val="00B050"/>
                </a:solidFill>
              </a:rPr>
            </a:br>
            <a:r>
              <a:rPr lang="he-IL" sz="9700" b="1" dirty="0">
                <a:solidFill>
                  <a:schemeClr val="bg2">
                    <a:lumMod val="25000"/>
                  </a:schemeClr>
                </a:solidFill>
              </a:rPr>
              <a:t>שבועות</a:t>
            </a:r>
            <a:endParaRPr lang="pl-PL" sz="97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Obraz 3" descr="SH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6086475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hag_shavuot_sameach-1100x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429000"/>
            <a:ext cx="7956376" cy="3182550"/>
          </a:xfrm>
          <a:prstGeom prst="rect">
            <a:avLst/>
          </a:prstGeom>
        </p:spPr>
      </p:pic>
      <p:pic>
        <p:nvPicPr>
          <p:cNvPr id="3" name="Obraz 2" descr="serni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3926210" cy="274834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283968" y="476672"/>
            <a:ext cx="482208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500" dirty="0" smtClean="0">
                <a:latin typeface="Garamond" pitchFamily="18" charset="0"/>
              </a:rPr>
              <a:t>W czasie święta </a:t>
            </a:r>
            <a:r>
              <a:rPr lang="pl-PL" sz="2500" dirty="0" err="1" smtClean="0">
                <a:latin typeface="Garamond" pitchFamily="18" charset="0"/>
              </a:rPr>
              <a:t>Szawuot</a:t>
            </a:r>
            <a:r>
              <a:rPr lang="pl-PL" sz="2500" dirty="0" smtClean="0">
                <a:latin typeface="Garamond" pitchFamily="18" charset="0"/>
              </a:rPr>
              <a:t> </a:t>
            </a:r>
          </a:p>
          <a:p>
            <a:r>
              <a:rPr lang="pl-PL" sz="2500" dirty="0" smtClean="0">
                <a:latin typeface="Garamond" pitchFamily="18" charset="0"/>
              </a:rPr>
              <a:t>tradycyjnie jada się potrawy </a:t>
            </a:r>
            <a:r>
              <a:rPr lang="pl-PL" sz="2500" dirty="0" smtClean="0">
                <a:latin typeface="Garamond" pitchFamily="18" charset="0"/>
              </a:rPr>
              <a:t>mleczne, </a:t>
            </a:r>
          </a:p>
          <a:p>
            <a:r>
              <a:rPr lang="pl-PL" sz="2500" dirty="0" smtClean="0">
                <a:latin typeface="Garamond" pitchFamily="18" charset="0"/>
              </a:rPr>
              <a:t>g</a:t>
            </a:r>
            <a:r>
              <a:rPr lang="pl-PL" sz="2500" dirty="0" smtClean="0">
                <a:latin typeface="Garamond" pitchFamily="18" charset="0"/>
              </a:rPr>
              <a:t>dyż wg tradycji Tora została nadana </a:t>
            </a:r>
          </a:p>
          <a:p>
            <a:r>
              <a:rPr lang="pl-PL" sz="2500" dirty="0" smtClean="0">
                <a:latin typeface="Garamond" pitchFamily="18" charset="0"/>
              </a:rPr>
              <a:t>w</a:t>
            </a:r>
            <a:r>
              <a:rPr lang="pl-PL" sz="2500" dirty="0" smtClean="0">
                <a:latin typeface="Garamond" pitchFamily="18" charset="0"/>
              </a:rPr>
              <a:t> szabat, kiedy nie wolno było </a:t>
            </a:r>
          </a:p>
          <a:p>
            <a:r>
              <a:rPr lang="pl-PL" sz="2500" dirty="0" smtClean="0">
                <a:latin typeface="Garamond" pitchFamily="18" charset="0"/>
              </a:rPr>
              <a:t>p</a:t>
            </a:r>
            <a:r>
              <a:rPr lang="pl-PL" sz="2500" dirty="0" smtClean="0">
                <a:latin typeface="Garamond" pitchFamily="18" charset="0"/>
              </a:rPr>
              <a:t>racować (także zabijać zwierząt</a:t>
            </a:r>
          </a:p>
          <a:p>
            <a:r>
              <a:rPr lang="pl-PL" sz="2500" dirty="0" smtClean="0">
                <a:latin typeface="Garamond" pitchFamily="18" charset="0"/>
              </a:rPr>
              <a:t>i przygotowywać z nich posiłku)</a:t>
            </a:r>
            <a:endParaRPr lang="pl-PL" sz="25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95536" y="260648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 smtClean="0">
                <a:latin typeface="Garamond" pitchFamily="18" charset="0"/>
              </a:rPr>
              <a:t>Tradycyjne pokarmy świąteczne to dania z sera i mleka (na przykład serniki, naleśniki, pierogi z serem), ale także specjalne </a:t>
            </a:r>
            <a:r>
              <a:rPr lang="pl-PL" sz="2400" dirty="0" smtClean="0">
                <a:latin typeface="Garamond" pitchFamily="18" charset="0"/>
              </a:rPr>
              <a:t>bochenki             </a:t>
            </a:r>
            <a:r>
              <a:rPr lang="pl-PL" sz="2400" dirty="0" smtClean="0">
                <a:latin typeface="Garamond" pitchFamily="18" charset="0"/>
              </a:rPr>
              <a:t>z nowego </a:t>
            </a:r>
            <a:r>
              <a:rPr lang="pl-PL" sz="2400" dirty="0" smtClean="0">
                <a:latin typeface="Garamond" pitchFamily="18" charset="0"/>
              </a:rPr>
              <a:t>zboża. Je się </a:t>
            </a:r>
            <a:r>
              <a:rPr lang="pl-PL" sz="2400" dirty="0" smtClean="0">
                <a:latin typeface="Garamond" pitchFamily="18" charset="0"/>
              </a:rPr>
              <a:t>potrawy mleczne i dania zawierające sery oraz miód. Było to upamiętnienie słów Tory, która mówi o Ziemi Obiecanej, jako krainie mlekiem i miodem płynącej, a studiowanie Tory przybliżało religijnego Żyda do jej słodyczy. </a:t>
            </a:r>
            <a:endParaRPr lang="pl-PL" sz="2400" dirty="0" smtClean="0">
              <a:latin typeface="Garamond" pitchFamily="18" charset="0"/>
            </a:endParaRPr>
          </a:p>
          <a:p>
            <a:endParaRPr lang="pl-PL" sz="2400" dirty="0" smtClean="0">
              <a:latin typeface="Garamond" pitchFamily="18" charset="0"/>
            </a:endParaRPr>
          </a:p>
        </p:txBody>
      </p:sp>
      <p:pic>
        <p:nvPicPr>
          <p:cNvPr id="5" name="Obraz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478674"/>
            <a:ext cx="4114420" cy="2838306"/>
          </a:xfrm>
          <a:prstGeom prst="rect">
            <a:avLst/>
          </a:prstGeom>
        </p:spPr>
      </p:pic>
      <p:pic>
        <p:nvPicPr>
          <p:cNvPr id="6" name="Obraz 5" descr="IMG_20160827_1319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5281" y="476672"/>
            <a:ext cx="4098719" cy="2494427"/>
          </a:xfrm>
          <a:prstGeom prst="rect">
            <a:avLst/>
          </a:prstGeom>
        </p:spPr>
      </p:pic>
      <p:pic>
        <p:nvPicPr>
          <p:cNvPr id="7" name="Obraz 6" descr="1a2f5ed832498f540fc2a44b755d124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4581128"/>
            <a:ext cx="2564324" cy="19168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 smtClean="0">
              <a:latin typeface="Garamond" pitchFamily="18" charset="0"/>
            </a:endParaRPr>
          </a:p>
          <a:p>
            <a:r>
              <a:rPr lang="pl-PL" sz="2400" dirty="0" err="1" smtClean="0">
                <a:latin typeface="Garamond" pitchFamily="18" charset="0"/>
              </a:rPr>
              <a:t>Szawuot</a:t>
            </a:r>
            <a:r>
              <a:rPr lang="pl-PL" sz="2400" dirty="0" smtClean="0">
                <a:latin typeface="Garamond" pitchFamily="18" charset="0"/>
              </a:rPr>
              <a:t> to tradycyjny czas </a:t>
            </a:r>
            <a:r>
              <a:rPr lang="pl-PL" sz="2400" dirty="0" smtClean="0">
                <a:latin typeface="Garamond" pitchFamily="18" charset="0"/>
              </a:rPr>
              <a:t>organizowania ślubów, które w okresie między </a:t>
            </a:r>
            <a:r>
              <a:rPr lang="pl-PL" sz="2400" dirty="0" err="1" smtClean="0">
                <a:latin typeface="Garamond" pitchFamily="18" charset="0"/>
              </a:rPr>
              <a:t>Pesach</a:t>
            </a:r>
            <a:r>
              <a:rPr lang="pl-PL" sz="2400" dirty="0" smtClean="0">
                <a:latin typeface="Garamond" pitchFamily="18" charset="0"/>
              </a:rPr>
              <a:t> a </a:t>
            </a:r>
            <a:r>
              <a:rPr lang="pl-PL" sz="2400" dirty="0" err="1" smtClean="0">
                <a:latin typeface="Garamond" pitchFamily="18" charset="0"/>
              </a:rPr>
              <a:t>Szawuot</a:t>
            </a:r>
            <a:r>
              <a:rPr lang="pl-PL" sz="2400" dirty="0" smtClean="0">
                <a:latin typeface="Garamond" pitchFamily="18" charset="0"/>
              </a:rPr>
              <a:t> </a:t>
            </a:r>
            <a:r>
              <a:rPr lang="pl-PL" sz="2400" dirty="0" smtClean="0">
                <a:latin typeface="Garamond" pitchFamily="18" charset="0"/>
              </a:rPr>
              <a:t> </a:t>
            </a:r>
            <a:r>
              <a:rPr lang="pl-PL" sz="2400" dirty="0" smtClean="0">
                <a:latin typeface="Garamond" pitchFamily="18" charset="0"/>
              </a:rPr>
              <a:t>są</a:t>
            </a:r>
            <a:r>
              <a:rPr lang="pl-PL" sz="2400" dirty="0" smtClean="0">
                <a:latin typeface="Garamond" pitchFamily="18" charset="0"/>
              </a:rPr>
              <a:t> zabronione. </a:t>
            </a:r>
            <a:endParaRPr lang="pl-PL" sz="2400" dirty="0">
              <a:latin typeface="Garamond" pitchFamily="18" charset="0"/>
            </a:endParaRPr>
          </a:p>
        </p:txBody>
      </p:sp>
      <p:pic>
        <p:nvPicPr>
          <p:cNvPr id="3" name="Obraz 2" descr="hero3_victoriaben-4115b_resize-1200x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3352800"/>
          </a:xfrm>
          <a:prstGeom prst="rect">
            <a:avLst/>
          </a:prstGeom>
        </p:spPr>
      </p:pic>
      <p:pic>
        <p:nvPicPr>
          <p:cNvPr id="4" name="Obraz 3" descr="slu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497996"/>
            <a:ext cx="2262404" cy="33600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620688"/>
            <a:ext cx="64102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500" dirty="0" smtClean="0">
                <a:latin typeface="Garamond" pitchFamily="18" charset="0"/>
              </a:rPr>
              <a:t>To także czas uroczystości Bar </a:t>
            </a:r>
            <a:r>
              <a:rPr lang="pl-PL" sz="2500" dirty="0" err="1" smtClean="0">
                <a:latin typeface="Garamond" pitchFamily="18" charset="0"/>
              </a:rPr>
              <a:t>Micwa</a:t>
            </a:r>
            <a:r>
              <a:rPr lang="pl-PL" sz="2500" dirty="0" smtClean="0">
                <a:latin typeface="Garamond" pitchFamily="18" charset="0"/>
              </a:rPr>
              <a:t>/Bat </a:t>
            </a:r>
            <a:r>
              <a:rPr lang="pl-PL" sz="2500" dirty="0" err="1" smtClean="0">
                <a:latin typeface="Garamond" pitchFamily="18" charset="0"/>
              </a:rPr>
              <a:t>Micwa</a:t>
            </a:r>
            <a:r>
              <a:rPr lang="pl-PL" sz="2500" dirty="0" smtClean="0">
                <a:latin typeface="Garamond" pitchFamily="18" charset="0"/>
              </a:rPr>
              <a:t> </a:t>
            </a:r>
            <a:endParaRPr lang="pl-PL" sz="2500" dirty="0">
              <a:latin typeface="Garamond" pitchFamily="18" charset="0"/>
            </a:endParaRPr>
          </a:p>
        </p:txBody>
      </p:sp>
      <p:pic>
        <p:nvPicPr>
          <p:cNvPr id="3" name="Obraz 2" descr="9999734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66673"/>
            <a:ext cx="6527924" cy="48992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humb_1_13434301_1406262406067157_46589826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3704792" cy="239861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51520" y="5157192"/>
            <a:ext cx="86764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500" dirty="0" smtClean="0">
              <a:latin typeface="Garamond" pitchFamily="18" charset="0"/>
            </a:endParaRPr>
          </a:p>
          <a:p>
            <a:r>
              <a:rPr lang="pl-PL" sz="2500" dirty="0" smtClean="0">
                <a:latin typeface="Garamond" pitchFamily="18" charset="0"/>
              </a:rPr>
              <a:t>W czasie </a:t>
            </a:r>
            <a:r>
              <a:rPr lang="pl-PL" sz="2500" dirty="0" smtClean="0">
                <a:latin typeface="Garamond" pitchFamily="18" charset="0"/>
              </a:rPr>
              <a:t>Święta </a:t>
            </a:r>
            <a:r>
              <a:rPr lang="pl-PL" sz="2500" dirty="0" err="1" smtClean="0">
                <a:latin typeface="Garamond" pitchFamily="18" charset="0"/>
              </a:rPr>
              <a:t>Szawuot</a:t>
            </a:r>
            <a:r>
              <a:rPr lang="pl-PL" sz="2500" dirty="0" smtClean="0">
                <a:latin typeface="Garamond" pitchFamily="18" charset="0"/>
              </a:rPr>
              <a:t> </a:t>
            </a:r>
            <a:r>
              <a:rPr lang="pl-PL" sz="2500" dirty="0" smtClean="0">
                <a:latin typeface="Garamond" pitchFamily="18" charset="0"/>
              </a:rPr>
              <a:t> umieszcza się ozdobne wycinanki                       w oknach d</a:t>
            </a:r>
            <a:r>
              <a:rPr lang="pl-PL" sz="2500" dirty="0" smtClean="0">
                <a:latin typeface="Garamond" pitchFamily="18" charset="0"/>
              </a:rPr>
              <a:t>omów.</a:t>
            </a:r>
            <a:endParaRPr lang="pl-PL" sz="2500" dirty="0">
              <a:latin typeface="Garamond" pitchFamily="18" charset="0"/>
            </a:endParaRPr>
          </a:p>
        </p:txBody>
      </p:sp>
      <p:pic>
        <p:nvPicPr>
          <p:cNvPr id="4" name="Obraz 3" descr="wycinankaz_z_okazji_swieta_szawu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1" y="404664"/>
            <a:ext cx="4338553" cy="3312368"/>
          </a:xfrm>
          <a:prstGeom prst="rect">
            <a:avLst/>
          </a:prstGeom>
        </p:spPr>
      </p:pic>
      <p:pic>
        <p:nvPicPr>
          <p:cNvPr id="5" name="Obraz 4" descr="full_hd_13407566_1406262346067163_1032101301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2996952"/>
            <a:ext cx="2952328" cy="233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ar_jezyk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8329431" cy="530234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0" y="476672"/>
            <a:ext cx="925022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500" dirty="0" smtClean="0">
                <a:latin typeface="Garamond" pitchFamily="18" charset="0"/>
              </a:rPr>
              <a:t>Zesłanie Ducha Świętego miało miejsce właśnie podczas Pięćdziesiątnicy</a:t>
            </a:r>
            <a:endParaRPr lang="pl-PL" sz="25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142850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932285" cy="528290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79512" y="6021288"/>
            <a:ext cx="870950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dirty="0" smtClean="0">
                <a:latin typeface="Garamond" pitchFamily="18" charset="0"/>
              </a:rPr>
              <a:t>Życzenia radosnego </a:t>
            </a:r>
            <a:r>
              <a:rPr lang="pl-PL" sz="2300" dirty="0" err="1" smtClean="0">
                <a:latin typeface="Garamond" pitchFamily="18" charset="0"/>
              </a:rPr>
              <a:t>Szawuot</a:t>
            </a:r>
            <a:r>
              <a:rPr lang="pl-PL" sz="2300" dirty="0" smtClean="0">
                <a:latin typeface="Garamond" pitchFamily="18" charset="0"/>
              </a:rPr>
              <a:t> z charakterystycznymi dla święta akcesoriami</a:t>
            </a:r>
            <a:endParaRPr lang="pl-PL" sz="23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epositphotos_70531911-stock-illustration-happy-shavuot-jewish-holiday-c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3429000" cy="3429000"/>
          </a:xfrm>
          <a:prstGeom prst="rect">
            <a:avLst/>
          </a:prstGeom>
        </p:spPr>
      </p:pic>
      <p:pic>
        <p:nvPicPr>
          <p:cNvPr id="3" name="Obraz 2" descr="32967582_1300618370071577_901137050979899801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348880"/>
            <a:ext cx="3600400" cy="3600400"/>
          </a:xfrm>
          <a:prstGeom prst="rect">
            <a:avLst/>
          </a:prstGeom>
        </p:spPr>
      </p:pic>
      <p:pic>
        <p:nvPicPr>
          <p:cNvPr id="4" name="Obraz 3" descr="shavuo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789040"/>
            <a:ext cx="3744416" cy="280831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211960" y="836712"/>
            <a:ext cx="45642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dirty="0" smtClean="0">
                <a:solidFill>
                  <a:srgbClr val="002060"/>
                </a:solidFill>
                <a:latin typeface="Garamond" pitchFamily="18" charset="0"/>
              </a:rPr>
              <a:t>W tym roku </a:t>
            </a:r>
            <a:r>
              <a:rPr lang="pl-PL" sz="2300" dirty="0" err="1" smtClean="0">
                <a:solidFill>
                  <a:srgbClr val="002060"/>
                </a:solidFill>
                <a:latin typeface="Garamond" pitchFamily="18" charset="0"/>
              </a:rPr>
              <a:t>Szawuot</a:t>
            </a:r>
            <a:r>
              <a:rPr lang="pl-PL" sz="2300" dirty="0" smtClean="0">
                <a:solidFill>
                  <a:srgbClr val="002060"/>
                </a:solidFill>
                <a:latin typeface="Garamond" pitchFamily="18" charset="0"/>
              </a:rPr>
              <a:t> trwa od 19. maja</a:t>
            </a:r>
          </a:p>
          <a:p>
            <a:r>
              <a:rPr lang="pl-PL" sz="2300" dirty="0" smtClean="0">
                <a:solidFill>
                  <a:srgbClr val="002060"/>
                </a:solidFill>
                <a:latin typeface="Garamond" pitchFamily="18" charset="0"/>
              </a:rPr>
              <a:t>wieczorem  do 21.maja </a:t>
            </a:r>
            <a:endParaRPr lang="pl-PL" sz="2300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836712"/>
            <a:ext cx="7822783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5700" b="1" dirty="0" smtClean="0">
                <a:solidFill>
                  <a:srgbClr val="C00000"/>
                </a:solidFill>
                <a:latin typeface="Garamond" pitchFamily="18" charset="0"/>
              </a:rPr>
              <a:t>Szczęśliwego </a:t>
            </a:r>
            <a:r>
              <a:rPr lang="pl-PL" sz="5700" b="1" dirty="0" err="1" smtClean="0">
                <a:solidFill>
                  <a:srgbClr val="C00000"/>
                </a:solidFill>
                <a:latin typeface="Garamond" pitchFamily="18" charset="0"/>
              </a:rPr>
              <a:t>Szawuot</a:t>
            </a:r>
            <a:r>
              <a:rPr lang="pl-PL" sz="5700" b="1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pl-PL" sz="5700" b="1" dirty="0" smtClean="0">
                <a:solidFill>
                  <a:srgbClr val="C00000"/>
                </a:solidFill>
                <a:latin typeface="Garamond" pitchFamily="18" charset="0"/>
                <a:sym typeface="Wingdings" pitchFamily="2" charset="2"/>
              </a:rPr>
              <a:t></a:t>
            </a:r>
            <a:endParaRPr lang="pl-PL" sz="57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3" name="Obraz 2" descr="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204864"/>
            <a:ext cx="4434061" cy="44340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88640"/>
            <a:ext cx="8892480" cy="2088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500" b="1" dirty="0" err="1" smtClean="0">
                <a:latin typeface="Garamond" pitchFamily="18" charset="0"/>
              </a:rPr>
              <a:t>Szawuot</a:t>
            </a:r>
            <a:r>
              <a:rPr lang="pl-PL" sz="2500" b="1" dirty="0" smtClean="0">
                <a:latin typeface="Garamond" pitchFamily="18" charset="0"/>
              </a:rPr>
              <a:t> - Święto Tygodni</a:t>
            </a:r>
            <a:r>
              <a:rPr lang="pl-PL" sz="2500" dirty="0" smtClean="0">
                <a:latin typeface="Garamond" pitchFamily="18" charset="0"/>
              </a:rPr>
              <a:t> zwane też </a:t>
            </a:r>
            <a:r>
              <a:rPr lang="pl-PL" sz="2500" b="1" dirty="0" smtClean="0">
                <a:latin typeface="Garamond" pitchFamily="18" charset="0"/>
              </a:rPr>
              <a:t>Świętem Żniw</a:t>
            </a:r>
            <a:r>
              <a:rPr lang="pl-PL" sz="2500" dirty="0" smtClean="0">
                <a:latin typeface="Garamond" pitchFamily="18" charset="0"/>
              </a:rPr>
              <a:t> lub </a:t>
            </a:r>
            <a:r>
              <a:rPr lang="pl-PL" sz="2500" b="1" dirty="0" smtClean="0">
                <a:latin typeface="Garamond" pitchFamily="18" charset="0"/>
              </a:rPr>
              <a:t>Świętem Zbiorów</a:t>
            </a:r>
            <a:r>
              <a:rPr lang="pl-PL" sz="2500" dirty="0" smtClean="0">
                <a:latin typeface="Garamond" pitchFamily="18" charset="0"/>
              </a:rPr>
              <a:t> , Żydowskimi Zielonymi Świątkami lub Świętem Pierwszych Owoców, jest jednym z trzech świąt pielgrzymkowych (czyli tych, na które należało przybyć do Jerozolimy) judaizmu, obchodzone jest pięćdziesiąt dni po święcie </a:t>
            </a:r>
            <a:r>
              <a:rPr lang="pl-PL" sz="2500" dirty="0" err="1" smtClean="0">
                <a:latin typeface="Garamond" pitchFamily="18" charset="0"/>
              </a:rPr>
              <a:t>Pesach</a:t>
            </a:r>
            <a:endParaRPr lang="pl-PL" dirty="0"/>
          </a:p>
        </p:txBody>
      </p:sp>
      <p:pic>
        <p:nvPicPr>
          <p:cNvPr id="3" name="Obraz 2" descr="wide_Moritz_Daniel_Oppenheim_-_Shavuot__Pentecost___Das_Wochen-_oder_Pfingst-Fest__-_Google_Art_Proj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8519255" cy="44371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32681722_1035719329913017_203592380092671590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332656"/>
            <a:ext cx="4752528" cy="624135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097636" y="1052736"/>
            <a:ext cx="404636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dirty="0" err="1" smtClean="0">
                <a:latin typeface="Garamond" pitchFamily="18" charset="0"/>
              </a:rPr>
              <a:t>Szawuot</a:t>
            </a:r>
            <a:r>
              <a:rPr lang="pl-PL" sz="2300" dirty="0" smtClean="0">
                <a:latin typeface="Garamond" pitchFamily="18" charset="0"/>
              </a:rPr>
              <a:t> upamiętnia nadanie Tory</a:t>
            </a:r>
          </a:p>
          <a:p>
            <a:r>
              <a:rPr lang="pl-PL" sz="2300" dirty="0" smtClean="0">
                <a:latin typeface="Garamond" pitchFamily="18" charset="0"/>
              </a:rPr>
              <a:t>Narodowi Wybranemu, jest to </a:t>
            </a:r>
          </a:p>
          <a:p>
            <a:r>
              <a:rPr lang="pl-PL" sz="2300" dirty="0" smtClean="0">
                <a:latin typeface="Garamond" pitchFamily="18" charset="0"/>
              </a:rPr>
              <a:t>też święto dziękczynienia</a:t>
            </a:r>
          </a:p>
          <a:p>
            <a:r>
              <a:rPr lang="pl-PL" sz="2300" dirty="0" smtClean="0">
                <a:latin typeface="Garamond" pitchFamily="18" charset="0"/>
              </a:rPr>
              <a:t>z</a:t>
            </a:r>
            <a:r>
              <a:rPr lang="pl-PL" sz="2300" dirty="0" smtClean="0">
                <a:latin typeface="Garamond" pitchFamily="18" charset="0"/>
              </a:rPr>
              <a:t>a pierwsze zbiory </a:t>
            </a:r>
            <a:endParaRPr lang="pl-PL" sz="2300" dirty="0">
              <a:latin typeface="Garamond" pitchFamily="18" charset="0"/>
            </a:endParaRPr>
          </a:p>
        </p:txBody>
      </p:sp>
      <p:pic>
        <p:nvPicPr>
          <p:cNvPr id="5" name="Obraz 4" descr="shavuot-630x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8184" y="3356992"/>
            <a:ext cx="5086383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3513597-ap100510011214-900-6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725984" cy="57343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zawu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348880"/>
            <a:ext cx="3226321" cy="3226321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51520" y="188640"/>
            <a:ext cx="849694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500" dirty="0" smtClean="0">
                <a:latin typeface="Garamond" pitchFamily="18" charset="0"/>
              </a:rPr>
              <a:t>W czasie tego święta czyta się biblijną historię Ruth z Księgi Rut       w Starym Testamencie. Opisuje ona czas żniw i historię Rut </a:t>
            </a:r>
            <a:r>
              <a:rPr lang="pl-PL" sz="2500" dirty="0" err="1" smtClean="0">
                <a:latin typeface="Garamond" pitchFamily="18" charset="0"/>
              </a:rPr>
              <a:t>Moabitki</a:t>
            </a:r>
            <a:r>
              <a:rPr lang="pl-PL" sz="2500" dirty="0" smtClean="0">
                <a:latin typeface="Garamond" pitchFamily="18" charset="0"/>
              </a:rPr>
              <a:t>, która </a:t>
            </a:r>
            <a:r>
              <a:rPr lang="pl-PL" sz="2800" dirty="0" smtClean="0"/>
              <a:t> </a:t>
            </a:r>
            <a:r>
              <a:rPr lang="pl-PL" sz="2500" dirty="0" smtClean="0">
                <a:latin typeface="Garamond" pitchFamily="18" charset="0"/>
              </a:rPr>
              <a:t>przyjęła wiarę swojej teściowej, Żydówki Noemi, mówiąc: „Twój Bóg, mój Bóg”.</a:t>
            </a:r>
            <a:endParaRPr lang="pl-PL" sz="2500" dirty="0">
              <a:latin typeface="Garamond" pitchFamily="18" charset="0"/>
            </a:endParaRPr>
          </a:p>
        </p:txBody>
      </p:sp>
      <p:pic>
        <p:nvPicPr>
          <p:cNvPr id="4" name="Obraz 3" descr="800px-Julius_Schnorr_von_Carolsfeld-_Ruth_im_Feld_des_Boa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060848"/>
            <a:ext cx="5132561" cy="433701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491880" y="6309320"/>
            <a:ext cx="565212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300" i="1" dirty="0" smtClean="0">
                <a:latin typeface="Garamond" pitchFamily="18" charset="0"/>
              </a:rPr>
              <a:t>„Ruth </a:t>
            </a:r>
            <a:r>
              <a:rPr lang="pl-PL" sz="2300" i="1" dirty="0" smtClean="0">
                <a:latin typeface="Garamond" pitchFamily="18" charset="0"/>
              </a:rPr>
              <a:t>na polu </a:t>
            </a:r>
            <a:r>
              <a:rPr lang="pl-PL" sz="2300" i="1" dirty="0" err="1" smtClean="0">
                <a:latin typeface="Garamond" pitchFamily="18" charset="0"/>
              </a:rPr>
              <a:t>Boaza</a:t>
            </a:r>
            <a:r>
              <a:rPr lang="pl-PL" sz="2300" i="1" dirty="0" smtClean="0">
                <a:latin typeface="Garamond" pitchFamily="18" charset="0"/>
              </a:rPr>
              <a:t>” </a:t>
            </a:r>
            <a:r>
              <a:rPr lang="pl-PL" sz="2300" i="1" dirty="0" smtClean="0">
                <a:latin typeface="Garamond" pitchFamily="18" charset="0"/>
              </a:rPr>
              <a:t>- Julius </a:t>
            </a:r>
            <a:r>
              <a:rPr lang="pl-PL" sz="2300" i="1" dirty="0" err="1" smtClean="0">
                <a:latin typeface="Garamond" pitchFamily="18" charset="0"/>
              </a:rPr>
              <a:t>Schnorr</a:t>
            </a:r>
            <a:r>
              <a:rPr lang="pl-PL" sz="2300" i="1" dirty="0" smtClean="0">
                <a:latin typeface="Garamond" pitchFamily="18" charset="0"/>
              </a:rPr>
              <a:t> von </a:t>
            </a:r>
            <a:r>
              <a:rPr lang="pl-PL" sz="2300" i="1" dirty="0" err="1" smtClean="0">
                <a:latin typeface="Garamond" pitchFamily="18" charset="0"/>
              </a:rPr>
              <a:t>Carolsfeld</a:t>
            </a:r>
            <a:endParaRPr lang="pl-PL" sz="2300" i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79512" y="0"/>
            <a:ext cx="896448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300" dirty="0" smtClean="0">
                <a:latin typeface="Garamond" pitchFamily="18" charset="0"/>
              </a:rPr>
              <a:t>Ważnym zwyczajem jest studiowanie </a:t>
            </a:r>
            <a:r>
              <a:rPr lang="pl-PL" sz="2300" dirty="0" smtClean="0">
                <a:latin typeface="Garamond" pitchFamily="18" charset="0"/>
              </a:rPr>
              <a:t>Tory podczas świątecznej nocy. Zgodnie z tradycją, podczas odczytywania Tory podczas święta Bóg na nowo przekazuje wiernym przykazania i Torę.</a:t>
            </a:r>
          </a:p>
          <a:p>
            <a:r>
              <a:rPr lang="pl-PL" sz="2300" dirty="0" smtClean="0">
                <a:latin typeface="Garamond" pitchFamily="18" charset="0"/>
              </a:rPr>
              <a:t>Żydzi świętujący </a:t>
            </a:r>
            <a:r>
              <a:rPr lang="pl-PL" sz="2300" dirty="0" err="1" smtClean="0">
                <a:latin typeface="Garamond" pitchFamily="18" charset="0"/>
              </a:rPr>
              <a:t>Szawuot</a:t>
            </a:r>
            <a:r>
              <a:rPr lang="pl-PL" sz="2300" dirty="0" smtClean="0">
                <a:latin typeface="Garamond" pitchFamily="18" charset="0"/>
              </a:rPr>
              <a:t> w Jerozolimie kończą nocne studiowanie Tory przejściem nad ranem pod Mur Płaczu Stanowi to nawiązanie do pielgrzymiego charakteru święta</a:t>
            </a:r>
            <a:endParaRPr lang="pl-PL" sz="2300" dirty="0">
              <a:latin typeface="Garamond" pitchFamily="18" charset="0"/>
            </a:endParaRPr>
          </a:p>
        </p:txBody>
      </p:sp>
      <p:pic>
        <p:nvPicPr>
          <p:cNvPr id="4" name="Obraz 3" descr="sh_5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348880"/>
            <a:ext cx="7552200" cy="39681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79512" y="18864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latin typeface="Garamond" pitchFamily="18" charset="0"/>
              </a:rPr>
              <a:t>Jerek</a:t>
            </a:r>
            <a:r>
              <a:rPr lang="pl-PL" sz="2400" dirty="0" smtClean="0">
                <a:latin typeface="Garamond" pitchFamily="18" charset="0"/>
              </a:rPr>
              <a:t> </a:t>
            </a:r>
            <a:r>
              <a:rPr lang="pl-PL" sz="2400" dirty="0" smtClean="0">
                <a:latin typeface="Garamond" pitchFamily="18" charset="0"/>
              </a:rPr>
              <a:t>to </a:t>
            </a:r>
            <a:r>
              <a:rPr lang="pl-PL" sz="2400" dirty="0" smtClean="0">
                <a:latin typeface="Garamond" pitchFamily="18" charset="0"/>
              </a:rPr>
              <a:t>zwyczaj ozdabiania synagog i domów zielonymi gałązkami. Ma stanowić nawiązanie do tradycji, zgodnie z którą, tuż przed wręczeniem Tory góra Synaj miała się zazielenić i pokryć kwiatami</a:t>
            </a:r>
          </a:p>
        </p:txBody>
      </p:sp>
      <p:pic>
        <p:nvPicPr>
          <p:cNvPr id="4" name="Obraz 3" descr="2571842431_f4f200cf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66782"/>
            <a:ext cx="6854056" cy="51405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zawu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227674" cy="396044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11560" y="4653137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 smtClean="0">
                <a:latin typeface="Garamond" pitchFamily="18" charset="0"/>
              </a:rPr>
              <a:t>Podczas </a:t>
            </a:r>
            <a:r>
              <a:rPr lang="pl-PL" sz="2700" dirty="0" err="1" smtClean="0">
                <a:latin typeface="Garamond" pitchFamily="18" charset="0"/>
              </a:rPr>
              <a:t>Szawuot</a:t>
            </a:r>
            <a:r>
              <a:rPr lang="pl-PL" sz="2700" dirty="0" smtClean="0">
                <a:latin typeface="Garamond" pitchFamily="18" charset="0"/>
              </a:rPr>
              <a:t> przystraja się pomieszczenia w środku</a:t>
            </a:r>
          </a:p>
          <a:p>
            <a:r>
              <a:rPr lang="pl-PL" sz="2700" dirty="0" smtClean="0">
                <a:latin typeface="Garamond" pitchFamily="18" charset="0"/>
              </a:rPr>
              <a:t> i na zewnątrz zielonymi gałązkami</a:t>
            </a:r>
            <a:endParaRPr lang="pl-PL" sz="27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32890226_1861176587273132_572426821523262668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6858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846576" y="4509120"/>
            <a:ext cx="229742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100" dirty="0" smtClean="0">
                <a:latin typeface="Garamond" pitchFamily="18" charset="0"/>
              </a:rPr>
              <a:t>Sądecka bożnica</a:t>
            </a:r>
          </a:p>
          <a:p>
            <a:r>
              <a:rPr lang="pl-PL" sz="2100" dirty="0" err="1" smtClean="0">
                <a:latin typeface="Garamond" pitchFamily="18" charset="0"/>
              </a:rPr>
              <a:t>Bajs</a:t>
            </a:r>
            <a:r>
              <a:rPr lang="pl-PL" sz="2100" dirty="0" smtClean="0">
                <a:latin typeface="Garamond" pitchFamily="18" charset="0"/>
              </a:rPr>
              <a:t> </a:t>
            </a:r>
            <a:r>
              <a:rPr lang="pl-PL" sz="2100" dirty="0" err="1" smtClean="0">
                <a:latin typeface="Garamond" pitchFamily="18" charset="0"/>
              </a:rPr>
              <a:t>Nusn</a:t>
            </a:r>
            <a:r>
              <a:rPr lang="pl-PL" sz="2100" dirty="0" smtClean="0">
                <a:latin typeface="Garamond" pitchFamily="18" charset="0"/>
              </a:rPr>
              <a:t> </a:t>
            </a:r>
          </a:p>
          <a:p>
            <a:r>
              <a:rPr lang="pl-PL" sz="2100" dirty="0" smtClean="0">
                <a:latin typeface="Garamond" pitchFamily="18" charset="0"/>
              </a:rPr>
              <a:t>przybrana zielonymi</a:t>
            </a:r>
          </a:p>
          <a:p>
            <a:r>
              <a:rPr lang="pl-PL" sz="2100" dirty="0" smtClean="0">
                <a:latin typeface="Garamond" pitchFamily="18" charset="0"/>
              </a:rPr>
              <a:t>gałązkami</a:t>
            </a:r>
          </a:p>
          <a:p>
            <a:endParaRPr lang="pl-PL" sz="2100" dirty="0" smtClean="0">
              <a:latin typeface="Garamond" pitchFamily="18" charset="0"/>
            </a:endParaRPr>
          </a:p>
          <a:p>
            <a:r>
              <a:rPr lang="pl-PL" sz="2100" dirty="0" smtClean="0">
                <a:latin typeface="Garamond" pitchFamily="18" charset="0"/>
              </a:rPr>
              <a:t>Maj 2018</a:t>
            </a:r>
            <a:endParaRPr lang="pl-PL" sz="21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388</Words>
  <Application>Microsoft Office PowerPoint</Application>
  <PresentationFormat>Pokaz na ekranie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Szawuot    שבועות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Szawuot   שבועות</dc:title>
  <dc:creator>HP</dc:creator>
  <cp:lastModifiedBy>HP</cp:lastModifiedBy>
  <cp:revision>6</cp:revision>
  <dcterms:created xsi:type="dcterms:W3CDTF">2018-05-19T16:54:05Z</dcterms:created>
  <dcterms:modified xsi:type="dcterms:W3CDTF">2018-05-20T22:38:04Z</dcterms:modified>
</cp:coreProperties>
</file>