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A9737-B387-47DF-85B5-320B4F9B29CE}" type="datetimeFigureOut">
              <a:rPr lang="pl-PL" smtClean="0"/>
              <a:pPr/>
              <a:t>2018-04-04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52FC-966E-4D56-9B40-436430BA44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pl-PL" sz="7700" b="1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pl-PL" sz="77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7700" b="1" dirty="0" smtClean="0">
                <a:latin typeface="Arabic Typesetting" pitchFamily="66" charset="-78"/>
                <a:cs typeface="Arabic Typesetting" pitchFamily="66" charset="-78"/>
              </a:rPr>
              <a:t>Motyw ukrzyżowania Jezusa                               w malarstwie sakralnym</a:t>
            </a:r>
            <a:endParaRPr lang="pl-PL" sz="77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Obraz 3" descr="triptych-scenes-from-the-passion-of-christ-master-of-delft-a8ff7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46457"/>
            <a:ext cx="7668344" cy="3611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„Pasja” Hansa Memlinga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Galeria Sabaudzka w Turynie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endParaRPr lang="pl-PL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asja MemlingGaleria Sabaudzka w Tury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6948264" cy="4421623"/>
          </a:xfrm>
        </p:spPr>
      </p:pic>
      <p:sp>
        <p:nvSpPr>
          <p:cNvPr id="6" name="Prostokąt 5"/>
          <p:cNvSpPr/>
          <p:nvPr/>
        </p:nvSpPr>
        <p:spPr>
          <a:xfrm>
            <a:off x="323528" y="5733256"/>
            <a:ext cx="88204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100" dirty="0" smtClean="0">
                <a:latin typeface="Times New Roman" pitchFamily="18" charset="0"/>
                <a:cs typeface="Times New Roman" pitchFamily="18" charset="0"/>
              </a:rPr>
              <a:t>Monumentalny obraz zawiera 23 sceny z życia Jezusa: od wjazdu Jezusa do Jerozolimy po ukazanie się Zmartwychwstałego nad Jeziorem Galilejskim – całe misterium męki, śmierci i zmartwychwstania Chrystusa</a:t>
            </a:r>
            <a:endParaRPr lang="pl-PL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Tryptyk Mistrza z Delft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Ukrzyżowanie</a:t>
            </a:r>
            <a:r>
              <a:rPr lang="pl-PL" sz="3000" dirty="0" smtClean="0">
                <a:latin typeface="Times New Roman" pitchFamily="18" charset="0"/>
                <a:cs typeface="Times New Roman" pitchFamily="18" charset="0"/>
              </a:rPr>
              <a:t> ze scenami Męki Pańskiej ok. 1510</a:t>
            </a:r>
            <a:br>
              <a:rPr lang="pl-PL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Nationall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Londyn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triptych-scenes-from-the-passion-of-christ-master-of-delft-a8ff7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2622"/>
            <a:ext cx="9144000" cy="430652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188640"/>
            <a:ext cx="86409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alvator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Dali - „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Christus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Hypercubus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”  albo „Ukrzyżowanie” </a:t>
            </a: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	obraz olejny 1954</a:t>
            </a:r>
          </a:p>
          <a:p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Obraz 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przedstawia Chrystusa ukrzyżowanego 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siatce hipersześcianu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. Jest to przykład </a:t>
            </a: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ardziej współczesnego malarstwa sakralnego. </a:t>
            </a: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Dali jest przedstawicielem surrealizmu. 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pracy tej widać fascynację artysty wyjątkową </a:t>
            </a: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strukturą geometryczną w połączeniu z tematyką </a:t>
            </a: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sakralną.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Na obrazie Madonna jest przedstawiona jako 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Gala 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– żona Dalego, zaś tłem całości jest 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hiszpańska 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zatoka Port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Lligat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Obraz znajduje się w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Metropolitan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Museum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Art w Nowym Jorku</a:t>
            </a:r>
          </a:p>
          <a:p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Dali_Crucifixion_hyperc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3298113" cy="51565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1268760"/>
            <a:ext cx="6483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/>
              <a:t>W przygotowaniu prezentacji </a:t>
            </a:r>
          </a:p>
          <a:p>
            <a:r>
              <a:rPr lang="pl-PL" sz="3300" dirty="0" smtClean="0"/>
              <a:t>korzystaliśmy z zasobów Internetu </a:t>
            </a:r>
            <a:r>
              <a:rPr lang="pl-PL" sz="3300" dirty="0" smtClean="0">
                <a:sym typeface="Wingdings" pitchFamily="2" charset="2"/>
              </a:rPr>
              <a:t></a:t>
            </a:r>
            <a:endParaRPr lang="pl-PL" sz="3300" dirty="0"/>
          </a:p>
        </p:txBody>
      </p:sp>
      <p:pic>
        <p:nvPicPr>
          <p:cNvPr id="5" name="Obraz 4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501008"/>
            <a:ext cx="2273821" cy="22738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48464" cy="6597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4400" b="1" dirty="0" smtClean="0">
                <a:latin typeface="Arabic Typesetting" pitchFamily="66" charset="-78"/>
                <a:cs typeface="Arabic Typesetting" pitchFamily="66" charset="-78"/>
              </a:rPr>
              <a:t>    Męka Pańska stała się motywem niezliczonych dzieł sztuki, zarówno w średniowieczu, jak i w wiekach późniejszych, a także współcześnie.       </a:t>
            </a:r>
          </a:p>
          <a:p>
            <a:pPr>
              <a:buNone/>
            </a:pPr>
            <a:r>
              <a:rPr lang="pl-PL" sz="4400" b="1" dirty="0" smtClean="0">
                <a:latin typeface="Arabic Typesetting" pitchFamily="66" charset="-78"/>
                <a:cs typeface="Arabic Typesetting" pitchFamily="66" charset="-78"/>
              </a:rPr>
              <a:t>   Z malarską wizją Chrystusa ukrzyżowanego zmagali się najlepsi artyści swoich czasów, by wymienić tylko Rafaela, El Greca, Memlinga czy nawet </a:t>
            </a:r>
            <a:r>
              <a:rPr lang="pl-PL" sz="4400" b="1" dirty="0" err="1" smtClean="0">
                <a:latin typeface="Arabic Typesetting" pitchFamily="66" charset="-78"/>
                <a:cs typeface="Arabic Typesetting" pitchFamily="66" charset="-78"/>
              </a:rPr>
              <a:t>Salvadora</a:t>
            </a:r>
            <a:r>
              <a:rPr lang="pl-PL" sz="4400" b="1" dirty="0" smtClean="0">
                <a:latin typeface="Arabic Typesetting" pitchFamily="66" charset="-78"/>
                <a:cs typeface="Arabic Typesetting" pitchFamily="66" charset="-78"/>
              </a:rPr>
              <a:t> Dalego.  Przyjrzymy się kilku z najciekawszych przedstawień.</a:t>
            </a:r>
          </a:p>
          <a:p>
            <a:pPr>
              <a:buNone/>
            </a:pPr>
            <a:endParaRPr lang="pl-PL" sz="44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„Tryptyk Ukrzyżowania” 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z ok. 1445 r.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Rogiera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van der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Weydena</a:t>
            </a:r>
            <a:r>
              <a:rPr lang="pl-PL" sz="230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Kunsthistorisches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300" dirty="0" err="1" smtClean="0">
                <a:latin typeface="Times New Roman" pitchFamily="18" charset="0"/>
                <a:cs typeface="Times New Roman" pitchFamily="18" charset="0"/>
              </a:rPr>
              <a:t>Museum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w Wiedniu</a:t>
            </a:r>
            <a:endParaRPr lang="pl-PL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5" descr="350px-Rogier_van_der_Weyden_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83224"/>
            <a:ext cx="7316022" cy="514211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496944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500" dirty="0" smtClean="0"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Główny panel przedstawia grupę ukrzyżowania. </a:t>
            </a:r>
          </a:p>
          <a:p>
            <a:pPr>
              <a:buNone/>
            </a:pP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	Pod krzyżem, który „ucięty jest” tuż ponad tabliczką z inskrypcją , zatem mamy do czynienia z tzw. </a:t>
            </a:r>
            <a:r>
              <a:rPr lang="pl-PL" sz="2500" dirty="0" err="1" smtClean="0">
                <a:latin typeface="Times New Roman" pitchFamily="18" charset="0"/>
                <a:cs typeface="Times New Roman" pitchFamily="18" charset="0"/>
              </a:rPr>
              <a:t>crux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500" dirty="0" err="1" smtClean="0">
                <a:latin typeface="Times New Roman" pitchFamily="18" charset="0"/>
                <a:cs typeface="Times New Roman" pitchFamily="18" charset="0"/>
              </a:rPr>
              <a:t>commissa</a:t>
            </a:r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 w kształcie greckiej litery T. Po lewej widzimy klęczącą i obejmującą krzyż Marię, matkę Jezusa, podtrzymywaną przez apostoła Jana. Na lewym skrzydle widzimy postać św. Marii Magdaleny z jednym z jej atrybutów, czyli flakonikiem z olejkiem, na prawym zaś św. Weronikę. Maria Magdalena, ubrana w długi ciemny płaszcz, opłakuje śmierć Mistrza i ociera sobie łzy połą szaty. Święta Weronika pokornie skłania głowę, eksponując odbicie, jakie zostawił na jej chuście Jezus. Wszyscy, którzy zgromadzili się pod krzyżem, zostali przedstawieni w jaskrawych i skontrastowanych ze sobą kolorach. Uwagę przykuwają także czarne , wieszczące śmierć anioły unoszące się na nieboskłonie. </a:t>
            </a:r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558011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Rafael Santi  „Ukrzyżowanie”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1502–1503  National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Gallery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w Londynie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Centralną część obrazu o wymiarach 283,3 × 167,3 cm zajmuje postać ukrzyżowanego Jezusa na tzw. krzyżu łacińskim, z przytwierdzoną wyżej tabliczką z napisem INRI. Zgodnie z tradycyjnym przekazem Chrystus ma przebite dłonie, a przybite do krzyża stopy podtrzymuje tzw.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sedulum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Jezusowi towarzyszą dwa anioły zbierające do kielichów wyciekającą z jego ran krew. Jeden z aniołów zwraca  swój wzrok ku niebiosom, drugi zaś spogląda na ziemię, co wskazuje łączność między Bogiem a światem.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 krzyżem widzimy postaci Madonny i trojga świętych: Hieronima, Magdaleny i Jana Ewangelisty. Pejzaż za krzyżem jest jedynie tłem, znacznie ważniejsze są unoszące się na chmurach i spersonifikowane wizerunki Słońca i Księżyca – na krzyżu umiera bowiem Bóg, pan dnia i nocy.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1200px-CrocefissioneRaffae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32656"/>
            <a:ext cx="3657600" cy="6111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700" dirty="0" smtClean="0">
                <a:latin typeface="Times New Roman" pitchFamily="18" charset="0"/>
                <a:cs typeface="Times New Roman" pitchFamily="18" charset="0"/>
              </a:rPr>
              <a:t>Jacob Tintoretto. „Ukrzyżowanie” 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1565 r. ” wymiary 536 x 1224 cm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/>
          </a:p>
        </p:txBody>
      </p:sp>
      <p:pic>
        <p:nvPicPr>
          <p:cNvPr id="4" name="Symbol zastępczy zawartości 3" descr="Jacopo_Tintoretto_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817" y="836712"/>
            <a:ext cx="9052183" cy="3939114"/>
          </a:xfrm>
        </p:spPr>
      </p:pic>
      <p:sp>
        <p:nvSpPr>
          <p:cNvPr id="5" name="pole tekstowe 4"/>
          <p:cNvSpPr txBox="1"/>
          <p:nvPr/>
        </p:nvSpPr>
        <p:spPr>
          <a:xfrm>
            <a:off x="0" y="4869160"/>
            <a:ext cx="921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Kompozycja obrazu jest nowatorska. Na pozór chaotyczna, pełna postaci. Ma jednak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symetrię.Oś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pionową stanowi ukrzyżowany Chrystus, a tłum wokół niego tworzy okrąg z proporcjonalnie rozmieszczonymi postaciami. Tworzą one osobne historie związane z Nowym Testamentem. Trzy krzyże ukazują trzy etapy ukrzyżowania. Środkowy stoi już na swoim miejscu. Przed nim grupa żałobników, pogrążonych w smutku – wśród nich św. Jan i Maria. Krzyż po lewej stronie jest właśnie wznoszony. To na nim według tradycji zawisnąć miał dobry łotr, który przed śmiercią uwierzył w słowa Zbawiciela. Po prawej stronie trzeci krzyż, na którym ma zawisnąć zły łotr.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5796136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El Greco „Chrystus na krzyżu”        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Chrystus na krzyżu był  tematem często podejmowanym przez hiszpańskiego twórcę.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To pierwszy obraz El Greco namalowany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 okresie włoskim, w 1573 roku obecnie    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 kolekcji Barbary Piaseckiej Johnson.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Chrystus wisi samotnie na krzyżu na tle chmur. U </a:t>
            </a:r>
            <a:r>
              <a:rPr lang="pl-PL" sz="2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dołu po prawej stronie widoczny jest pejzaż miasta - Toledo imitującego Jerozolimę.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Chrystus wisi ze spuszczoną głową. </a:t>
            </a:r>
          </a:p>
          <a:p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Pusty pejzaż po lewej stronie, pustka i brak jakiegokolwiek żywego elementu akcentuje jeszcze bardziej samotność śmierci Jezusa</a:t>
            </a:r>
            <a:r>
              <a:rPr lang="pl-PL" dirty="0" smtClean="0"/>
              <a:t>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El_Gre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783" y="836712"/>
            <a:ext cx="3529705" cy="5619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300" dirty="0" err="1" smtClean="0">
                <a:latin typeface="Times New Roman" pitchFamily="18" charset="0"/>
                <a:cs typeface="Times New Roman" pitchFamily="18" charset="0"/>
              </a:rPr>
              <a:t>Antonello</a:t>
            </a:r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l-PL" sz="3300" dirty="0" err="1" smtClean="0">
                <a:latin typeface="Times New Roman" pitchFamily="18" charset="0"/>
                <a:cs typeface="Times New Roman" pitchFamily="18" charset="0"/>
              </a:rPr>
              <a:t>Messina</a:t>
            </a:r>
            <a:r>
              <a:rPr lang="pl-PL" sz="3300" dirty="0" smtClean="0">
                <a:latin typeface="Times New Roman" pitchFamily="18" charset="0"/>
                <a:cs typeface="Times New Roman" pitchFamily="18" charset="0"/>
              </a:rPr>
              <a:t> – „Ukrzyżowanie”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1475, Królewskie Muzeum Sztuk </a:t>
            </a:r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Pieknych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 w Antwerpii</a:t>
            </a:r>
            <a:endParaRPr lang="pl-PL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800px-Antonello_da_Messina_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897905" cy="5535024"/>
          </a:xfrm>
        </p:spPr>
      </p:pic>
      <p:sp>
        <p:nvSpPr>
          <p:cNvPr id="5" name="pole tekstowe 4"/>
          <p:cNvSpPr txBox="1"/>
          <p:nvPr/>
        </p:nvSpPr>
        <p:spPr>
          <a:xfrm>
            <a:off x="4499992" y="1772816"/>
            <a:ext cx="43924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 smtClean="0">
                <a:latin typeface="Times New Roman" pitchFamily="18" charset="0"/>
                <a:cs typeface="Times New Roman" pitchFamily="18" charset="0"/>
              </a:rPr>
              <a:t>Autor wyraźnie podzielił obraz na dwie części, zaznaczając linię horyzontu. Górna część, na tle błękitnego nieba, przedstawia scenę śmierci trzech ukrzyżowanych postaci. Postać centralna, umierający Jezus kontrastuje swoim spokojem z powyginanymi ciałami dwóch pozostałych skazańców. W dolnej części obrazu na pierwszym planie znajdują się postacie Matki Boskiej i Świętego Jana. Również ich pozy świadczą o innym odbieraniu aktu śmierci. W tle znajduje się Jerozolima</a:t>
            </a:r>
            <a:endParaRPr lang="pl-PL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84784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Ukrzyżowanie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3700" dirty="0" smtClean="0">
                <a:latin typeface="Times New Roman" pitchFamily="18" charset="0"/>
                <a:cs typeface="Times New Roman" pitchFamily="18" charset="0"/>
              </a:rPr>
              <a:t>Albrecht </a:t>
            </a:r>
            <a:r>
              <a:rPr lang="pl-PL" sz="3400" dirty="0" err="1" smtClean="0">
                <a:latin typeface="Times New Roman" pitchFamily="18" charset="0"/>
                <a:cs typeface="Times New Roman" pitchFamily="18" charset="0"/>
              </a:rPr>
              <a:t>Altdorfer</a:t>
            </a:r>
            <a:r>
              <a:rPr lang="pl-PL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600" dirty="0" err="1" smtClean="0">
                <a:latin typeface="Times New Roman" pitchFamily="18" charset="0"/>
                <a:cs typeface="Times New Roman" pitchFamily="18" charset="0"/>
              </a:rPr>
              <a:t>olej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de-DE" sz="2600" dirty="0" err="1" smtClean="0">
                <a:latin typeface="Times New Roman" pitchFamily="18" charset="0"/>
                <a:cs typeface="Times New Roman" pitchFamily="18" charset="0"/>
              </a:rPr>
              <a:t>desce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102x116,5 cm, 1515-16, Museumslandschaft Hessen-Kassel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Altdorfer-Ukrzyzowanie-1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3094" y="1484784"/>
            <a:ext cx="5903685" cy="51020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581</Words>
  <Application>Microsoft Office PowerPoint</Application>
  <PresentationFormat>Pokaz na ekranie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 Motyw ukrzyżowania Jezusa                               w malarstwie sakralnym</vt:lpstr>
      <vt:lpstr>Slajd 2</vt:lpstr>
      <vt:lpstr>„Tryptyk Ukrzyżowania” z ok. 1445 r. Rogiera van der Weydena,  Kunsthistorisches Museum w Wiedniu</vt:lpstr>
      <vt:lpstr>Slajd 4</vt:lpstr>
      <vt:lpstr>Slajd 5</vt:lpstr>
      <vt:lpstr>Jacob Tintoretto. „Ukrzyżowanie”   1565 r. ” wymiary 536 x 1224 cm  </vt:lpstr>
      <vt:lpstr>Slajd 7</vt:lpstr>
      <vt:lpstr>Antonello do Messina – „Ukrzyżowanie” 1475, Królewskie Muzeum Sztuk Pieknych w Antwerpii</vt:lpstr>
      <vt:lpstr>Ukrzyżowanie, Albrecht Altdorfer olej na desce,  102x116,5 cm, 1515-16, Museumslandschaft Hessen-Kassel</vt:lpstr>
      <vt:lpstr>„Pasja” Hansa Memlinga  Galeria Sabaudzka w Turynie </vt:lpstr>
      <vt:lpstr>Tryptyk Mistrza z Delft Ukrzyżowanie ze scenami Męki Pańskiej ok. 1510 Nationall Gallery Londyn</vt:lpstr>
      <vt:lpstr>Slajd 12</vt:lpstr>
      <vt:lpstr>Slajd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Motyw ukrzyżowania w sztuce</dc:title>
  <dc:creator>HP</dc:creator>
  <cp:lastModifiedBy>HP</cp:lastModifiedBy>
  <cp:revision>13</cp:revision>
  <dcterms:created xsi:type="dcterms:W3CDTF">2018-03-30T18:25:38Z</dcterms:created>
  <dcterms:modified xsi:type="dcterms:W3CDTF">2018-04-04T17:42:59Z</dcterms:modified>
</cp:coreProperties>
</file>