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66" r:id="rId4"/>
    <p:sldId id="268" r:id="rId5"/>
    <p:sldId id="258" r:id="rId6"/>
    <p:sldId id="267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AED8E5B-0D98-4FE1-9B26-D1041E3A89F9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642357F-39F6-401C-9FF8-3072724998F3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EB3A624-F501-46A9-B8CA-4949E24E27C8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C4D3C1-679D-44D8-8A9C-D402CE4EF569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KUCHNIA ARABSKA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863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l-PL" dirty="0" smtClean="0"/>
              <a:t>BAKŁAWA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15114"/>
            <a:ext cx="4754563" cy="3324734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l-PL" sz="2400" dirty="0" smtClean="0"/>
          </a:p>
          <a:p>
            <a:pPr marL="0" indent="0" algn="just">
              <a:buNone/>
            </a:pPr>
            <a:endParaRPr lang="pl-PL" sz="2400" dirty="0"/>
          </a:p>
          <a:p>
            <a:pPr marL="0" indent="0" algn="just">
              <a:buNone/>
            </a:pPr>
            <a:r>
              <a:rPr lang="pl-PL" sz="2400" dirty="0" smtClean="0"/>
              <a:t>Przypomina </a:t>
            </a:r>
            <a:r>
              <a:rPr lang="pl-PL" sz="2400" dirty="0" smtClean="0"/>
              <a:t>ciasto francuskie przełożone orzechami i polane syropem miodowym</a:t>
            </a:r>
            <a:r>
              <a:rPr lang="pl-PL" sz="2800" dirty="0" smtClean="0"/>
              <a:t>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66033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KUNAFA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523" y="2103438"/>
            <a:ext cx="4243117" cy="3748087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l-PL" sz="2400" dirty="0" smtClean="0"/>
          </a:p>
          <a:p>
            <a:pPr marL="0" indent="0" algn="just">
              <a:buNone/>
            </a:pPr>
            <a:endParaRPr lang="pl-PL" sz="2400" dirty="0"/>
          </a:p>
          <a:p>
            <a:pPr marL="0" indent="0" algn="just">
              <a:buNone/>
            </a:pPr>
            <a:r>
              <a:rPr lang="pl-PL" sz="2400" dirty="0" smtClean="0"/>
              <a:t>Robiona </a:t>
            </a:r>
            <a:r>
              <a:rPr lang="pl-PL" sz="2400" dirty="0" smtClean="0"/>
              <a:t>z ciasta podobnego do naszego ciasta na </a:t>
            </a:r>
            <a:r>
              <a:rPr lang="pl-PL" sz="2400" dirty="0" smtClean="0"/>
              <a:t>makaron.  </a:t>
            </a:r>
            <a:r>
              <a:rPr lang="pl-PL" sz="2400" dirty="0" smtClean="0"/>
              <a:t>Z</a:t>
            </a:r>
            <a:r>
              <a:rPr lang="pl-PL" sz="2400" dirty="0" smtClean="0"/>
              <a:t>apiekana jest </a:t>
            </a:r>
            <a:br>
              <a:rPr lang="pl-PL" sz="2400" dirty="0" smtClean="0"/>
            </a:br>
            <a:r>
              <a:rPr lang="pl-PL" sz="2400" dirty="0" smtClean="0"/>
              <a:t>z </a:t>
            </a:r>
            <a:r>
              <a:rPr lang="pl-PL" sz="2400" dirty="0" smtClean="0"/>
              <a:t>bakaliami i miodem.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78834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Bibliografia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www. religie.wiara.pl</a:t>
            </a:r>
          </a:p>
          <a:p>
            <a:r>
              <a:rPr lang="pl-PL" dirty="0" smtClean="0"/>
              <a:t>www. wikipedia.org</a:t>
            </a:r>
          </a:p>
          <a:p>
            <a:r>
              <a:rPr lang="pl-PL" dirty="0" smtClean="0"/>
              <a:t>zdjęcia z różnych stron internetowych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243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 smtClean="0"/>
              <a:t>Prezentację przygotowały uczennice z klasy 7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203422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CECHY CHARAKTYCZNE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l-PL" dirty="0" smtClean="0"/>
              <a:t>Kuchnia arabska jest bardzo bogata. Powstawała pod wpływem klimatu, stylu życia </a:t>
            </a:r>
            <a:br>
              <a:rPr lang="pl-PL" dirty="0" smtClean="0"/>
            </a:br>
            <a:r>
              <a:rPr lang="pl-PL" dirty="0" smtClean="0"/>
              <a:t>i przepisów religijnych. Wspólnym elementem jest upodobanie do warzyw, owoców, ziół, przypraw, ryżu, kaszy oraz roślin strączkowych, głównie ciecierzycy i soczewicy. Zgodnie z zasadami Koranu i tradycji muzułmańskiej obowiązuje zakaz spożywania mięsa zwierząt, które zostały zabite z pominięciem przepisów prawa islamskiego oraz zakaz jedzenia wieprzowiny i produktów pochodnych. Kontakt z mięsem wieprzowym </a:t>
            </a:r>
            <a:br>
              <a:rPr lang="pl-PL" dirty="0" smtClean="0"/>
            </a:br>
            <a:r>
              <a:rPr lang="pl-PL" dirty="0" smtClean="0"/>
              <a:t>i jego pochodnymi sprawia, że osoba staje się nieczysta.</a:t>
            </a:r>
          </a:p>
          <a:p>
            <a:pPr marL="0" indent="0">
              <a:buNone/>
            </a:pPr>
            <a:endParaRPr lang="pl-PL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Wyróżnia się kuchnię:</a:t>
            </a:r>
          </a:p>
          <a:p>
            <a:pPr lvl="1"/>
            <a:r>
              <a:rPr lang="pl-PL" sz="1800" dirty="0"/>
              <a:t>b</a:t>
            </a:r>
            <a:r>
              <a:rPr lang="pl-PL" sz="1800" dirty="0" smtClean="0"/>
              <a:t>liskowschodnią, z krajów pustynnych, opartą na daniach z baraniny</a:t>
            </a:r>
          </a:p>
          <a:p>
            <a:pPr lvl="1"/>
            <a:r>
              <a:rPr lang="pl-PL" sz="1800" dirty="0"/>
              <a:t>ś</a:t>
            </a:r>
            <a:r>
              <a:rPr lang="pl-PL" sz="1800" dirty="0" smtClean="0"/>
              <a:t>ródziemnomorską, która bazuje na warzywach, rybach i owocach </a:t>
            </a:r>
            <a:endParaRPr lang="pl-PL" dirty="0"/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113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STÓŁ ARABSKI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l-PL" sz="2000" dirty="0" smtClean="0"/>
          </a:p>
          <a:p>
            <a:pPr marL="0" indent="0" algn="just">
              <a:buNone/>
            </a:pPr>
            <a:r>
              <a:rPr lang="pl-PL" sz="2000" dirty="0" smtClean="0"/>
              <a:t>Zgodnie z tradycją stoły w domach arabskich są bogato zastawione. Potrawy podawane są na dużych tacach, na stołach, wokół których gromadzi się rodzina i goście. Zgodnie z tradycją miarą szacunku dla gospodarza jest ilość zjedzonego pokarmu.  </a:t>
            </a:r>
            <a:endParaRPr lang="pl-PL" sz="20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33237"/>
            <a:ext cx="4754563" cy="2688489"/>
          </a:xfrm>
        </p:spPr>
      </p:pic>
    </p:spTree>
    <p:extLst>
      <p:ext uri="{BB962C8B-B14F-4D97-AF65-F5344CB8AC3E}">
        <p14:creationId xmlns:p14="http://schemas.microsoft.com/office/powerpoint/2010/main" val="3943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 ARABSKIM STOLE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l-PL" dirty="0" smtClean="0"/>
              <a:t>Przystawki tzw. </a:t>
            </a:r>
            <a:r>
              <a:rPr lang="pl-PL" dirty="0" err="1"/>
              <a:t>m</a:t>
            </a:r>
            <a:r>
              <a:rPr lang="pl-PL" dirty="0" err="1" smtClean="0"/>
              <a:t>ezza</a:t>
            </a:r>
            <a:r>
              <a:rPr lang="pl-PL" dirty="0" smtClean="0"/>
              <a:t>. Są to różne sałatki i pasty. Oprócz tego oliwki, rodzynki, orzechy, migdały oraz pikle </a:t>
            </a:r>
            <a:br>
              <a:rPr lang="pl-PL" dirty="0" smtClean="0"/>
            </a:br>
            <a:r>
              <a:rPr lang="pl-PL" dirty="0" smtClean="0"/>
              <a:t>z warzyw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dirty="0" smtClean="0"/>
              <a:t>Pita – arabski chlebek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dirty="0" smtClean="0"/>
              <a:t>Kuskus – kasza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dirty="0" smtClean="0"/>
              <a:t>Mięso – baranina, kurczaki, wołowina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dirty="0" smtClean="0"/>
              <a:t>Słodycze – dominuje zasada, że im serdeczniejsze spotkanie, tym słodszy napój i deser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94520"/>
            <a:ext cx="4754563" cy="3565922"/>
          </a:xfrm>
        </p:spPr>
      </p:pic>
    </p:spTree>
    <p:extLst>
      <p:ext uri="{BB962C8B-B14F-4D97-AF65-F5344CB8AC3E}">
        <p14:creationId xmlns:p14="http://schemas.microsoft.com/office/powerpoint/2010/main" val="240803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HUMMUS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l-PL" sz="2400" dirty="0" smtClean="0"/>
          </a:p>
          <a:p>
            <a:pPr marL="0" indent="0" algn="just">
              <a:buNone/>
            </a:pPr>
            <a:r>
              <a:rPr lang="pl-PL" sz="2400" dirty="0" smtClean="0"/>
              <a:t>Pasta, która </a:t>
            </a:r>
            <a:r>
              <a:rPr lang="pl-PL" sz="2400" dirty="0" smtClean="0"/>
              <a:t>przyrządzana </a:t>
            </a:r>
            <a:br>
              <a:rPr lang="pl-PL" sz="2400" dirty="0" smtClean="0"/>
            </a:br>
            <a:r>
              <a:rPr lang="pl-PL" sz="2400" dirty="0" smtClean="0"/>
              <a:t>jest z </a:t>
            </a:r>
            <a:r>
              <a:rPr lang="pl-PL" sz="2400" dirty="0" smtClean="0"/>
              <a:t>gotowanej i utartej ciecierzycy, z dodatkiem czosnku, sezamu </a:t>
            </a:r>
            <a:r>
              <a:rPr lang="pl-PL" sz="2400" dirty="0" smtClean="0"/>
              <a:t>oraz </a:t>
            </a:r>
            <a:r>
              <a:rPr lang="pl-PL" sz="2400" dirty="0" smtClean="0"/>
              <a:t>soku </a:t>
            </a:r>
            <a:br>
              <a:rPr lang="pl-PL" sz="2400" dirty="0" smtClean="0"/>
            </a:br>
            <a:r>
              <a:rPr lang="pl-PL" sz="2400" dirty="0" smtClean="0"/>
              <a:t>z cytryny. Podaje się ją </a:t>
            </a:r>
            <a:br>
              <a:rPr lang="pl-PL" sz="2400" dirty="0" smtClean="0"/>
            </a:br>
            <a:r>
              <a:rPr lang="pl-PL" sz="2400" dirty="0" smtClean="0"/>
              <a:t>z arabskim chlebem tzw. pitą.</a:t>
            </a:r>
            <a:endParaRPr lang="pl-PL" sz="2400" dirty="0"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94520"/>
            <a:ext cx="4754563" cy="3565922"/>
          </a:xfrm>
        </p:spPr>
      </p:pic>
    </p:spTree>
    <p:extLst>
      <p:ext uri="{BB962C8B-B14F-4D97-AF65-F5344CB8AC3E}">
        <p14:creationId xmlns:p14="http://schemas.microsoft.com/office/powerpoint/2010/main" val="332249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PITA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38" y="2103438"/>
            <a:ext cx="3748087" cy="3748087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l-PL" sz="2400" dirty="0" smtClean="0"/>
          </a:p>
          <a:p>
            <a:pPr marL="0" indent="0" algn="just">
              <a:buNone/>
            </a:pPr>
            <a:r>
              <a:rPr lang="pl-PL" sz="2400" dirty="0" smtClean="0"/>
              <a:t>Okrągłe, pszenne, płaskie placki. Spożywane są najczęściej z pikantnymi sosami. Podczas pieczenia pęcznieją, tworząc naturalną kieszonkę na farsz.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65469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TABULA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93883"/>
            <a:ext cx="4754563" cy="3567196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l-PL" sz="3200" dirty="0" smtClean="0"/>
          </a:p>
          <a:p>
            <a:pPr marL="0" indent="0" algn="just">
              <a:buNone/>
            </a:pPr>
            <a:r>
              <a:rPr lang="pl-PL" sz="2800" dirty="0" smtClean="0"/>
              <a:t>Sałatka </a:t>
            </a:r>
            <a:r>
              <a:rPr lang="pl-PL" sz="2800" dirty="0" smtClean="0"/>
              <a:t>z pomidorów, ogórków i kuskusa </a:t>
            </a:r>
            <a:br>
              <a:rPr lang="pl-PL" sz="2800" dirty="0" smtClean="0"/>
            </a:br>
            <a:r>
              <a:rPr lang="pl-PL" sz="2800" dirty="0" smtClean="0"/>
              <a:t>z dodatkiem cebuli, czosnku, mięty oraz  pietruszki.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2766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FALAFEL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89025"/>
            <a:ext cx="4754563" cy="3176912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l-PL" sz="2800" dirty="0" smtClean="0"/>
          </a:p>
          <a:p>
            <a:pPr marL="0" indent="0" algn="just">
              <a:buNone/>
            </a:pPr>
            <a:endParaRPr lang="pl-PL" sz="2400" dirty="0" smtClean="0"/>
          </a:p>
          <a:p>
            <a:pPr marL="0" indent="0" algn="just">
              <a:buNone/>
            </a:pPr>
            <a:r>
              <a:rPr lang="pl-PL" sz="2400" dirty="0" smtClean="0"/>
              <a:t>Smażone </a:t>
            </a:r>
            <a:r>
              <a:rPr lang="pl-PL" sz="2400" dirty="0" smtClean="0"/>
              <a:t>na ostro warzywa </a:t>
            </a:r>
            <a:r>
              <a:rPr lang="pl-PL" sz="2400" dirty="0" smtClean="0"/>
              <a:t>strączkowe. Są to </a:t>
            </a:r>
            <a:r>
              <a:rPr lang="pl-PL" sz="2400" dirty="0" smtClean="0"/>
              <a:t>najczęściej ciecierzyca lub bób.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64725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KEBAB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31" y="2915444"/>
            <a:ext cx="2857500" cy="2124075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l-PL" sz="2800" dirty="0" smtClean="0"/>
          </a:p>
          <a:p>
            <a:pPr marL="0" indent="0" algn="just">
              <a:buNone/>
            </a:pPr>
            <a:endParaRPr lang="pl-PL" sz="2800" dirty="0"/>
          </a:p>
          <a:p>
            <a:pPr marL="0" indent="0" algn="just">
              <a:buNone/>
            </a:pPr>
            <a:r>
              <a:rPr lang="pl-PL" sz="2800" dirty="0" smtClean="0"/>
              <a:t>W krajach arabskich słowo to oznacza mięso, często mielone,  pieczone na szpikulcu.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35724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dło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TM03457510[[fn=Mydło]]</Template>
  <TotalTime>120</TotalTime>
  <Words>196</Words>
  <Application>Microsoft Office PowerPoint</Application>
  <PresentationFormat>Panoramiczny</PresentationFormat>
  <Paragraphs>46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</vt:lpstr>
      <vt:lpstr>Mydło</vt:lpstr>
      <vt:lpstr>KUCHNIA ARABSKA</vt:lpstr>
      <vt:lpstr>CECHY CHARAKTYCZNE</vt:lpstr>
      <vt:lpstr>STÓŁ ARABSKI</vt:lpstr>
      <vt:lpstr>NA ARABSKIM STOLE</vt:lpstr>
      <vt:lpstr>HUMMUS</vt:lpstr>
      <vt:lpstr>PITA</vt:lpstr>
      <vt:lpstr>TABULA</vt:lpstr>
      <vt:lpstr>FALAFEL</vt:lpstr>
      <vt:lpstr>KEBAB</vt:lpstr>
      <vt:lpstr>BAKŁAWA</vt:lpstr>
      <vt:lpstr>KUNAFA</vt:lpstr>
      <vt:lpstr>Bibliografia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KUCHNIA ARABSKA</dc:title>
  <dc:creator>Jadwiga Pawletta</dc:creator>
  <cp:lastModifiedBy>Jadwiga Pawletta</cp:lastModifiedBy>
  <cp:revision>22</cp:revision>
  <dcterms:created xsi:type="dcterms:W3CDTF">2019-05-04T13:31:17Z</dcterms:created>
  <dcterms:modified xsi:type="dcterms:W3CDTF">2019-05-04T20:44:27Z</dcterms:modified>
</cp:coreProperties>
</file>