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0" r:id="rId7"/>
    <p:sldId id="263" r:id="rId8"/>
    <p:sldId id="284" r:id="rId9"/>
    <p:sldId id="264" r:id="rId10"/>
    <p:sldId id="267" r:id="rId11"/>
    <p:sldId id="266" r:id="rId12"/>
    <p:sldId id="265"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5" r:id="rId27"/>
    <p:sldId id="281" r:id="rId28"/>
    <p:sldId id="286" r:id="rId29"/>
    <p:sldId id="287" r:id="rId30"/>
    <p:sldId id="288" r:id="rId3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ytuł 28"/>
          <p:cNvSpPr>
            <a:spLocks noGrp="1"/>
          </p:cNvSpPr>
          <p:nvPr>
            <p:ph type="ctrTitle"/>
          </p:nvPr>
        </p:nvSpPr>
        <p:spPr>
          <a:xfrm>
            <a:off x="381000" y="4853411"/>
            <a:ext cx="8458200" cy="1222375"/>
          </a:xfrm>
        </p:spPr>
        <p:txBody>
          <a:bodyPr anchor="t"/>
          <a:lstStyle/>
          <a:p>
            <a:r>
              <a:rPr kumimoji="0" lang="pl-PL" smtClean="0"/>
              <a:t>Kliknij, aby edytować styl</a:t>
            </a:r>
            <a:endParaRPr kumimoji="0" lang="en-US"/>
          </a:p>
        </p:txBody>
      </p:sp>
      <p:sp>
        <p:nvSpPr>
          <p:cNvPr id="9" name="Podtytuł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16" name="Symbol zastępczy daty 15"/>
          <p:cNvSpPr>
            <a:spLocks noGrp="1"/>
          </p:cNvSpPr>
          <p:nvPr>
            <p:ph type="dt" sz="half" idx="10"/>
          </p:nvPr>
        </p:nvSpPr>
        <p:spPr/>
        <p:txBody>
          <a:bodyPr/>
          <a:lstStyle/>
          <a:p>
            <a:fld id="{542FC687-5729-4A6B-B526-7434ECEF9445}" type="datetimeFigureOut">
              <a:rPr lang="pl-PL" smtClean="0"/>
              <a:pPr/>
              <a:t>2018-04-16</a:t>
            </a:fld>
            <a:endParaRPr lang="pl-PL"/>
          </a:p>
        </p:txBody>
      </p:sp>
      <p:sp>
        <p:nvSpPr>
          <p:cNvPr id="2" name="Symbol zastępczy stopki 1"/>
          <p:cNvSpPr>
            <a:spLocks noGrp="1"/>
          </p:cNvSpPr>
          <p:nvPr>
            <p:ph type="ftr" sz="quarter" idx="11"/>
          </p:nvPr>
        </p:nvSpPr>
        <p:spPr/>
        <p:txBody>
          <a:bodyPr/>
          <a:lstStyle/>
          <a:p>
            <a:endParaRPr lang="pl-PL"/>
          </a:p>
        </p:txBody>
      </p:sp>
      <p:sp>
        <p:nvSpPr>
          <p:cNvPr id="15" name="Symbol zastępczy numeru slajdu 14"/>
          <p:cNvSpPr>
            <a:spLocks noGrp="1"/>
          </p:cNvSpPr>
          <p:nvPr>
            <p:ph type="sldNum" sz="quarter" idx="12"/>
          </p:nvPr>
        </p:nvSpPr>
        <p:spPr>
          <a:xfrm>
            <a:off x="8229600" y="6473952"/>
            <a:ext cx="758952" cy="246888"/>
          </a:xfrm>
        </p:spPr>
        <p:txBody>
          <a:bodyPr/>
          <a:lstStyle/>
          <a:p>
            <a:fld id="{E0C5F3F5-DCF4-4899-8C57-33A3BDC6DC0F}"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42FC687-5729-4A6B-B526-7434ECEF9445}" type="datetimeFigureOut">
              <a:rPr lang="pl-PL" smtClean="0"/>
              <a:pPr/>
              <a:t>2018-04-16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0C5F3F5-DCF4-4899-8C57-33A3BDC6DC0F}"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58000" y="549276"/>
            <a:ext cx="18288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549276"/>
            <a:ext cx="62484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542FC687-5729-4A6B-B526-7434ECEF9445}" type="datetimeFigureOut">
              <a:rPr lang="pl-PL" smtClean="0"/>
              <a:pPr/>
              <a:t>2018-04-16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0C5F3F5-DCF4-4899-8C57-33A3BDC6DC0F}"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2" name="Tytuł 21"/>
          <p:cNvSpPr>
            <a:spLocks noGrp="1"/>
          </p:cNvSpPr>
          <p:nvPr>
            <p:ph type="title"/>
          </p:nvPr>
        </p:nvSpPr>
        <p:spPr/>
        <p:txBody>
          <a:bodyPr/>
          <a:lstStyle/>
          <a:p>
            <a:r>
              <a:rPr kumimoji="0" lang="pl-PL" smtClean="0"/>
              <a:t>Kliknij, aby edytować styl</a:t>
            </a:r>
            <a:endParaRPr kumimoji="0" lang="en-US"/>
          </a:p>
        </p:txBody>
      </p:sp>
      <p:sp>
        <p:nvSpPr>
          <p:cNvPr id="27" name="Symbol zastępczy zawartości 26"/>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542FC687-5729-4A6B-B526-7434ECEF9445}" type="datetimeFigureOut">
              <a:rPr lang="pl-PL" smtClean="0"/>
              <a:pPr/>
              <a:t>2018-04-16</a:t>
            </a:fld>
            <a:endParaRPr lang="pl-PL"/>
          </a:p>
        </p:txBody>
      </p:sp>
      <p:sp>
        <p:nvSpPr>
          <p:cNvPr id="19" name="Symbol zastępczy stopki 18"/>
          <p:cNvSpPr>
            <a:spLocks noGrp="1"/>
          </p:cNvSpPr>
          <p:nvPr>
            <p:ph type="ftr" sz="quarter" idx="11"/>
          </p:nvPr>
        </p:nvSpPr>
        <p:spPr>
          <a:xfrm>
            <a:off x="3581400" y="76200"/>
            <a:ext cx="2895600" cy="288925"/>
          </a:xfrm>
        </p:spPr>
        <p:txBody>
          <a:bodyPr/>
          <a:lstStyle/>
          <a:p>
            <a:endParaRPr lang="pl-PL"/>
          </a:p>
        </p:txBody>
      </p:sp>
      <p:sp>
        <p:nvSpPr>
          <p:cNvPr id="16" name="Symbol zastępczy numeru slajdu 15"/>
          <p:cNvSpPr>
            <a:spLocks noGrp="1"/>
          </p:cNvSpPr>
          <p:nvPr>
            <p:ph type="sldNum" sz="quarter" idx="12"/>
          </p:nvPr>
        </p:nvSpPr>
        <p:spPr>
          <a:xfrm>
            <a:off x="8229600" y="6473952"/>
            <a:ext cx="758952" cy="246888"/>
          </a:xfrm>
        </p:spPr>
        <p:txBody>
          <a:bodyPr/>
          <a:lstStyle/>
          <a:p>
            <a:fld id="{E0C5F3F5-DCF4-4899-8C57-33A3BDC6DC0F}"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tekstu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19" name="Symbol zastępczy daty 18"/>
          <p:cNvSpPr>
            <a:spLocks noGrp="1"/>
          </p:cNvSpPr>
          <p:nvPr>
            <p:ph type="dt" sz="half" idx="10"/>
          </p:nvPr>
        </p:nvSpPr>
        <p:spPr/>
        <p:txBody>
          <a:bodyPr/>
          <a:lstStyle/>
          <a:p>
            <a:fld id="{542FC687-5729-4A6B-B526-7434ECEF9445}" type="datetimeFigureOut">
              <a:rPr lang="pl-PL" smtClean="0"/>
              <a:pPr/>
              <a:t>2018-04-16</a:t>
            </a:fld>
            <a:endParaRPr lang="pl-PL"/>
          </a:p>
        </p:txBody>
      </p:sp>
      <p:sp>
        <p:nvSpPr>
          <p:cNvPr id="11" name="Symbol zastępczy stopki 10"/>
          <p:cNvSpPr>
            <a:spLocks noGrp="1"/>
          </p:cNvSpPr>
          <p:nvPr>
            <p:ph type="ftr" sz="quarter" idx="11"/>
          </p:nvPr>
        </p:nvSpPr>
        <p:spPr/>
        <p:txBody>
          <a:bodyPr/>
          <a:lstStyle/>
          <a:p>
            <a:endParaRPr lang="pl-PL"/>
          </a:p>
        </p:txBody>
      </p:sp>
      <p:sp>
        <p:nvSpPr>
          <p:cNvPr id="16" name="Symbol zastępczy numeru slajdu 15"/>
          <p:cNvSpPr>
            <a:spLocks noGrp="1"/>
          </p:cNvSpPr>
          <p:nvPr>
            <p:ph type="sldNum" sz="quarter" idx="12"/>
          </p:nvPr>
        </p:nvSpPr>
        <p:spPr/>
        <p:txBody>
          <a:bodyPr/>
          <a:lstStyle/>
          <a:p>
            <a:fld id="{E0C5F3F5-DCF4-4899-8C57-33A3BDC6DC0F}" type="slidenum">
              <a:rPr lang="pl-PL" smtClean="0"/>
              <a:pPr/>
              <a:t>‹#›</a:t>
            </a:fld>
            <a:endParaRPr lang="pl-PL"/>
          </a:p>
        </p:txBody>
      </p:sp>
      <p:sp>
        <p:nvSpPr>
          <p:cNvPr id="8" name="Tytuł 7"/>
          <p:cNvSpPr>
            <a:spLocks noGrp="1"/>
          </p:cNvSpPr>
          <p:nvPr>
            <p:ph type="title"/>
          </p:nvPr>
        </p:nvSpPr>
        <p:spPr>
          <a:xfrm>
            <a:off x="180475" y="2947085"/>
            <a:ext cx="8686800" cy="1184825"/>
          </a:xfrm>
        </p:spPr>
        <p:txBody>
          <a:bodyPr rtlCol="0" anchor="t"/>
          <a:lstStyle>
            <a:lvl1pPr algn="r">
              <a:defRPr/>
            </a:lvl1pPr>
          </a:lstStyle>
          <a:p>
            <a:r>
              <a:rPr kumimoji="0" lang="pl-PL" smtClean="0"/>
              <a:t>Kliknij, aby edytować styl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0" name="Tytuł 1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4" name="Symbol zastępczy zawartości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0"/>
          </p:nvPr>
        </p:nvSpPr>
        <p:spPr/>
        <p:txBody>
          <a:bodyPr/>
          <a:lstStyle/>
          <a:p>
            <a:fld id="{542FC687-5729-4A6B-B526-7434ECEF9445}" type="datetimeFigureOut">
              <a:rPr lang="pl-PL" smtClean="0"/>
              <a:pPr/>
              <a:t>2018-04-16</a:t>
            </a:fld>
            <a:endParaRPr lang="pl-PL"/>
          </a:p>
        </p:txBody>
      </p:sp>
      <p:sp>
        <p:nvSpPr>
          <p:cNvPr id="10" name="Symbol zastępczy stopki 9"/>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E0C5F3F5-DCF4-4899-8C57-33A3BDC6DC0F}"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9" name="Tytuł 28"/>
          <p:cNvSpPr>
            <a:spLocks noGrp="1"/>
          </p:cNvSpPr>
          <p:nvPr>
            <p:ph type="title"/>
          </p:nvPr>
        </p:nvSpPr>
        <p:spPr>
          <a:xfrm>
            <a:off x="304800" y="5410200"/>
            <a:ext cx="8610600" cy="882650"/>
          </a:xfrm>
        </p:spPr>
        <p:txBody>
          <a:bodyPr anchor="ctr"/>
          <a:lstStyle>
            <a:lvl1pPr>
              <a:defRPr/>
            </a:lvl1pPr>
          </a:lstStyle>
          <a:p>
            <a:r>
              <a:rPr kumimoji="0" lang="pl-PL" smtClean="0"/>
              <a:t>Kliknij, aby edytować styl</a:t>
            </a:r>
            <a:endParaRPr kumimoji="0" lang="en-US"/>
          </a:p>
        </p:txBody>
      </p:sp>
      <p:sp>
        <p:nvSpPr>
          <p:cNvPr id="13" name="Symbol zastępczy tekstu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25" name="Symbol zastępczy tekstu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zawartości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8" name="Symbol zastępczy zawartości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0" name="Symbol zastępczy daty 9"/>
          <p:cNvSpPr>
            <a:spLocks noGrp="1"/>
          </p:cNvSpPr>
          <p:nvPr>
            <p:ph type="dt" sz="half" idx="10"/>
          </p:nvPr>
        </p:nvSpPr>
        <p:spPr/>
        <p:txBody>
          <a:bodyPr/>
          <a:lstStyle/>
          <a:p>
            <a:fld id="{542FC687-5729-4A6B-B526-7434ECEF9445}" type="datetimeFigureOut">
              <a:rPr lang="pl-PL" smtClean="0"/>
              <a:pPr/>
              <a:t>2018-04-16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229600" y="6477000"/>
            <a:ext cx="762000" cy="246888"/>
          </a:xfrm>
        </p:spPr>
        <p:txBody>
          <a:bodyPr/>
          <a:lstStyle/>
          <a:p>
            <a:fld id="{E0C5F3F5-DCF4-4899-8C57-33A3BDC6DC0F}" type="slidenum">
              <a:rPr lang="pl-PL" smtClean="0"/>
              <a:pPr/>
              <a:t>‹#›</a:t>
            </a:fld>
            <a:endParaRPr lang="pl-PL"/>
          </a:p>
        </p:txBody>
      </p:sp>
      <p:sp>
        <p:nvSpPr>
          <p:cNvPr id="11" name="Łącznik prosty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0" name="Tytuł 29"/>
          <p:cNvSpPr>
            <a:spLocks noGrp="1"/>
          </p:cNvSpPr>
          <p:nvPr>
            <p:ph type="title"/>
          </p:nvPr>
        </p:nvSpPr>
        <p:spPr>
          <a:xfrm>
            <a:off x="301752" y="457200"/>
            <a:ext cx="8686800" cy="841248"/>
          </a:xfrm>
        </p:spPr>
        <p:txBody>
          <a:bodyPr/>
          <a:lstStyle/>
          <a:p>
            <a:r>
              <a:rPr kumimoji="0" lang="pl-PL" smtClean="0"/>
              <a:t>Kliknij, aby edytować styl</a:t>
            </a:r>
            <a:endParaRPr kumimoji="0" lang="en-US"/>
          </a:p>
        </p:txBody>
      </p:sp>
      <p:sp>
        <p:nvSpPr>
          <p:cNvPr id="12" name="Symbol zastępczy daty 11"/>
          <p:cNvSpPr>
            <a:spLocks noGrp="1"/>
          </p:cNvSpPr>
          <p:nvPr>
            <p:ph type="dt" sz="half" idx="10"/>
          </p:nvPr>
        </p:nvSpPr>
        <p:spPr/>
        <p:txBody>
          <a:bodyPr/>
          <a:lstStyle/>
          <a:p>
            <a:fld id="{542FC687-5729-4A6B-B526-7434ECEF9445}" type="datetimeFigureOut">
              <a:rPr lang="pl-PL" smtClean="0"/>
              <a:pPr/>
              <a:t>2018-04-16</a:t>
            </a:fld>
            <a:endParaRPr lang="pl-PL"/>
          </a:p>
        </p:txBody>
      </p:sp>
      <p:sp>
        <p:nvSpPr>
          <p:cNvPr id="21" name="Symbol zastępczy stopki 20"/>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E0C5F3F5-DCF4-4899-8C57-33A3BDC6DC0F}"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542FC687-5729-4A6B-B526-7434ECEF9445}" type="datetimeFigureOut">
              <a:rPr lang="pl-PL" smtClean="0"/>
              <a:pPr/>
              <a:t>2018-04-16</a:t>
            </a:fld>
            <a:endParaRPr lang="pl-PL"/>
          </a:p>
        </p:txBody>
      </p:sp>
      <p:sp>
        <p:nvSpPr>
          <p:cNvPr id="24" name="Symbol zastępczy stopki 23"/>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0C5F3F5-DCF4-4899-8C57-33A3BDC6DC0F}"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Łącznik prosty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ytuł 11"/>
          <p:cNvSpPr>
            <a:spLocks noGrp="1"/>
          </p:cNvSpPr>
          <p:nvPr>
            <p:ph type="title"/>
          </p:nvPr>
        </p:nvSpPr>
        <p:spPr>
          <a:xfrm>
            <a:off x="457200" y="5486400"/>
            <a:ext cx="8458200" cy="520700"/>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14" name="Symbol zastępczy zawartości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5" name="Symbol zastępczy daty 24"/>
          <p:cNvSpPr>
            <a:spLocks noGrp="1"/>
          </p:cNvSpPr>
          <p:nvPr>
            <p:ph type="dt" sz="half" idx="10"/>
          </p:nvPr>
        </p:nvSpPr>
        <p:spPr/>
        <p:txBody>
          <a:bodyPr/>
          <a:lstStyle/>
          <a:p>
            <a:fld id="{542FC687-5729-4A6B-B526-7434ECEF9445}" type="datetimeFigureOut">
              <a:rPr lang="pl-PL" smtClean="0"/>
              <a:pPr/>
              <a:t>2018-04-16</a:t>
            </a:fld>
            <a:endParaRPr lang="pl-PL"/>
          </a:p>
        </p:txBody>
      </p:sp>
      <p:sp>
        <p:nvSpPr>
          <p:cNvPr id="29" name="Symbol zastępczy stopki 28"/>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E0C5F3F5-DCF4-4899-8C57-33A3BDC6DC0F}"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3" name="Symbol zastępczy obrazu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l-PL" smtClean="0"/>
              <a:t>Kliknij ikonę, aby dodać obraz</a:t>
            </a:r>
            <a:endParaRPr kumimoji="0" lang="en-US" dirty="0"/>
          </a:p>
        </p:txBody>
      </p:sp>
      <p:sp>
        <p:nvSpPr>
          <p:cNvPr id="7" name="Symbol zastępczy daty 6"/>
          <p:cNvSpPr>
            <a:spLocks noGrp="1"/>
          </p:cNvSpPr>
          <p:nvPr>
            <p:ph type="dt" sz="half" idx="10"/>
          </p:nvPr>
        </p:nvSpPr>
        <p:spPr/>
        <p:txBody>
          <a:bodyPr/>
          <a:lstStyle/>
          <a:p>
            <a:fld id="{542FC687-5729-4A6B-B526-7434ECEF9445}" type="datetimeFigureOut">
              <a:rPr lang="pl-PL" smtClean="0"/>
              <a:pPr/>
              <a:t>2018-04-16</a:t>
            </a:fld>
            <a:endParaRPr lang="pl-PL"/>
          </a:p>
        </p:txBody>
      </p:sp>
      <p:sp>
        <p:nvSpPr>
          <p:cNvPr id="5" name="Symbol zastępczy stopki 4"/>
          <p:cNvSpPr>
            <a:spLocks noGrp="1"/>
          </p:cNvSpPr>
          <p:nvPr>
            <p:ph type="ftr" sz="quarter" idx="11"/>
          </p:nvPr>
        </p:nvSpPr>
        <p:spPr/>
        <p:txBody>
          <a:bodyPr/>
          <a:lstStyle/>
          <a:p>
            <a:endParaRPr lang="pl-PL"/>
          </a:p>
        </p:txBody>
      </p:sp>
      <p:sp>
        <p:nvSpPr>
          <p:cNvPr id="31" name="Symbol zastępczy numeru slajdu 30"/>
          <p:cNvSpPr>
            <a:spLocks noGrp="1"/>
          </p:cNvSpPr>
          <p:nvPr>
            <p:ph type="sldNum" sz="quarter" idx="12"/>
          </p:nvPr>
        </p:nvSpPr>
        <p:spPr/>
        <p:txBody>
          <a:bodyPr/>
          <a:lstStyle/>
          <a:p>
            <a:fld id="{E0C5F3F5-DCF4-4899-8C57-33A3BDC6DC0F}" type="slidenum">
              <a:rPr lang="pl-PL" smtClean="0"/>
              <a:pPr/>
              <a:t>‹#›</a:t>
            </a:fld>
            <a:endParaRPr lang="pl-PL"/>
          </a:p>
        </p:txBody>
      </p:sp>
      <p:sp>
        <p:nvSpPr>
          <p:cNvPr id="17" name="Tytuł 16"/>
          <p:cNvSpPr>
            <a:spLocks noGrp="1"/>
          </p:cNvSpPr>
          <p:nvPr>
            <p:ph type="title"/>
          </p:nvPr>
        </p:nvSpPr>
        <p:spPr>
          <a:xfrm>
            <a:off x="381000" y="4993760"/>
            <a:ext cx="5867400" cy="522288"/>
          </a:xfrm>
        </p:spPr>
        <p:txBody>
          <a:bodyPr anchor="ctr"/>
          <a:lstStyle>
            <a:lvl1pPr algn="l">
              <a:buNone/>
              <a:defRPr sz="2000" b="1"/>
            </a:lvl1pPr>
          </a:lstStyle>
          <a:p>
            <a:r>
              <a:rPr kumimoji="0" lang="pl-PL" smtClean="0"/>
              <a:t>Kliknij, aby edytować styl</a:t>
            </a:r>
            <a:endParaRPr kumimoji="0" lang="en-US"/>
          </a:p>
        </p:txBody>
      </p:sp>
      <p:sp>
        <p:nvSpPr>
          <p:cNvPr id="26" name="Symbol zastępczy tekstu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Łącznik prosty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ymbol zastępczy tekstu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1" name="Symbol zastępczy daty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42FC687-5729-4A6B-B526-7434ECEF9445}" type="datetimeFigureOut">
              <a:rPr lang="pl-PL" smtClean="0"/>
              <a:pPr/>
              <a:t>2018-04-16</a:t>
            </a:fld>
            <a:endParaRPr lang="pl-PL"/>
          </a:p>
        </p:txBody>
      </p:sp>
      <p:sp>
        <p:nvSpPr>
          <p:cNvPr id="28" name="Symbol zastępczy stopki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l-PL"/>
          </a:p>
        </p:txBody>
      </p:sp>
      <p:sp>
        <p:nvSpPr>
          <p:cNvPr id="5" name="Symbol zastępczy numeru slajdu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0C5F3F5-DCF4-4899-8C57-33A3BDC6DC0F}" type="slidenum">
              <a:rPr lang="pl-PL" smtClean="0"/>
              <a:pPr/>
              <a:t>‹#›</a:t>
            </a:fld>
            <a:endParaRPr lang="pl-PL"/>
          </a:p>
        </p:txBody>
      </p:sp>
      <p:sp>
        <p:nvSpPr>
          <p:cNvPr id="10" name="Symbol zastępczy tytułu 9"/>
          <p:cNvSpPr>
            <a:spLocks noGrp="1"/>
          </p:cNvSpPr>
          <p:nvPr>
            <p:ph type="title"/>
          </p:nvPr>
        </p:nvSpPr>
        <p:spPr>
          <a:xfrm>
            <a:off x="304800" y="457200"/>
            <a:ext cx="8686800" cy="838200"/>
          </a:xfrm>
          <a:prstGeom prst="rect">
            <a:avLst/>
          </a:prstGeom>
        </p:spPr>
        <p:txBody>
          <a:bodyPr vert="horz" anchor="ctr">
            <a:normAutofit/>
          </a:bodyPr>
          <a:lstStyle/>
          <a:p>
            <a:r>
              <a:rPr kumimoji="0" lang="pl-PL" smtClean="0"/>
              <a:t>Kliknij, aby edytować styl</a:t>
            </a:r>
            <a:endParaRPr kumimoji="0" lang="en-US"/>
          </a:p>
        </p:txBody>
      </p:sp>
      <p:sp>
        <p:nvSpPr>
          <p:cNvPr id="9" name="Łącznik prosty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Łącznik prosty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a:bodyPr>
          <a:lstStyle/>
          <a:p>
            <a:endParaRPr lang="pl-PL" sz="6000" dirty="0"/>
          </a:p>
        </p:txBody>
      </p:sp>
      <p:sp>
        <p:nvSpPr>
          <p:cNvPr id="5" name="Podtytuł 4"/>
          <p:cNvSpPr>
            <a:spLocks noGrp="1"/>
          </p:cNvSpPr>
          <p:nvPr>
            <p:ph type="subTitle" idx="1"/>
          </p:nvPr>
        </p:nvSpPr>
        <p:spPr>
          <a:xfrm>
            <a:off x="350613" y="2492896"/>
            <a:ext cx="8488587" cy="2307704"/>
          </a:xfrm>
        </p:spPr>
        <p:txBody>
          <a:bodyPr>
            <a:normAutofit/>
          </a:bodyPr>
          <a:lstStyle/>
          <a:p>
            <a:pPr algn="ctr"/>
            <a:r>
              <a:rPr lang="pl-PL" sz="3200" dirty="0"/>
              <a:t>Buddyzm </a:t>
            </a:r>
          </a:p>
          <a:p>
            <a:pPr algn="ctr"/>
            <a:endParaRPr lang="pl-PL" sz="3200" dirty="0"/>
          </a:p>
          <a:p>
            <a:pPr algn="ctr"/>
            <a:r>
              <a:rPr lang="pl-PL" sz="3200" dirty="0"/>
              <a:t>Miejsca kultu </a:t>
            </a:r>
          </a:p>
          <a:p>
            <a:pPr algn="ctr"/>
            <a:endParaRPr lang="pl-PL" sz="3200" dirty="0"/>
          </a:p>
        </p:txBody>
      </p:sp>
      <p:pic>
        <p:nvPicPr>
          <p:cNvPr id="6" name="Obraz 5" descr="b.jpg"/>
          <p:cNvPicPr>
            <a:picLocks noChangeAspect="1"/>
          </p:cNvPicPr>
          <p:nvPr/>
        </p:nvPicPr>
        <p:blipFill>
          <a:blip r:embed="rId2" cstate="print"/>
          <a:stretch>
            <a:fillRect/>
          </a:stretch>
        </p:blipFill>
        <p:spPr>
          <a:xfrm>
            <a:off x="405036" y="4365104"/>
            <a:ext cx="3672408" cy="2284289"/>
          </a:xfrm>
          <a:prstGeom prst="rect">
            <a:avLst/>
          </a:prstGeom>
          <a:ln>
            <a:noFill/>
          </a:ln>
          <a:effectLst>
            <a:softEdge rad="112500"/>
          </a:effectLst>
        </p:spPr>
      </p:pic>
      <p:pic>
        <p:nvPicPr>
          <p:cNvPr id="9" name="Obraz 8" descr="bbbb.jpg"/>
          <p:cNvPicPr>
            <a:picLocks noChangeAspect="1"/>
          </p:cNvPicPr>
          <p:nvPr/>
        </p:nvPicPr>
        <p:blipFill>
          <a:blip r:embed="rId3" cstate="print"/>
          <a:stretch>
            <a:fillRect/>
          </a:stretch>
        </p:blipFill>
        <p:spPr>
          <a:xfrm>
            <a:off x="3992471" y="188640"/>
            <a:ext cx="4814249" cy="2304256"/>
          </a:xfrm>
          <a:prstGeom prst="rect">
            <a:avLst/>
          </a:prstGeom>
          <a:ln>
            <a:noFill/>
          </a:ln>
          <a:effectLst>
            <a:softEdge rad="112500"/>
          </a:effectLst>
        </p:spPr>
      </p:pic>
      <p:pic>
        <p:nvPicPr>
          <p:cNvPr id="10" name="Obraz 9" descr="bbbbb.jpg"/>
          <p:cNvPicPr>
            <a:picLocks noChangeAspect="1"/>
          </p:cNvPicPr>
          <p:nvPr/>
        </p:nvPicPr>
        <p:blipFill>
          <a:blip r:embed="rId4" cstate="print"/>
          <a:stretch>
            <a:fillRect/>
          </a:stretch>
        </p:blipFill>
        <p:spPr>
          <a:xfrm>
            <a:off x="4849046" y="4581128"/>
            <a:ext cx="3261742" cy="2166729"/>
          </a:xfrm>
          <a:prstGeom prst="rect">
            <a:avLst/>
          </a:prstGeom>
          <a:ln>
            <a:noFill/>
          </a:ln>
          <a:effectLst>
            <a:softEdge rad="112500"/>
          </a:effectLst>
        </p:spPr>
      </p:pic>
      <p:pic>
        <p:nvPicPr>
          <p:cNvPr id="13" name="Obraz 12" descr="b7.jpg"/>
          <p:cNvPicPr>
            <a:picLocks noChangeAspect="1"/>
          </p:cNvPicPr>
          <p:nvPr/>
        </p:nvPicPr>
        <p:blipFill>
          <a:blip r:embed="rId5" cstate="print"/>
          <a:stretch>
            <a:fillRect/>
          </a:stretch>
        </p:blipFill>
        <p:spPr>
          <a:xfrm>
            <a:off x="179512" y="548680"/>
            <a:ext cx="3437485" cy="1762484"/>
          </a:xfrm>
          <a:prstGeom prst="rect">
            <a:avLst/>
          </a:prstGeom>
          <a:ln>
            <a:noFill/>
          </a:ln>
          <a:effectLst>
            <a:softEdge rad="112500"/>
          </a:effectLst>
        </p:spPr>
      </p:pic>
      <p:sp>
        <p:nvSpPr>
          <p:cNvPr id="3" name="Strzałka w dół 2"/>
          <p:cNvSpPr/>
          <p:nvPr/>
        </p:nvSpPr>
        <p:spPr>
          <a:xfrm>
            <a:off x="4502088" y="3140968"/>
            <a:ext cx="285936" cy="648072"/>
          </a:xfrm>
          <a:prstGeom prst="downArrow">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386" y="2314814"/>
            <a:ext cx="2947485" cy="1964990"/>
          </a:xfrm>
          <a:prstGeom prst="rect">
            <a:avLst/>
          </a:prstGeom>
          <a:ln>
            <a:noFill/>
          </a:ln>
          <a:effectLst>
            <a:softEdge rad="112500"/>
          </a:effectLst>
        </p:spPr>
      </p:pic>
      <p:pic>
        <p:nvPicPr>
          <p:cNvPr id="7" name="Obraz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6523" y="2619786"/>
            <a:ext cx="2822954" cy="1908531"/>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ormAutofit lnSpcReduction="10000"/>
          </a:bodyPr>
          <a:lstStyle/>
          <a:p>
            <a:r>
              <a:rPr lang="pl-PL" b="1" dirty="0" smtClean="0"/>
              <a:t>Świątynia </a:t>
            </a:r>
            <a:r>
              <a:rPr lang="pl-PL" b="1" dirty="0" err="1" smtClean="0"/>
              <a:t>Mahabodhi</a:t>
            </a:r>
            <a:r>
              <a:rPr lang="pl-PL" dirty="0" smtClean="0"/>
              <a:t> – buddyjski zespół świątynny w miejscowości </a:t>
            </a:r>
            <a:r>
              <a:rPr lang="pl-PL" dirty="0" err="1" smtClean="0"/>
              <a:t>Bodh</a:t>
            </a:r>
            <a:r>
              <a:rPr lang="pl-PL" dirty="0" smtClean="0"/>
              <a:t> Gaja w stanie Bihar w północnych Indiach, zbudowany w miejscu, gdzie Budda </a:t>
            </a:r>
            <a:r>
              <a:rPr lang="pl-PL" dirty="0" err="1" smtClean="0"/>
              <a:t>Siakjamuni</a:t>
            </a:r>
            <a:r>
              <a:rPr lang="pl-PL" dirty="0" smtClean="0"/>
              <a:t> według tradycji miał uzyskać oświecenie. Na tyłach świątyni rośnie drzewo </a:t>
            </a:r>
            <a:r>
              <a:rPr lang="pl-PL" dirty="0" err="1" smtClean="0"/>
              <a:t>Bodhi</a:t>
            </a:r>
            <a:r>
              <a:rPr lang="pl-PL" dirty="0" smtClean="0"/>
              <a:t>, będące ponoć potomkiem figowca pod którym medytował Budda. Cały kompleks świątynny został wpisany w 2002 roku na listę Światowego Dziedzictwa UNESCO.</a:t>
            </a:r>
            <a:endParaRPr lang="pl-P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Drzewo </a:t>
            </a:r>
            <a:r>
              <a:rPr lang="pl-PL" dirty="0" err="1" smtClean="0"/>
              <a:t>bodhi</a:t>
            </a:r>
            <a:endParaRPr lang="pl-PL" dirty="0"/>
          </a:p>
        </p:txBody>
      </p:sp>
      <p:sp>
        <p:nvSpPr>
          <p:cNvPr id="3" name="Symbol zastępczy zawartości 2"/>
          <p:cNvSpPr>
            <a:spLocks noGrp="1"/>
          </p:cNvSpPr>
          <p:nvPr>
            <p:ph idx="1"/>
          </p:nvPr>
        </p:nvSpPr>
        <p:spPr/>
        <p:txBody>
          <a:bodyPr>
            <a:noAutofit/>
          </a:bodyPr>
          <a:lstStyle/>
          <a:p>
            <a:r>
              <a:rPr lang="pl-PL" sz="1600" dirty="0" smtClean="0"/>
              <a:t>Drzewo </a:t>
            </a:r>
            <a:r>
              <a:rPr lang="pl-PL" sz="1600" dirty="0" err="1" smtClean="0"/>
              <a:t>Bodhi</a:t>
            </a:r>
            <a:r>
              <a:rPr lang="pl-PL" sz="1600" dirty="0" smtClean="0"/>
              <a:t>, jeszcze jako zwykły figowiec, rosło nieopodal rzeki </a:t>
            </a:r>
            <a:r>
              <a:rPr lang="pl-PL" sz="1600" dirty="0" err="1" smtClean="0"/>
              <a:t>Niranjana</a:t>
            </a:r>
            <a:r>
              <a:rPr lang="pl-PL" sz="1600" dirty="0" smtClean="0"/>
              <a:t>. W tej też okolicy </a:t>
            </a:r>
            <a:r>
              <a:rPr lang="pl-PL" sz="1600" dirty="0" err="1" smtClean="0"/>
              <a:t>Sidhattha</a:t>
            </a:r>
            <a:r>
              <a:rPr lang="pl-PL" sz="1600" dirty="0" smtClean="0"/>
              <a:t> Gotama (przyszły budda) prowadził surowe </a:t>
            </a:r>
            <a:r>
              <a:rPr lang="pl-PL" sz="1600" dirty="0" err="1" smtClean="0"/>
              <a:t>praktykiascetyczne</a:t>
            </a:r>
            <a:r>
              <a:rPr lang="pl-PL" sz="1600" dirty="0" smtClean="0"/>
              <a:t> wraz z pięcioma innymi ascetami, nieopodal miejscowości </a:t>
            </a:r>
            <a:r>
              <a:rPr lang="pl-PL" sz="1600" dirty="0" err="1" smtClean="0"/>
              <a:t>Bodhgaya</a:t>
            </a:r>
            <a:r>
              <a:rPr lang="pl-PL" sz="1600" dirty="0" smtClean="0"/>
              <a:t>. Ów mędrzec zrozumiał, że praktyki ascezy nie prowadzą do jakiegokolwiek celu a jedynie osłabiają ciało. Porzucił je więc a wtedy pięciu ascetów odwróciło się od niego. Kiedy odzyskiwał siły nieopodal wioski </a:t>
            </a:r>
            <a:r>
              <a:rPr lang="pl-PL" sz="1600" dirty="0" err="1" smtClean="0"/>
              <a:t>Senani</a:t>
            </a:r>
            <a:r>
              <a:rPr lang="pl-PL" sz="1600" dirty="0" smtClean="0"/>
              <a:t> (dziś </a:t>
            </a:r>
            <a:r>
              <a:rPr lang="pl-PL" sz="1600" dirty="0" err="1" smtClean="0"/>
              <a:t>Sujata</a:t>
            </a:r>
            <a:r>
              <a:rPr lang="pl-PL" sz="1600" dirty="0" smtClean="0"/>
              <a:t>) bramińska dziewczyna </a:t>
            </a:r>
            <a:r>
              <a:rPr lang="pl-PL" sz="1600" dirty="0" err="1" smtClean="0"/>
              <a:t>Sujata</a:t>
            </a:r>
            <a:r>
              <a:rPr lang="pl-PL" sz="1600" dirty="0" smtClean="0"/>
              <a:t> ofiarowała mu ryż na mleku. Spożywszy posiłek napotkał ścinacza traw - bramina </a:t>
            </a:r>
            <a:r>
              <a:rPr lang="pl-PL" sz="1600" dirty="0" err="1" smtClean="0"/>
              <a:t>Sotthijię</a:t>
            </a:r>
            <a:r>
              <a:rPr lang="pl-PL" sz="1600" dirty="0" smtClean="0"/>
              <a:t> i wziął od niego pęk trawy </a:t>
            </a:r>
            <a:r>
              <a:rPr lang="pl-PL" sz="1600" dirty="0" err="1" smtClean="0"/>
              <a:t>kuśa</a:t>
            </a:r>
            <a:r>
              <a:rPr lang="pl-PL" sz="1600" dirty="0" smtClean="0"/>
              <a:t> na matę. Tak przygotowany usiadł pod drzewem figowym, twarzą zwróconą na zachód. Postanowił nie wstawać dopóki nie osiągnie oświecenia.</a:t>
            </a:r>
          </a:p>
          <a:p>
            <a:r>
              <a:rPr lang="pl-PL" sz="1600" dirty="0" smtClean="0"/>
              <a:t>Kiedy siedział pogrążony w głębokiej medytacji, </a:t>
            </a:r>
            <a:r>
              <a:rPr lang="pl-PL" sz="1600" dirty="0" err="1" smtClean="0"/>
              <a:t>Vassavadi</a:t>
            </a:r>
            <a:r>
              <a:rPr lang="pl-PL" sz="1600" dirty="0" smtClean="0"/>
              <a:t> Mara, Pan Iluzji, będący symbolem ułudy i </a:t>
            </a:r>
            <a:r>
              <a:rPr lang="pl-PL" sz="1600" dirty="0" err="1" smtClean="0"/>
              <a:t>słabosci</a:t>
            </a:r>
            <a:r>
              <a:rPr lang="pl-PL" sz="1600" dirty="0" smtClean="0"/>
              <a:t> umysłu, próbował odwieść </a:t>
            </a:r>
            <a:r>
              <a:rPr lang="pl-PL" sz="1600" dirty="0" err="1" smtClean="0"/>
              <a:t>Gotamę</a:t>
            </a:r>
            <a:r>
              <a:rPr lang="pl-PL" sz="1600" dirty="0" smtClean="0"/>
              <a:t> od podjętej decyzji. Próbował atakować go swymi armiami demonów i kusić wdziękami córek, lecz na próżno. </a:t>
            </a:r>
            <a:r>
              <a:rPr lang="pl-PL" sz="1600" dirty="0" err="1" smtClean="0"/>
              <a:t>Śakjamuni</a:t>
            </a:r>
            <a:r>
              <a:rPr lang="pl-PL" sz="1600" dirty="0" smtClean="0"/>
              <a:t> osiągnął Oświecenie. Wtedy Mara zapytał, któż jest świadkiem tego, kto potwierdzi prawdziwość zdarzenia? Wtedy Budda dotknął ziemi, wzywając ją na świadka niezliczonych cnotliwych wcieleń, które przywiodły go na miejsce Oświecenia pod drzewo </a:t>
            </a:r>
            <a:r>
              <a:rPr lang="pl-PL" sz="1600" dirty="0" err="1" smtClean="0"/>
              <a:t>Bodhi</a:t>
            </a:r>
            <a:r>
              <a:rPr lang="pl-PL" sz="1600" dirty="0" smtClean="0"/>
              <a:t>.</a:t>
            </a:r>
          </a:p>
          <a:p>
            <a:r>
              <a:rPr lang="pl-PL" sz="1600" dirty="0" smtClean="0"/>
              <a:t>Przez następne siedem dni po Oświeceniu, Budda kontynuował medytację pod drzewem </a:t>
            </a:r>
            <a:r>
              <a:rPr lang="pl-PL" sz="1600" dirty="0" err="1" smtClean="0"/>
              <a:t>Bodhi</a:t>
            </a:r>
            <a:r>
              <a:rPr lang="pl-PL" sz="1600" dirty="0" smtClean="0"/>
              <a:t>, nie wstając z miejsca. Przez następny tydzień medytował pod kilkoma okolicznymi drzewami (drzewo </a:t>
            </a:r>
            <a:r>
              <a:rPr lang="pl-PL" sz="1600" dirty="0" err="1" smtClean="0"/>
              <a:t>banyan</a:t>
            </a:r>
            <a:r>
              <a:rPr lang="pl-PL" sz="1600" dirty="0" smtClean="0"/>
              <a:t>, drzewo </a:t>
            </a:r>
            <a:r>
              <a:rPr lang="pl-PL" sz="1600" dirty="0" err="1" smtClean="0"/>
              <a:t>mucalinda</a:t>
            </a:r>
            <a:r>
              <a:rPr lang="pl-PL" sz="1600" dirty="0" smtClean="0"/>
              <a:t> i drzewo ket) by w trzecim tygodniu zasiąść ponownie pod drzewem </a:t>
            </a:r>
            <a:r>
              <a:rPr lang="pl-PL" sz="1600" dirty="0" err="1" smtClean="0"/>
              <a:t>Bodhi</a:t>
            </a:r>
            <a:r>
              <a:rPr lang="pl-PL" sz="1600" dirty="0" smtClean="0"/>
              <a:t>.</a:t>
            </a:r>
          </a:p>
          <a:p>
            <a:endParaRPr lang="pl-PL"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smtClean="0"/>
              <a:t>Drzewo </a:t>
            </a:r>
            <a:r>
              <a:rPr lang="pl-PL" dirty="0" err="1" smtClean="0"/>
              <a:t>Bodhi</a:t>
            </a:r>
            <a:endParaRPr lang="pl-PL" dirty="0"/>
          </a:p>
        </p:txBody>
      </p:sp>
      <p:sp>
        <p:nvSpPr>
          <p:cNvPr id="5" name="Symbol zastępczy zawartości 4"/>
          <p:cNvSpPr>
            <a:spLocks noGrp="1"/>
          </p:cNvSpPr>
          <p:nvPr>
            <p:ph idx="1"/>
          </p:nvPr>
        </p:nvSpPr>
        <p:spPr>
          <a:xfrm>
            <a:off x="304800" y="1268760"/>
            <a:ext cx="5131296" cy="4811365"/>
          </a:xfrm>
        </p:spPr>
        <p:txBody>
          <a:bodyPr>
            <a:normAutofit fontScale="70000" lnSpcReduction="20000"/>
          </a:bodyPr>
          <a:lstStyle/>
          <a:p>
            <a:r>
              <a:rPr lang="pl-PL" b="1" dirty="0" smtClean="0"/>
              <a:t>Drzewo </a:t>
            </a:r>
            <a:r>
              <a:rPr lang="pl-PL" b="1" dirty="0" err="1" smtClean="0"/>
              <a:t>Bodhi</a:t>
            </a:r>
            <a:r>
              <a:rPr lang="pl-PL" b="1" dirty="0" smtClean="0"/>
              <a:t> </a:t>
            </a:r>
            <a:r>
              <a:rPr lang="pl-PL" dirty="0" smtClean="0"/>
              <a:t>symbolizuje Oświecenie. Jego symbolika łączy się bezpośrednio z osobą Buddy </a:t>
            </a:r>
            <a:r>
              <a:rPr lang="pl-PL" dirty="0" err="1" smtClean="0"/>
              <a:t>Śakjamuniego</a:t>
            </a:r>
            <a:r>
              <a:rPr lang="pl-PL" dirty="0" smtClean="0"/>
              <a:t> oraz najważniejszej chwili w Jego życiu. Symbolizuje także ochronę. Drzewo ochraniało Buddę podczas medytacji przed atakami Mary i przed żywiołami przez niego rozpętanymi.</a:t>
            </a:r>
          </a:p>
          <a:p>
            <a:r>
              <a:rPr lang="pl-PL" dirty="0" smtClean="0"/>
              <a:t>Obecnie drzewo </a:t>
            </a:r>
            <a:r>
              <a:rPr lang="pl-PL" dirty="0" err="1" smtClean="0"/>
              <a:t>Bodhi</a:t>
            </a:r>
            <a:r>
              <a:rPr lang="pl-PL" dirty="0" smtClean="0"/>
              <a:t> nadal pełni bardzo ważną rolę dla wszystkich buddyjskich tradycji, będąc przypomnieniem i inspiracją, symbolem pokoju, Oświecenia i potencjalnych możliwości, które leżą w każdym z nas.</a:t>
            </a:r>
          </a:p>
          <a:p>
            <a:endParaRPr lang="pl-PL" dirty="0"/>
          </a:p>
        </p:txBody>
      </p:sp>
      <p:pic>
        <p:nvPicPr>
          <p:cNvPr id="6" name="Obraz 5" descr="drzewo.jpg"/>
          <p:cNvPicPr>
            <a:picLocks noChangeAspect="1"/>
          </p:cNvPicPr>
          <p:nvPr/>
        </p:nvPicPr>
        <p:blipFill>
          <a:blip r:embed="rId2" cstate="print"/>
          <a:stretch>
            <a:fillRect/>
          </a:stretch>
        </p:blipFill>
        <p:spPr>
          <a:xfrm>
            <a:off x="5436096" y="980728"/>
            <a:ext cx="3419872" cy="2564904"/>
          </a:xfrm>
          <a:prstGeom prst="rect">
            <a:avLst/>
          </a:prstGeom>
          <a:ln>
            <a:noFill/>
          </a:ln>
          <a:effectLst>
            <a:softEdge rad="112500"/>
          </a:effectLst>
        </p:spPr>
      </p:pic>
      <p:pic>
        <p:nvPicPr>
          <p:cNvPr id="7" name="Obraz 6" descr="2a1.jpg"/>
          <p:cNvPicPr>
            <a:picLocks noChangeAspect="1"/>
          </p:cNvPicPr>
          <p:nvPr/>
        </p:nvPicPr>
        <p:blipFill>
          <a:blip r:embed="rId3" cstate="print"/>
          <a:stretch>
            <a:fillRect/>
          </a:stretch>
        </p:blipFill>
        <p:spPr>
          <a:xfrm>
            <a:off x="5724128" y="4005064"/>
            <a:ext cx="2743200" cy="2121408"/>
          </a:xfrm>
          <a:prstGeom prst="rect">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304800" y="1556792"/>
            <a:ext cx="5419328" cy="4523333"/>
          </a:xfrm>
        </p:spPr>
        <p:txBody>
          <a:bodyPr>
            <a:normAutofit fontScale="85000" lnSpcReduction="10000"/>
          </a:bodyPr>
          <a:lstStyle/>
          <a:p>
            <a:r>
              <a:rPr lang="pl-PL" b="1" dirty="0" err="1" smtClean="0"/>
              <a:t>Kushinagar</a:t>
            </a:r>
            <a:r>
              <a:rPr lang="pl-PL" dirty="0" smtClean="0"/>
              <a:t> (lub </a:t>
            </a:r>
            <a:r>
              <a:rPr lang="pl-PL" i="1" dirty="0" err="1" smtClean="0"/>
              <a:t>Kusinigar</a:t>
            </a:r>
            <a:r>
              <a:rPr lang="pl-PL" dirty="0" smtClean="0"/>
              <a:t>) – miasto w północnych Indiach w stanie Uttar </a:t>
            </a:r>
            <a:r>
              <a:rPr lang="pl-PL" dirty="0" err="1" smtClean="0"/>
              <a:t>Pradesh</a:t>
            </a:r>
            <a:r>
              <a:rPr lang="pl-PL" dirty="0" smtClean="0"/>
              <a:t>, na Nizinie Hindustańskiej. Położone jest 52 km od miasta </a:t>
            </a:r>
            <a:r>
              <a:rPr lang="pl-PL" dirty="0" err="1" smtClean="0"/>
              <a:t>Gorakhpur</a:t>
            </a:r>
            <a:r>
              <a:rPr lang="pl-PL" dirty="0" smtClean="0"/>
              <a:t>.</a:t>
            </a:r>
          </a:p>
          <a:p>
            <a:r>
              <a:rPr lang="pl-PL" dirty="0" smtClean="0"/>
              <a:t>Populacja miasta w 2001 roku wynosiła 17 982 mieszkańców.</a:t>
            </a:r>
          </a:p>
          <a:p>
            <a:r>
              <a:rPr lang="pl-PL" dirty="0" smtClean="0"/>
              <a:t>Miasto jest miejscem buddyjskich pielgrzymek. </a:t>
            </a:r>
            <a:endParaRPr lang="pl-PL" dirty="0"/>
          </a:p>
        </p:txBody>
      </p:sp>
      <p:pic>
        <p:nvPicPr>
          <p:cNvPr id="4" name="Obraz 3" descr="KUSI.jpg"/>
          <p:cNvPicPr>
            <a:picLocks noChangeAspect="1"/>
          </p:cNvPicPr>
          <p:nvPr/>
        </p:nvPicPr>
        <p:blipFill>
          <a:blip r:embed="rId2" cstate="print"/>
          <a:stretch>
            <a:fillRect/>
          </a:stretch>
        </p:blipFill>
        <p:spPr>
          <a:xfrm>
            <a:off x="5796136" y="836712"/>
            <a:ext cx="2986285" cy="2232248"/>
          </a:xfrm>
          <a:prstGeom prst="rect">
            <a:avLst/>
          </a:prstGeom>
          <a:ln>
            <a:noFill/>
          </a:ln>
          <a:effectLst>
            <a:softEdge rad="112500"/>
          </a:effectLst>
        </p:spPr>
      </p:pic>
      <p:pic>
        <p:nvPicPr>
          <p:cNvPr id="5" name="Obraz 4" descr="Kushinagar3.jpg"/>
          <p:cNvPicPr>
            <a:picLocks noChangeAspect="1"/>
          </p:cNvPicPr>
          <p:nvPr/>
        </p:nvPicPr>
        <p:blipFill>
          <a:blip r:embed="rId3" cstate="print"/>
          <a:stretch>
            <a:fillRect/>
          </a:stretch>
        </p:blipFill>
        <p:spPr>
          <a:xfrm>
            <a:off x="5580112" y="3573016"/>
            <a:ext cx="3073524" cy="243305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77500" lnSpcReduction="20000"/>
          </a:bodyPr>
          <a:lstStyle/>
          <a:p>
            <a:r>
              <a:rPr lang="pl-PL" dirty="0" smtClean="0"/>
              <a:t>W starożytności miejsce to funkcjonowało także pod nazwą '</a:t>
            </a:r>
            <a:r>
              <a:rPr lang="pl-PL" i="1" dirty="0" err="1" smtClean="0"/>
              <a:t>Kushavati</a:t>
            </a:r>
            <a:r>
              <a:rPr lang="pl-PL" dirty="0" smtClean="0"/>
              <a:t> (pod taką nazwą pojawia się w </a:t>
            </a:r>
            <a:r>
              <a:rPr lang="pl-PL" dirty="0" err="1" smtClean="0"/>
              <a:t>Jatakach</a:t>
            </a:r>
            <a:r>
              <a:rPr lang="pl-PL" dirty="0" smtClean="0"/>
              <a:t>). </a:t>
            </a:r>
            <a:r>
              <a:rPr lang="pl-PL" dirty="0" err="1" smtClean="0"/>
              <a:t>Kushinagar</a:t>
            </a:r>
            <a:r>
              <a:rPr lang="pl-PL" dirty="0" smtClean="0"/>
              <a:t> był jednym z dwóch głównych miast królestwa </a:t>
            </a:r>
            <a:r>
              <a:rPr lang="pl-PL" dirty="0" err="1" smtClean="0"/>
              <a:t>Malla</a:t>
            </a:r>
            <a:r>
              <a:rPr lang="pl-PL" dirty="0" smtClean="0"/>
              <a:t> w starożytnych Indiach. W późniejszych czasach było ono znane również jako </a:t>
            </a:r>
            <a:r>
              <a:rPr lang="pl-PL" dirty="0" err="1" smtClean="0"/>
              <a:t>Kushinara</a:t>
            </a:r>
            <a:r>
              <a:rPr lang="pl-PL" dirty="0" smtClean="0"/>
              <a:t> – jedno z czterech świętych dla buddystów miejsc. Tam właśnie, niedaleko rzeki </a:t>
            </a:r>
            <a:r>
              <a:rPr lang="pl-PL" dirty="0" err="1" smtClean="0"/>
              <a:t>Hiranyavati,Gautama</a:t>
            </a:r>
            <a:r>
              <a:rPr lang="pl-PL" dirty="0" smtClean="0"/>
              <a:t> Budda osiągnął </a:t>
            </a:r>
            <a:r>
              <a:rPr lang="pl-PL" dirty="0" err="1" smtClean="0"/>
              <a:t>Parinirwanę</a:t>
            </a:r>
            <a:r>
              <a:rPr lang="pl-PL" dirty="0" smtClean="0"/>
              <a:t> i został skremowany. Wiele ze zniszczonych stup i wihar pochodzi z okresu III w p.n.e. – V w n.e. uznawanego za czas największego rozwoju tego regionu. Istotnie przyczynił się do tego twórca dynastii </a:t>
            </a:r>
            <a:r>
              <a:rPr lang="pl-PL" dirty="0" err="1" smtClean="0"/>
              <a:t>Maurjów</a:t>
            </a:r>
            <a:r>
              <a:rPr lang="pl-PL" dirty="0" smtClean="0"/>
              <a:t> </a:t>
            </a:r>
            <a:r>
              <a:rPr lang="pl-PL" dirty="0" err="1" smtClean="0"/>
              <a:t>Aśoka</a:t>
            </a:r>
            <a:r>
              <a:rPr lang="pl-PL" dirty="0" smtClean="0"/>
              <a:t>, dzięki któremu powstało wiele znaczących budowli.</a:t>
            </a:r>
            <a:endParaRPr lang="pl-PL"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55000" lnSpcReduction="20000"/>
          </a:bodyPr>
          <a:lstStyle/>
          <a:p>
            <a:r>
              <a:rPr lang="pl-PL" dirty="0" smtClean="0"/>
              <a:t>Zanim w XIX wieku ponownie odkryto Kasię, przez ponad pięćset lat na temat tego miejsca panowała cisza. Prawdopodobnie w wyniku brutalnych inwazji </a:t>
            </a:r>
            <a:r>
              <a:rPr lang="pl-PL" dirty="0" err="1" smtClean="0"/>
              <a:t>Kushinagar</a:t>
            </a:r>
            <a:r>
              <a:rPr lang="pl-PL" dirty="0" smtClean="0"/>
              <a:t> stracił swoją żywotność, a następnie stopniowo popadł w ruinę. Kiedy ponownie odkryto sławną Świątynię Buddy, była ona przykryta 12-metrową górą cegieł otoczoną gęstym, ciernistym lasem. Po tym jak E. Buchanan, oficer Kompanii Wschodnioindyjskiej, w swojej wyprawie badawczej dotarł do Kasi, H. H. Wilson w roku 1854 zasugerował, że starożytne </a:t>
            </a:r>
            <a:r>
              <a:rPr lang="pl-PL" dirty="0" err="1" smtClean="0"/>
              <a:t>Kushinagar</a:t>
            </a:r>
            <a:r>
              <a:rPr lang="pl-PL" dirty="0" smtClean="0"/>
              <a:t> i Kasia były jednym i tym samym miejscem. Kwestia ta powróciła w latach 1861-1862, kiedy to archeolog generał Alexander Cunningham dowiódł, że jest to miejsce śmierci </a:t>
            </a:r>
            <a:r>
              <a:rPr lang="pl-PL" dirty="0" err="1" smtClean="0"/>
              <a:t>Gautamy</a:t>
            </a:r>
            <a:r>
              <a:rPr lang="pl-PL" dirty="0" smtClean="0"/>
              <a:t> Buddy. Brytyjski oficer A. C. L. </a:t>
            </a:r>
            <a:r>
              <a:rPr lang="pl-PL" dirty="0" err="1" smtClean="0"/>
              <a:t>Carlleyle</a:t>
            </a:r>
            <a:r>
              <a:rPr lang="pl-PL" dirty="0" smtClean="0"/>
              <a:t> poszedł tym tropem dalej i pierwsze wykopaliska rozpoczęły się pod koniec XIX wieku. W ich wyniku odkryto wiele znaczących pozostałości głównego ośrodka religijnego, takie jak stupy </a:t>
            </a:r>
            <a:r>
              <a:rPr lang="pl-PL" dirty="0" err="1" smtClean="0"/>
              <a:t>Matha</a:t>
            </a:r>
            <a:r>
              <a:rPr lang="pl-PL" dirty="0" smtClean="0"/>
              <a:t> </a:t>
            </a:r>
            <a:r>
              <a:rPr lang="pl-PL" dirty="0" err="1" smtClean="0"/>
              <a:t>Kuar</a:t>
            </a:r>
            <a:r>
              <a:rPr lang="pl-PL" dirty="0" smtClean="0"/>
              <a:t> i </a:t>
            </a:r>
            <a:r>
              <a:rPr lang="pl-PL" dirty="0" err="1" smtClean="0"/>
              <a:t>Ramabhar</a:t>
            </a:r>
            <a:r>
              <a:rPr lang="pl-PL" dirty="0" smtClean="0"/>
              <a:t>.</a:t>
            </a:r>
          </a:p>
          <a:p>
            <a:r>
              <a:rPr lang="pl-PL" dirty="0" smtClean="0"/>
              <a:t>Obecnie </a:t>
            </a:r>
            <a:r>
              <a:rPr lang="pl-PL" dirty="0" err="1" smtClean="0"/>
              <a:t>Kushinagar</a:t>
            </a:r>
            <a:r>
              <a:rPr lang="pl-PL" dirty="0" smtClean="0"/>
              <a:t> jest miejscem pielgrzymek, często odwiedzanym też przez zagranicznych turystów. W okolicach ruin klasztorów i stup powstało wiele świątyń zbudowanych przez buddystów z Chin, Sri Lanki, Tajlandii i Japonii. Dla buddystów jest to jedno z czterech miejsc pielgrzymek związanych z życiem </a:t>
            </a:r>
            <a:r>
              <a:rPr lang="pl-PL" dirty="0" err="1" smtClean="0"/>
              <a:t>Gautamy</a:t>
            </a:r>
            <a:r>
              <a:rPr lang="pl-PL" dirty="0" smtClean="0"/>
              <a:t> Buddy. Pozostałe trzy to </a:t>
            </a:r>
            <a:r>
              <a:rPr lang="pl-PL" dirty="0" err="1" smtClean="0"/>
              <a:t>Lumbini</a:t>
            </a:r>
            <a:r>
              <a:rPr lang="pl-PL" dirty="0" smtClean="0"/>
              <a:t>, </a:t>
            </a:r>
            <a:r>
              <a:rPr lang="pl-PL" dirty="0" err="1" smtClean="0"/>
              <a:t>Bodh</a:t>
            </a:r>
            <a:r>
              <a:rPr lang="pl-PL" dirty="0" smtClean="0"/>
              <a:t> Gaja i </a:t>
            </a:r>
            <a:r>
              <a:rPr lang="pl-PL" dirty="0" err="1" smtClean="0"/>
              <a:t>Sarnath</a:t>
            </a:r>
            <a:r>
              <a:rPr lang="pl-PL" dirty="0" smtClean="0"/>
              <a:t>.</a:t>
            </a:r>
            <a:endParaRPr lang="pl-P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POSĄG BUDDY W KUSHINAGARZE </a:t>
            </a:r>
            <a:endParaRPr lang="pl-PL" dirty="0"/>
          </a:p>
        </p:txBody>
      </p:sp>
      <p:pic>
        <p:nvPicPr>
          <p:cNvPr id="5" name="Symbol zastępczy zawartości 4" descr="bud.jpg"/>
          <p:cNvPicPr>
            <a:picLocks noGrp="1" noChangeAspect="1"/>
          </p:cNvPicPr>
          <p:nvPr>
            <p:ph idx="1"/>
          </p:nvPr>
        </p:nvPicPr>
        <p:blipFill>
          <a:blip r:embed="rId2" cstate="print"/>
          <a:stretch>
            <a:fillRect/>
          </a:stretch>
        </p:blipFill>
        <p:spPr>
          <a:xfrm>
            <a:off x="539552" y="2060848"/>
            <a:ext cx="8090551" cy="2859210"/>
          </a:xfrm>
          <a:prstGeom prst="rect">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a:xfrm>
            <a:off x="304800" y="1268760"/>
            <a:ext cx="6283424" cy="4811365"/>
          </a:xfrm>
        </p:spPr>
        <p:txBody>
          <a:bodyPr>
            <a:normAutofit fontScale="92500"/>
          </a:bodyPr>
          <a:lstStyle/>
          <a:p>
            <a:r>
              <a:rPr lang="pl-PL" b="1" dirty="0" err="1" smtClean="0"/>
              <a:t>Lumbini</a:t>
            </a:r>
            <a:r>
              <a:rPr lang="pl-PL" dirty="0" smtClean="0"/>
              <a:t>  – miejscowość w południowym Nepalu, w dystrykcie </a:t>
            </a:r>
            <a:r>
              <a:rPr lang="pl-PL" dirty="0" err="1" smtClean="0"/>
              <a:t>Rupandehi</a:t>
            </a:r>
            <a:r>
              <a:rPr lang="pl-PL" dirty="0" smtClean="0"/>
              <a:t>, ośrodek kultu religijnego buddystów – według tradycji miejsce urodzenia Buddy – jedno z czterech świętych miejsc buddyzmu.</a:t>
            </a:r>
          </a:p>
          <a:p>
            <a:r>
              <a:rPr lang="pl-PL" dirty="0" smtClean="0"/>
              <a:t>W 1997 roku </a:t>
            </a:r>
            <a:r>
              <a:rPr lang="pl-PL" dirty="0" err="1" smtClean="0"/>
              <a:t>Lumbini</a:t>
            </a:r>
            <a:r>
              <a:rPr lang="pl-PL" dirty="0" smtClean="0"/>
              <a:t> zostało wpisane na listę światowego dziedzictwa UNESCO.</a:t>
            </a:r>
          </a:p>
          <a:p>
            <a:endParaRPr lang="pl-PL" dirty="0"/>
          </a:p>
        </p:txBody>
      </p:sp>
      <p:pic>
        <p:nvPicPr>
          <p:cNvPr id="4" name="Obraz 3" descr="lumbini.jpg"/>
          <p:cNvPicPr>
            <a:picLocks noChangeAspect="1"/>
          </p:cNvPicPr>
          <p:nvPr/>
        </p:nvPicPr>
        <p:blipFill>
          <a:blip r:embed="rId2" cstate="print"/>
          <a:stretch>
            <a:fillRect/>
          </a:stretch>
        </p:blipFill>
        <p:spPr>
          <a:xfrm>
            <a:off x="5796136" y="2636912"/>
            <a:ext cx="3195464" cy="3810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70000" lnSpcReduction="20000"/>
          </a:bodyPr>
          <a:lstStyle/>
          <a:p>
            <a:r>
              <a:rPr lang="pl-PL" b="1" dirty="0" err="1" smtClean="0"/>
              <a:t>Lumbin</a:t>
            </a:r>
            <a:r>
              <a:rPr lang="pl-PL" dirty="0" err="1" smtClean="0"/>
              <a:t>i</a:t>
            </a:r>
            <a:r>
              <a:rPr lang="pl-PL" dirty="0" smtClean="0"/>
              <a:t> jest jednym z czterech świętych miejsc buddyzmu.</a:t>
            </a:r>
          </a:p>
          <a:p>
            <a:r>
              <a:rPr lang="pl-PL" dirty="0" smtClean="0"/>
              <a:t>Zgodnie z tradycją buddyjską </a:t>
            </a:r>
            <a:r>
              <a:rPr lang="pl-PL" dirty="0" err="1" smtClean="0"/>
              <a:t>Lumbini</a:t>
            </a:r>
            <a:r>
              <a:rPr lang="pl-PL" dirty="0" smtClean="0"/>
              <a:t> to miejsce narodzin księcia </a:t>
            </a:r>
            <a:r>
              <a:rPr lang="pl-PL" dirty="0" err="1" smtClean="0"/>
              <a:t>Siddharthy</a:t>
            </a:r>
            <a:r>
              <a:rPr lang="pl-PL" dirty="0" smtClean="0"/>
              <a:t> </a:t>
            </a:r>
            <a:r>
              <a:rPr lang="pl-PL" dirty="0" err="1" smtClean="0"/>
              <a:t>Gautamy</a:t>
            </a:r>
            <a:r>
              <a:rPr lang="pl-PL" dirty="0" smtClean="0"/>
              <a:t>, który stał się Buddą </a:t>
            </a:r>
            <a:r>
              <a:rPr lang="pl-PL" dirty="0" err="1" smtClean="0"/>
              <a:t>Śakjamunim</a:t>
            </a:r>
            <a:r>
              <a:rPr lang="pl-PL" dirty="0" smtClean="0"/>
              <a:t>. Według legendy, brzemienna królowa </a:t>
            </a:r>
            <a:r>
              <a:rPr lang="pl-PL" dirty="0" err="1" smtClean="0"/>
              <a:t>Māyādevi</a:t>
            </a:r>
            <a:r>
              <a:rPr lang="pl-PL" dirty="0" smtClean="0"/>
              <a:t>, żona króla </a:t>
            </a:r>
            <a:r>
              <a:rPr lang="pl-PL" dirty="0" err="1" smtClean="0"/>
              <a:t>Suddhodany</a:t>
            </a:r>
            <a:r>
              <a:rPr lang="pl-PL" dirty="0" smtClean="0"/>
              <a:t> </a:t>
            </a:r>
            <a:r>
              <a:rPr lang="pl-PL" dirty="0" err="1" smtClean="0"/>
              <a:t>Gotamy</a:t>
            </a:r>
            <a:r>
              <a:rPr lang="pl-PL" dirty="0" smtClean="0"/>
              <a:t>, podróżowała do ojczystego królestwa </a:t>
            </a:r>
            <a:r>
              <a:rPr lang="pl-PL" dirty="0" err="1" smtClean="0"/>
              <a:t>Devadaha</a:t>
            </a:r>
            <a:r>
              <a:rPr lang="pl-PL" dirty="0" smtClean="0"/>
              <a:t>, lecz nieoczekiwanie musiała zatrzymać się w drodze, by urodzić dziecko</a:t>
            </a:r>
            <a:r>
              <a:rPr lang="pl-PL" baseline="30000" dirty="0" smtClean="0"/>
              <a:t>.</a:t>
            </a:r>
            <a:r>
              <a:rPr lang="pl-PL" dirty="0" smtClean="0"/>
              <a:t> Zatrzymała się w gaju, gdzie trzymając się gałęzi </a:t>
            </a:r>
            <a:r>
              <a:rPr lang="pl-PL" dirty="0" err="1" smtClean="0"/>
              <a:t>damarzyka</a:t>
            </a:r>
            <a:r>
              <a:rPr lang="pl-PL" dirty="0" smtClean="0"/>
              <a:t> mocnego, urodziła syna na stojąco.</a:t>
            </a:r>
          </a:p>
          <a:p>
            <a:r>
              <a:rPr lang="pl-PL" dirty="0" smtClean="0"/>
              <a:t>Pierwsze wzmianki o </a:t>
            </a:r>
            <a:r>
              <a:rPr lang="pl-PL" dirty="0" err="1" smtClean="0"/>
              <a:t>Lumbini</a:t>
            </a:r>
            <a:r>
              <a:rPr lang="pl-PL" dirty="0" smtClean="0"/>
              <a:t> jako miejscu narodzin Buddy pochodzą z kanonicznych tekstów buddyjskich </a:t>
            </a:r>
            <a:r>
              <a:rPr lang="pl-PL" dirty="0" err="1" smtClean="0"/>
              <a:t>Mahāvastu</a:t>
            </a:r>
            <a:r>
              <a:rPr lang="pl-PL" dirty="0" smtClean="0"/>
              <a:t> </a:t>
            </a:r>
            <a:r>
              <a:rPr lang="pl-PL" dirty="0" err="1" smtClean="0"/>
              <a:t>iLalitavistara</a:t>
            </a:r>
            <a:r>
              <a:rPr lang="pl-PL" dirty="0" smtClean="0"/>
              <a:t> z </a:t>
            </a:r>
            <a:r>
              <a:rPr lang="pl-PL" dirty="0" err="1" smtClean="0"/>
              <a:t>III–IV</a:t>
            </a:r>
            <a:r>
              <a:rPr lang="pl-PL" dirty="0" smtClean="0"/>
              <a:t> w. n.e. W III w. p.n.e. (249 p.n.e.) cesarz </a:t>
            </a:r>
            <a:r>
              <a:rPr lang="pl-PL" dirty="0" err="1" smtClean="0"/>
              <a:t>Maurjów</a:t>
            </a:r>
            <a:r>
              <a:rPr lang="pl-PL" dirty="0" smtClean="0"/>
              <a:t> </a:t>
            </a:r>
            <a:r>
              <a:rPr lang="pl-PL" dirty="0" err="1" smtClean="0"/>
              <a:t>Aśoka</a:t>
            </a:r>
            <a:r>
              <a:rPr lang="pl-PL" dirty="0" smtClean="0"/>
              <a:t> (304–232 p.n.e.) odbył pielgrzymkę do </a:t>
            </a:r>
            <a:r>
              <a:rPr lang="pl-PL" dirty="0" err="1" smtClean="0"/>
              <a:t>Lumbini</a:t>
            </a:r>
            <a:r>
              <a:rPr lang="pl-PL" dirty="0" smtClean="0"/>
              <a:t> i polecił postawienie kolumny, by upamiętnić swoja wizytę. Na kolumnie zachowała się inskrypcja identyfikująca </a:t>
            </a:r>
            <a:r>
              <a:rPr lang="pl-PL" dirty="0" err="1" smtClean="0"/>
              <a:t>Lumbini</a:t>
            </a:r>
            <a:r>
              <a:rPr lang="pl-PL" dirty="0" smtClean="0"/>
              <a:t> jako miejsce narodzin Buddy.</a:t>
            </a:r>
          </a:p>
          <a:p>
            <a:endParaRPr lang="pl-P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oAutofit/>
          </a:bodyPr>
          <a:lstStyle/>
          <a:p>
            <a:r>
              <a:rPr lang="pl-PL" sz="1600" dirty="0" smtClean="0"/>
              <a:t>Informacje o </a:t>
            </a:r>
            <a:r>
              <a:rPr lang="pl-PL" sz="1600" dirty="0" err="1" smtClean="0"/>
              <a:t>Lumbini</a:t>
            </a:r>
            <a:r>
              <a:rPr lang="pl-PL" sz="1600" dirty="0" smtClean="0"/>
              <a:t> zachowały się w dziełach chińskich podróżników </a:t>
            </a:r>
            <a:r>
              <a:rPr lang="pl-PL" sz="1600" dirty="0" err="1" smtClean="0"/>
              <a:t>Faxiana</a:t>
            </a:r>
            <a:r>
              <a:rPr lang="pl-PL" sz="1600" dirty="0" smtClean="0"/>
              <a:t> (337–422) i </a:t>
            </a:r>
            <a:r>
              <a:rPr lang="pl-PL" sz="1600" dirty="0" err="1" smtClean="0"/>
              <a:t>Xuanzanga</a:t>
            </a:r>
            <a:r>
              <a:rPr lang="pl-PL" sz="1600" dirty="0" smtClean="0"/>
              <a:t> (602–664). W XIV w. król </a:t>
            </a:r>
            <a:r>
              <a:rPr lang="pl-PL" sz="1600" dirty="0" err="1" smtClean="0"/>
              <a:t>Khasy</a:t>
            </a:r>
            <a:r>
              <a:rPr lang="pl-PL" sz="1600" dirty="0" smtClean="0"/>
              <a:t> </a:t>
            </a:r>
            <a:r>
              <a:rPr lang="pl-PL" sz="1600" dirty="0" err="1" smtClean="0"/>
              <a:t>Ripu</a:t>
            </a:r>
            <a:r>
              <a:rPr lang="pl-PL" sz="1600" dirty="0" smtClean="0"/>
              <a:t> </a:t>
            </a:r>
            <a:r>
              <a:rPr lang="pl-PL" sz="1600" dirty="0" err="1" smtClean="0"/>
              <a:t>Malla</a:t>
            </a:r>
            <a:r>
              <a:rPr lang="pl-PL" sz="1600" dirty="0" smtClean="0"/>
              <a:t> upamiętnił swoja pielgrzymkę do </a:t>
            </a:r>
            <a:r>
              <a:rPr lang="pl-PL" sz="1600" dirty="0" err="1" smtClean="0"/>
              <a:t>Lumbini</a:t>
            </a:r>
            <a:r>
              <a:rPr lang="pl-PL" sz="1600" dirty="0" smtClean="0"/>
              <a:t>, dodając inskrypcje na kolumnie </a:t>
            </a:r>
            <a:r>
              <a:rPr lang="pl-PL" sz="1600" dirty="0" err="1" smtClean="0"/>
              <a:t>Aśoki</a:t>
            </a:r>
            <a:r>
              <a:rPr lang="pl-PL" sz="1600" dirty="0" smtClean="0"/>
              <a:t>.</a:t>
            </a:r>
          </a:p>
          <a:p>
            <a:r>
              <a:rPr lang="pl-PL" sz="1600" dirty="0" smtClean="0"/>
              <a:t>Z nieznanych przyczyn pielgrzymki do </a:t>
            </a:r>
            <a:r>
              <a:rPr lang="pl-PL" sz="1600" dirty="0" err="1" smtClean="0"/>
              <a:t>Lumbini</a:t>
            </a:r>
            <a:r>
              <a:rPr lang="pl-PL" sz="1600" dirty="0" smtClean="0"/>
              <a:t> ustały w XV wieku. Świątynie zostały stopniowo opuszczone i popadły w ruinę. </a:t>
            </a:r>
            <a:r>
              <a:rPr lang="pl-PL" sz="1600" dirty="0" err="1" smtClean="0"/>
              <a:t>Lumbini</a:t>
            </a:r>
            <a:r>
              <a:rPr lang="pl-PL" sz="1600" dirty="0" smtClean="0"/>
              <a:t> zostało ponownie odkryte w 1896 roku przez niemieckiego indologa Aloisa Antona </a:t>
            </a:r>
            <a:r>
              <a:rPr lang="pl-PL" sz="1600" dirty="0" err="1" smtClean="0"/>
              <a:t>Führera</a:t>
            </a:r>
            <a:r>
              <a:rPr lang="pl-PL" sz="1600" dirty="0" smtClean="0"/>
              <a:t> (1853–1930) i gubernatora </a:t>
            </a:r>
            <a:r>
              <a:rPr lang="pl-PL" sz="1600" dirty="0" err="1" smtClean="0"/>
              <a:t>Palpy</a:t>
            </a:r>
            <a:r>
              <a:rPr lang="pl-PL" sz="1600" dirty="0" smtClean="0"/>
              <a:t> </a:t>
            </a:r>
            <a:r>
              <a:rPr lang="pl-PL" sz="1600" dirty="0" err="1" smtClean="0"/>
              <a:t>Khadgę</a:t>
            </a:r>
            <a:r>
              <a:rPr lang="pl-PL" sz="1600" dirty="0" smtClean="0"/>
              <a:t> </a:t>
            </a:r>
            <a:r>
              <a:rPr lang="pl-PL" sz="1600" dirty="0" err="1" smtClean="0"/>
              <a:t>Samshera</a:t>
            </a:r>
            <a:r>
              <a:rPr lang="pl-PL" sz="1600" dirty="0" smtClean="0"/>
              <a:t>, którzy znaleźli kolumnę </a:t>
            </a:r>
            <a:r>
              <a:rPr lang="pl-PL" sz="1600" dirty="0" err="1" smtClean="0"/>
              <a:t>Aśoki</a:t>
            </a:r>
            <a:r>
              <a:rPr lang="pl-PL" sz="1600" dirty="0" smtClean="0"/>
              <a:t>. W następnych dziesięcioleciach przeprowadzono tu liczne badania archeologiczne, m.in. </a:t>
            </a:r>
            <a:r>
              <a:rPr lang="pl-PL" sz="1600" dirty="0" err="1" smtClean="0"/>
              <a:t>Archaeological</a:t>
            </a:r>
            <a:r>
              <a:rPr lang="pl-PL" sz="1600" dirty="0" smtClean="0"/>
              <a:t> </a:t>
            </a:r>
            <a:r>
              <a:rPr lang="pl-PL" sz="1600" dirty="0" err="1" smtClean="0"/>
              <a:t>Survey</a:t>
            </a:r>
            <a:r>
              <a:rPr lang="pl-PL" sz="1600" dirty="0" smtClean="0"/>
              <a:t> of India przeprowadziła tu dwie kampanie archeologiczne w latach 1932–1939. Od 1972 roku prowadzone są tu systematyczne prace badawcze i konserwatorskie. W latach 1992–1996 prace prowadziła Japońska Federacja Buddystów (ang. </a:t>
            </a:r>
            <a:r>
              <a:rPr lang="pl-PL" sz="1600" i="1" dirty="0" err="1" smtClean="0"/>
              <a:t>Japanese</a:t>
            </a:r>
            <a:r>
              <a:rPr lang="pl-PL" sz="1600" i="1" dirty="0" smtClean="0"/>
              <a:t> </a:t>
            </a:r>
            <a:r>
              <a:rPr lang="pl-PL" sz="1600" i="1" dirty="0" err="1" smtClean="0"/>
              <a:t>Buddhist</a:t>
            </a:r>
            <a:r>
              <a:rPr lang="pl-PL" sz="1600" i="1" dirty="0" smtClean="0"/>
              <a:t> </a:t>
            </a:r>
            <a:r>
              <a:rPr lang="pl-PL" sz="1600" i="1" dirty="0" err="1" smtClean="0"/>
              <a:t>Federation</a:t>
            </a:r>
            <a:r>
              <a:rPr lang="pl-PL" sz="1600" dirty="0" smtClean="0"/>
              <a:t>, JBF) wraz z UNESCO, w wyniku których odkryto charakterystyczny kamień, interpretowany przez wielu akademików jako oznaczenie dokładnego miejsca narodzin Buddy.</a:t>
            </a:r>
          </a:p>
          <a:p>
            <a:r>
              <a:rPr lang="pl-PL" sz="1600" dirty="0" smtClean="0"/>
              <a:t>Wyniki prac archeologicznych z początku XXI w. świadczą o religijnym znaczeniu miejsca w pierwszym tysiącleciu przed naszą erą. Odkryto wówczas m.in. pozostałości świątyni z VI w. p.n.e. – uważanej za najstarsze odkryte dotychczas święte miejsce buddyzmu.</a:t>
            </a:r>
          </a:p>
          <a:p>
            <a:r>
              <a:rPr lang="pl-PL" sz="1600" dirty="0" smtClean="0"/>
              <a:t>W 1997 roku </a:t>
            </a:r>
            <a:r>
              <a:rPr lang="pl-PL" sz="1600" dirty="0" err="1" smtClean="0"/>
              <a:t>Lumbini</a:t>
            </a:r>
            <a:r>
              <a:rPr lang="pl-PL" sz="1600" dirty="0" smtClean="0"/>
              <a:t> zostało wpisane na listę światowego dziedzictwa UNESCO.</a:t>
            </a:r>
          </a:p>
          <a:p>
            <a:endParaRPr lang="pl-PL" sz="1600" dirty="0"/>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Buddyzm co to za religia?</a:t>
            </a:r>
            <a:endParaRPr lang="pl-PL" dirty="0"/>
          </a:p>
        </p:txBody>
      </p:sp>
      <p:sp>
        <p:nvSpPr>
          <p:cNvPr id="3" name="Symbol zastępczy zawartości 2"/>
          <p:cNvSpPr>
            <a:spLocks noGrp="1"/>
          </p:cNvSpPr>
          <p:nvPr>
            <p:ph idx="1"/>
          </p:nvPr>
        </p:nvSpPr>
        <p:spPr/>
        <p:txBody>
          <a:bodyPr>
            <a:normAutofit fontScale="77500" lnSpcReduction="20000"/>
          </a:bodyPr>
          <a:lstStyle/>
          <a:p>
            <a:r>
              <a:rPr lang="pl-PL" b="1" dirty="0" smtClean="0"/>
              <a:t>Buddyzm</a:t>
            </a:r>
            <a:r>
              <a:rPr lang="pl-PL" dirty="0" smtClean="0"/>
              <a:t> –  system filozoficzny i religijny, którego założycielem i twórcą jego podstawowych założeń był żyjący od około 560 do 480 roku p.n.e. </a:t>
            </a:r>
            <a:r>
              <a:rPr lang="pl-PL" dirty="0" err="1" smtClean="0"/>
              <a:t>Siddhārtha</a:t>
            </a:r>
            <a:r>
              <a:rPr lang="pl-PL" dirty="0" smtClean="0"/>
              <a:t> </a:t>
            </a:r>
            <a:r>
              <a:rPr lang="pl-PL" dirty="0" err="1" smtClean="0"/>
              <a:t>Gautama</a:t>
            </a:r>
            <a:r>
              <a:rPr lang="pl-PL" dirty="0" smtClean="0"/>
              <a:t> (</a:t>
            </a:r>
            <a:r>
              <a:rPr lang="pl-PL" dirty="0" err="1" smtClean="0"/>
              <a:t>pāli</a:t>
            </a:r>
            <a:r>
              <a:rPr lang="pl-PL" dirty="0" smtClean="0"/>
              <a:t>. </a:t>
            </a:r>
            <a:r>
              <a:rPr lang="pl-PL" dirty="0" err="1" smtClean="0"/>
              <a:t>Siddhattha</a:t>
            </a:r>
            <a:r>
              <a:rPr lang="pl-PL" dirty="0" smtClean="0"/>
              <a:t> </a:t>
            </a:r>
            <a:r>
              <a:rPr lang="pl-PL" dirty="0" err="1" smtClean="0"/>
              <a:t>Gotama</a:t>
            </a:r>
            <a:r>
              <a:rPr lang="pl-PL" dirty="0" smtClean="0"/>
              <a:t>), syn księcia z rodu </a:t>
            </a:r>
            <a:r>
              <a:rPr lang="pl-PL" dirty="0" err="1" smtClean="0"/>
              <a:t>Śākyów</a:t>
            </a:r>
            <a:r>
              <a:rPr lang="pl-PL" dirty="0" smtClean="0"/>
              <a:t>, władcy jednego z państw-miast w północnych Indiach. Buddyzm jest zaliczany do religii </a:t>
            </a:r>
            <a:r>
              <a:rPr lang="pl-PL" dirty="0" err="1" smtClean="0"/>
              <a:t>dharmicznych</a:t>
            </a:r>
            <a:r>
              <a:rPr lang="pl-PL" dirty="0" smtClean="0"/>
              <a:t> oraz do religii nieteistycznych.</a:t>
            </a:r>
          </a:p>
          <a:p>
            <a:r>
              <a:rPr lang="pl-PL" dirty="0" smtClean="0"/>
              <a:t>Słowo "buddyzm" zostało stworzone przez zachodnich uczonych stosunkowo niedawno. Wcześniej na </a:t>
            </a:r>
            <a:r>
              <a:rPr lang="pl-PL" dirty="0" err="1" smtClean="0"/>
              <a:t>Wschodzbyły</a:t>
            </a:r>
            <a:r>
              <a:rPr lang="pl-PL" dirty="0" smtClean="0"/>
              <a:t>    nazwy dharma, </a:t>
            </a:r>
            <a:r>
              <a:rPr lang="pl-PL" dirty="0" err="1" smtClean="0"/>
              <a:t>sasana</a:t>
            </a:r>
            <a:r>
              <a:rPr lang="pl-PL" dirty="0" smtClean="0"/>
              <a:t> lub </a:t>
            </a:r>
            <a:r>
              <a:rPr lang="pl-PL" dirty="0" err="1" smtClean="0"/>
              <a:t>buddhasasana</a:t>
            </a:r>
            <a:r>
              <a:rPr lang="pl-PL" dirty="0" smtClean="0"/>
              <a:t>.</a:t>
            </a:r>
          </a:p>
          <a:p>
            <a:r>
              <a:rPr lang="pl-PL" dirty="0" smtClean="0"/>
              <a:t>Buddyzm opiera się na Czterech Szlachetnych Prawdach   głoszonych przez </a:t>
            </a:r>
            <a:r>
              <a:rPr lang="pl-PL" dirty="0" err="1" smtClean="0"/>
              <a:t>Siddharthę</a:t>
            </a:r>
            <a:r>
              <a:rPr lang="pl-PL" dirty="0" smtClean="0"/>
              <a:t> </a:t>
            </a:r>
            <a:r>
              <a:rPr lang="pl-PL" dirty="0" err="1" smtClean="0"/>
              <a:t>Gautamę</a:t>
            </a:r>
            <a:r>
              <a:rPr lang="pl-PL" dirty="0" smtClean="0"/>
              <a:t>, oraz na przedstawionej przez niego Ośmiorakiej Ścieżce, która prowadzić ma do ustania cierpienia.</a:t>
            </a:r>
          </a:p>
          <a:p>
            <a:endParaRPr lang="pl-P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Autofit/>
          </a:bodyPr>
          <a:lstStyle/>
          <a:p>
            <a:r>
              <a:rPr lang="pl-PL" sz="1600" dirty="0" smtClean="0"/>
              <a:t>W </a:t>
            </a:r>
            <a:r>
              <a:rPr lang="pl-PL" sz="1600" dirty="0" err="1" smtClean="0"/>
              <a:t>Lumbini</a:t>
            </a:r>
            <a:r>
              <a:rPr lang="pl-PL" sz="1600" dirty="0" smtClean="0"/>
              <a:t> znajdują się:</a:t>
            </a:r>
          </a:p>
          <a:p>
            <a:r>
              <a:rPr lang="pl-PL" sz="1600" dirty="0" smtClean="0"/>
              <a:t>pozostałości świątyni </a:t>
            </a:r>
            <a:r>
              <a:rPr lang="pl-PL" sz="1600" dirty="0" err="1" smtClean="0"/>
              <a:t>Māyādevi</a:t>
            </a:r>
            <a:r>
              <a:rPr lang="pl-PL" sz="1600" dirty="0" smtClean="0"/>
              <a:t> – pierwsza świątynia </a:t>
            </a:r>
            <a:r>
              <a:rPr lang="pl-PL" sz="1600" dirty="0" err="1" smtClean="0"/>
              <a:t>Māyādevi</a:t>
            </a:r>
            <a:r>
              <a:rPr lang="pl-PL" sz="1600" dirty="0" smtClean="0"/>
              <a:t> została wzniesiona w okresie przed wizytą cesarza </a:t>
            </a:r>
            <a:r>
              <a:rPr lang="pl-PL" sz="1600" dirty="0" err="1" smtClean="0"/>
              <a:t>Aśoki</a:t>
            </a:r>
            <a:r>
              <a:rPr lang="pl-PL" sz="1600" dirty="0" smtClean="0"/>
              <a:t>. Ostatnia świątynia, zbudowana w latach 30. XX w., została rozebrana w latach 90. XX w., by ułatwić prace archeologiczne</a:t>
            </a:r>
            <a:r>
              <a:rPr lang="pl-PL" sz="1600" baseline="30000" dirty="0" smtClean="0"/>
              <a:t>.</a:t>
            </a:r>
            <a:r>
              <a:rPr lang="pl-PL" sz="1600" dirty="0" smtClean="0"/>
              <a:t> W 2002 roku nad ruinami starożytnej świątyni </a:t>
            </a:r>
            <a:r>
              <a:rPr lang="pl-PL" sz="1600" dirty="0" err="1" smtClean="0"/>
              <a:t>Māyādevi</a:t>
            </a:r>
            <a:r>
              <a:rPr lang="pl-PL" sz="1600" dirty="0" smtClean="0"/>
              <a:t> wzniesiono pawilon, by zapewnić ochronę przed wiatrem i deszczem.</a:t>
            </a:r>
          </a:p>
          <a:p>
            <a:r>
              <a:rPr lang="pl-PL" sz="1600" dirty="0" smtClean="0"/>
              <a:t>zbiornik wodny – miejsce kąpieli królowej </a:t>
            </a:r>
            <a:r>
              <a:rPr lang="pl-PL" sz="1600" dirty="0" err="1" smtClean="0"/>
              <a:t>Māyādevi</a:t>
            </a:r>
            <a:r>
              <a:rPr lang="pl-PL" sz="1600" dirty="0" smtClean="0"/>
              <a:t> przed porodem.</a:t>
            </a:r>
          </a:p>
          <a:p>
            <a:r>
              <a:rPr lang="pl-PL" sz="1600" dirty="0" smtClean="0"/>
              <a:t>kolumna </a:t>
            </a:r>
            <a:r>
              <a:rPr lang="pl-PL" sz="1600" dirty="0" err="1" smtClean="0"/>
              <a:t>Aśoki</a:t>
            </a:r>
            <a:r>
              <a:rPr lang="pl-PL" sz="1600" dirty="0" smtClean="0"/>
              <a:t> – kolumna z czerwonego piaskowca z </a:t>
            </a:r>
            <a:r>
              <a:rPr lang="pl-PL" sz="1600" dirty="0" err="1" smtClean="0"/>
              <a:t>Chunaru</a:t>
            </a:r>
            <a:r>
              <a:rPr lang="pl-PL" sz="1600" dirty="0" smtClean="0"/>
              <a:t> (III w. p.n.e.) z inskrypcją upamiętniającą pielgrzymkę cesarza </a:t>
            </a:r>
            <a:r>
              <a:rPr lang="pl-PL" sz="1600" dirty="0" err="1" smtClean="0"/>
              <a:t>Aśoki</a:t>
            </a:r>
            <a:r>
              <a:rPr lang="pl-PL" sz="1600" dirty="0" smtClean="0"/>
              <a:t> oraz XIV-wieczną inskrypcją króla </a:t>
            </a:r>
            <a:r>
              <a:rPr lang="pl-PL" sz="1600" dirty="0" err="1" smtClean="0"/>
              <a:t>Khasy</a:t>
            </a:r>
            <a:r>
              <a:rPr lang="pl-PL" sz="1600" dirty="0" smtClean="0"/>
              <a:t> </a:t>
            </a:r>
            <a:r>
              <a:rPr lang="pl-PL" sz="1600" dirty="0" err="1" smtClean="0"/>
              <a:t>Ripu</a:t>
            </a:r>
            <a:r>
              <a:rPr lang="pl-PL" sz="1600" dirty="0" smtClean="0"/>
              <a:t> </a:t>
            </a:r>
            <a:r>
              <a:rPr lang="pl-PL" sz="1600" dirty="0" err="1" smtClean="0"/>
              <a:t>Malla</a:t>
            </a:r>
            <a:r>
              <a:rPr lang="pl-PL" sz="1600" dirty="0" smtClean="0"/>
              <a:t>. Inskrypcja </a:t>
            </a:r>
            <a:r>
              <a:rPr lang="pl-PL" sz="1600" dirty="0" err="1" smtClean="0"/>
              <a:t>Aśoki</a:t>
            </a:r>
            <a:r>
              <a:rPr lang="pl-PL" sz="1600" dirty="0" smtClean="0"/>
              <a:t> składa się z 90 znaków w języku palijskim zapisanych pismem </a:t>
            </a:r>
            <a:r>
              <a:rPr lang="pl-PL" sz="1600" dirty="0" err="1" smtClean="0"/>
              <a:t>brahmi</a:t>
            </a:r>
            <a:r>
              <a:rPr lang="pl-PL" sz="1600" dirty="0" smtClean="0"/>
              <a:t>.</a:t>
            </a:r>
          </a:p>
          <a:p>
            <a:r>
              <a:rPr lang="pl-PL" sz="1600" dirty="0" smtClean="0"/>
              <a:t>„kamień oznaczający miejsce narodzin Buddy” (ang. </a:t>
            </a:r>
            <a:r>
              <a:rPr lang="pl-PL" sz="1600" i="1" dirty="0" smtClean="0"/>
              <a:t>Marker Stone</a:t>
            </a:r>
            <a:r>
              <a:rPr lang="pl-PL" sz="1600" dirty="0" smtClean="0"/>
              <a:t>) – charakterystyczny kamień, interpretowany przez wielu akademików jako oznaczenie dokładnego miejsca narodzin Buddy.</a:t>
            </a:r>
          </a:p>
          <a:p>
            <a:r>
              <a:rPr lang="pl-PL" sz="1600" dirty="0" smtClean="0"/>
              <a:t>pozostałości klasztorów buddyjskich z </a:t>
            </a:r>
            <a:r>
              <a:rPr lang="pl-PL" sz="1600" dirty="0" err="1" smtClean="0"/>
              <a:t>III–V</a:t>
            </a:r>
            <a:r>
              <a:rPr lang="pl-PL" sz="1600" dirty="0" smtClean="0"/>
              <a:t> w. p.n.e.</a:t>
            </a:r>
          </a:p>
          <a:p>
            <a:r>
              <a:rPr lang="pl-PL" sz="1600" dirty="0" smtClean="0"/>
              <a:t>pozostałości stup buddyjskich z okresu od III w. p.n.e. do XV w. n.e.</a:t>
            </a:r>
          </a:p>
          <a:p>
            <a:r>
              <a:rPr lang="pl-PL" sz="1600" dirty="0" smtClean="0"/>
              <a:t/>
            </a:r>
            <a:br>
              <a:rPr lang="pl-PL" sz="1600" dirty="0" smtClean="0"/>
            </a:br>
            <a:endParaRPr lang="pl-PL"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Kamień oznaczający dokładne miejsce narodzin buddy i kolumna aśoki,2011	</a:t>
            </a:r>
            <a:endParaRPr lang="pl-PL" dirty="0"/>
          </a:p>
        </p:txBody>
      </p:sp>
      <p:pic>
        <p:nvPicPr>
          <p:cNvPr id="4" name="Symbol zastępczy zawartości 3" descr="kamien.jpg"/>
          <p:cNvPicPr>
            <a:picLocks noGrp="1" noChangeAspect="1"/>
          </p:cNvPicPr>
          <p:nvPr>
            <p:ph idx="1"/>
          </p:nvPr>
        </p:nvPicPr>
        <p:blipFill>
          <a:blip r:embed="rId2" cstate="print"/>
          <a:stretch>
            <a:fillRect/>
          </a:stretch>
        </p:blipFill>
        <p:spPr>
          <a:xfrm>
            <a:off x="323528" y="1844824"/>
            <a:ext cx="4525962" cy="4525962"/>
          </a:xfrm>
          <a:prstGeom prst="rect">
            <a:avLst/>
          </a:prstGeom>
          <a:ln>
            <a:noFill/>
          </a:ln>
          <a:effectLst>
            <a:softEdge rad="112500"/>
          </a:effectLst>
        </p:spPr>
      </p:pic>
      <p:pic>
        <p:nvPicPr>
          <p:cNvPr id="5" name="Obraz 4" descr="Ashok_Pillar,Lumbini.jpg"/>
          <p:cNvPicPr>
            <a:picLocks noChangeAspect="1"/>
          </p:cNvPicPr>
          <p:nvPr/>
        </p:nvPicPr>
        <p:blipFill>
          <a:blip r:embed="rId3" cstate="print"/>
          <a:stretch>
            <a:fillRect/>
          </a:stretch>
        </p:blipFill>
        <p:spPr>
          <a:xfrm>
            <a:off x="5148064" y="1556792"/>
            <a:ext cx="2993504" cy="498917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77500" lnSpcReduction="20000"/>
          </a:bodyPr>
          <a:lstStyle/>
          <a:p>
            <a:r>
              <a:rPr lang="pl-PL" b="1" dirty="0" err="1" smtClean="0"/>
              <a:t>Sarnath</a:t>
            </a:r>
            <a:r>
              <a:rPr lang="pl-PL" dirty="0" smtClean="0"/>
              <a:t> (znane dawniej jako </a:t>
            </a:r>
            <a:r>
              <a:rPr lang="pl-PL" i="1" dirty="0" err="1" smtClean="0"/>
              <a:t>Mrigadava</a:t>
            </a:r>
            <a:r>
              <a:rPr lang="pl-PL" dirty="0" smtClean="0"/>
              <a:t> czyli Park Jeleni, </a:t>
            </a:r>
            <a:r>
              <a:rPr lang="pl-PL" i="1" dirty="0" err="1" smtClean="0"/>
              <a:t>Rishipattana</a:t>
            </a:r>
            <a:r>
              <a:rPr lang="pl-PL" dirty="0" smtClean="0"/>
              <a:t> lub </a:t>
            </a:r>
            <a:r>
              <a:rPr lang="pl-PL" i="1" dirty="0" err="1" smtClean="0"/>
              <a:t>Isipatana</a:t>
            </a:r>
            <a:r>
              <a:rPr lang="pl-PL" dirty="0" smtClean="0"/>
              <a:t>) – miejscowość w północnych Indiach, położona 13 kilometrów na wschód od Waranasi (stan Uttar </a:t>
            </a:r>
            <a:r>
              <a:rPr lang="pl-PL" dirty="0" err="1" smtClean="0"/>
              <a:t>Pradesh</a:t>
            </a:r>
            <a:r>
              <a:rPr lang="pl-PL" dirty="0" smtClean="0"/>
              <a:t>). Jedno z czterech najświętszych miejsc buddyzmu, w którym według tradycji Budda </a:t>
            </a:r>
            <a:r>
              <a:rPr lang="pl-PL" dirty="0" err="1" smtClean="0"/>
              <a:t>Siakjamuni</a:t>
            </a:r>
            <a:r>
              <a:rPr lang="pl-PL" dirty="0" smtClean="0"/>
              <a:t> wygłosił swoje pierwsze kazanie na temat "Wprawienia w Ruch Koła Dharmy", </a:t>
            </a:r>
            <a:r>
              <a:rPr lang="pl-PL" dirty="0" err="1" smtClean="0"/>
              <a:t>zwane</a:t>
            </a:r>
            <a:r>
              <a:rPr lang="pl-PL" i="1" dirty="0" err="1" smtClean="0"/>
              <a:t>Dharmaczakraprawartana</a:t>
            </a:r>
            <a:r>
              <a:rPr lang="pl-PL" dirty="0" smtClean="0"/>
              <a:t>. Pięciu ascetów uczestniczących w tym wykładzie zainicjowało potem zgromadzenie </a:t>
            </a:r>
            <a:r>
              <a:rPr lang="pl-PL" dirty="0" err="1" smtClean="0"/>
              <a:t>Sangha</a:t>
            </a:r>
            <a:r>
              <a:rPr lang="pl-PL" dirty="0" smtClean="0"/>
              <a:t>. W III wieku p.n.e. staraniem nawróconego na buddyzm cesarza </a:t>
            </a:r>
            <a:r>
              <a:rPr lang="pl-PL" dirty="0" err="1" smtClean="0"/>
              <a:t>Aśoki</a:t>
            </a:r>
            <a:r>
              <a:rPr lang="pl-PL" dirty="0" smtClean="0"/>
              <a:t> wzniesiono w </a:t>
            </a:r>
            <a:r>
              <a:rPr lang="pl-PL" dirty="0" err="1" smtClean="0"/>
              <a:t>Sarnath</a:t>
            </a:r>
            <a:r>
              <a:rPr lang="pl-PL" dirty="0" smtClean="0"/>
              <a:t> min. kompleks klasztorny, figurującą we współczesnym godle Indii kolumnę oraz wysoką na 34 metry stupę </a:t>
            </a:r>
            <a:r>
              <a:rPr lang="pl-PL" dirty="0" err="1" smtClean="0"/>
              <a:t>Dhamekh</a:t>
            </a:r>
            <a:r>
              <a:rPr lang="pl-PL" dirty="0" smtClean="0"/>
              <a:t>.</a:t>
            </a:r>
            <a:endParaRPr lang="pl-P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85000" lnSpcReduction="20000"/>
          </a:bodyPr>
          <a:lstStyle/>
          <a:p>
            <a:r>
              <a:rPr lang="pl-PL" i="1" dirty="0" err="1" smtClean="0"/>
              <a:t>Sarnath</a:t>
            </a:r>
            <a:r>
              <a:rPr lang="pl-PL" dirty="0" smtClean="0"/>
              <a:t> jest skróconą wersją wyrażenia </a:t>
            </a:r>
            <a:r>
              <a:rPr lang="pl-PL" i="1" dirty="0" err="1" smtClean="0"/>
              <a:t>Saranganath</a:t>
            </a:r>
            <a:r>
              <a:rPr lang="pl-PL" dirty="0" smtClean="0"/>
              <a:t>, które oznacza dosłownie "Władcę Jeleni". Według starej buddyjskiej legendy, jeden z </a:t>
            </a:r>
            <a:r>
              <a:rPr lang="pl-PL" dirty="0" err="1" smtClean="0"/>
              <a:t>Bodhisattwów</a:t>
            </a:r>
            <a:r>
              <a:rPr lang="pl-PL" dirty="0" smtClean="0"/>
              <a:t> występujący pod postacią jelenia miał dobrowolnie poświęcić życie za łanię, którą zamierzał uśmiercić król. Poruszony monarcha utworzył potem Park Jeleni (</a:t>
            </a:r>
            <a:r>
              <a:rPr lang="pl-PL" dirty="0" err="1" smtClean="0"/>
              <a:t>sans.</a:t>
            </a:r>
            <a:r>
              <a:rPr lang="pl-PL" i="1" dirty="0" err="1" smtClean="0"/>
              <a:t>Mrigadava</a:t>
            </a:r>
            <a:r>
              <a:rPr lang="pl-PL" dirty="0" smtClean="0"/>
              <a:t>; ang. </a:t>
            </a:r>
            <a:r>
              <a:rPr lang="pl-PL" i="1" dirty="0" err="1" smtClean="0"/>
              <a:t>Deer</a:t>
            </a:r>
            <a:r>
              <a:rPr lang="pl-PL" i="1" dirty="0" smtClean="0"/>
              <a:t> Park</a:t>
            </a:r>
            <a:r>
              <a:rPr lang="pl-PL" dirty="0" smtClean="0"/>
              <a:t>) z którego wywodzi się jedna z dawnych nazw miejscowości. Park istnieje do dzisiaj i to na jego terenie odbyło się słynne kazanie. O określeniu </a:t>
            </a:r>
            <a:r>
              <a:rPr lang="pl-PL" i="1" dirty="0" err="1" smtClean="0"/>
              <a:t>Isipatana</a:t>
            </a:r>
            <a:r>
              <a:rPr lang="pl-PL" dirty="0" smtClean="0"/>
              <a:t> wspomina z kolei kanon palijski - oznacza ono miejsce, w którym święci ludzie (pal. </a:t>
            </a:r>
            <a:r>
              <a:rPr lang="pl-PL" i="1" dirty="0" err="1" smtClean="0"/>
              <a:t>isi</a:t>
            </a:r>
            <a:r>
              <a:rPr lang="pl-PL" dirty="0" smtClean="0"/>
              <a:t>, </a:t>
            </a:r>
            <a:r>
              <a:rPr lang="pl-PL" dirty="0" err="1" smtClean="0"/>
              <a:t>sans</a:t>
            </a:r>
            <a:r>
              <a:rPr lang="pl-PL" dirty="0" smtClean="0"/>
              <a:t>. </a:t>
            </a:r>
            <a:r>
              <a:rPr lang="pl-PL" i="1" dirty="0" err="1" smtClean="0"/>
              <a:t>rishi</a:t>
            </a:r>
            <a:r>
              <a:rPr lang="pl-PL" dirty="0" smtClean="0"/>
              <a:t>) zstąpili na ziemię.</a:t>
            </a:r>
            <a:endParaRPr lang="pl-PL" dirty="0"/>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47500" lnSpcReduction="20000"/>
          </a:bodyPr>
          <a:lstStyle/>
          <a:p>
            <a:r>
              <a:rPr lang="pl-PL" dirty="0" smtClean="0"/>
              <a:t>Budda wybrał się do Jeleniego Parku wkrótce po 49 dniach spędzonych na medytacji przy drzewie mądrości w </a:t>
            </a:r>
            <a:r>
              <a:rPr lang="pl-PL" dirty="0" err="1" smtClean="0"/>
              <a:t>Bodh</a:t>
            </a:r>
            <a:r>
              <a:rPr lang="pl-PL" dirty="0" smtClean="0"/>
              <a:t> Gaja, w wyniku której doznał stanu oświecenia. Wraz z jego pięcioma towarzyszami założył pierwsze zgromadzenie oświeconych (</a:t>
            </a:r>
            <a:r>
              <a:rPr lang="pl-PL" i="1" dirty="0" err="1" smtClean="0"/>
              <a:t>Sangha</a:t>
            </a:r>
            <a:r>
              <a:rPr lang="pl-PL" dirty="0" smtClean="0"/>
              <a:t>) i przeczekał porę deszczową w świątyni </a:t>
            </a:r>
            <a:r>
              <a:rPr lang="pl-PL" i="1" dirty="0" err="1" smtClean="0"/>
              <a:t>Mulagandhakuti</a:t>
            </a:r>
            <a:r>
              <a:rPr lang="pl-PL" i="1" dirty="0" smtClean="0"/>
              <a:t> </a:t>
            </a:r>
            <a:r>
              <a:rPr lang="pl-PL" i="1" dirty="0" err="1" smtClean="0"/>
              <a:t>Vihara</a:t>
            </a:r>
            <a:r>
              <a:rPr lang="pl-PL" dirty="0" smtClean="0"/>
              <a:t>. Gdy społeczność ascetów rozrosła się do 60, Budda miał rozesłać swoich uczniów we wszystkich kierunkach świata, by dalej opowiadali o Dharmie.</a:t>
            </a:r>
          </a:p>
          <a:p>
            <a:r>
              <a:rPr lang="pl-PL" dirty="0" smtClean="0"/>
              <a:t>Powstała w ten sposób religia rozkwitła w </a:t>
            </a:r>
            <a:r>
              <a:rPr lang="pl-PL" dirty="0" err="1" smtClean="0"/>
              <a:t>Sarnath</a:t>
            </a:r>
            <a:r>
              <a:rPr lang="pl-PL" dirty="0" smtClean="0"/>
              <a:t> pod rządami dynastii </a:t>
            </a:r>
            <a:r>
              <a:rPr lang="pl-PL" dirty="0" err="1" smtClean="0"/>
              <a:t>Maurjów</a:t>
            </a:r>
            <a:r>
              <a:rPr lang="pl-PL" dirty="0" smtClean="0"/>
              <a:t>, której najwybitniejszy przedstawiciel, </a:t>
            </a:r>
            <a:r>
              <a:rPr lang="pl-PL" dirty="0" err="1" smtClean="0"/>
              <a:t>Aśoka</a:t>
            </a:r>
            <a:r>
              <a:rPr lang="pl-PL" dirty="0" smtClean="0"/>
              <a:t> zwany Wielkim przeszedł około 250 roku p.n.e. na buddyzm; nowej wierze sprzyjali także bogaci kupcy z pobliskiego </a:t>
            </a:r>
            <a:r>
              <a:rPr lang="pl-PL" dirty="0" err="1" smtClean="0"/>
              <a:t>Varanasi</a:t>
            </a:r>
            <a:r>
              <a:rPr lang="pl-PL" dirty="0" smtClean="0"/>
              <a:t>. Szczyt świetności </a:t>
            </a:r>
            <a:r>
              <a:rPr lang="pl-PL" dirty="0" err="1" smtClean="0"/>
              <a:t>Sarnath</a:t>
            </a:r>
            <a:r>
              <a:rPr lang="pl-PL" dirty="0" smtClean="0"/>
              <a:t> przypada na czasy Imperium Guptów (IV-VI w. n.e.), kiedy wizytował je chiński podróżnik </a:t>
            </a:r>
            <a:r>
              <a:rPr lang="pl-PL" dirty="0" err="1" smtClean="0"/>
              <a:t>Faxian</a:t>
            </a:r>
            <a:r>
              <a:rPr lang="pl-PL" dirty="0" smtClean="0"/>
              <a:t>. Kolejny przybysz z Państwa Środka, </a:t>
            </a:r>
            <a:r>
              <a:rPr lang="pl-PL" dirty="0" err="1" smtClean="0"/>
              <a:t>Xuanzang</a:t>
            </a:r>
            <a:r>
              <a:rPr lang="pl-PL" dirty="0" smtClean="0"/>
              <a:t> naliczył w 640 roku 1,5 tys. kapłanów skupionych w 30 klasztorach, wspomniał potężną stupę o rzekomej wysokości 100 metrów oraz masywną kolumnę </a:t>
            </a:r>
            <a:r>
              <a:rPr lang="pl-PL" dirty="0" err="1" smtClean="0"/>
              <a:t>Aśoki</a:t>
            </a:r>
            <a:r>
              <a:rPr lang="pl-PL" dirty="0" smtClean="0"/>
              <a:t>. </a:t>
            </a:r>
            <a:r>
              <a:rPr lang="pl-PL" dirty="0" err="1" smtClean="0"/>
              <a:t>Sarnath</a:t>
            </a:r>
            <a:r>
              <a:rPr lang="pl-PL" dirty="0" smtClean="0"/>
              <a:t> było w tym okresie głównym ośrodkiem wczesnych szkół buddyjskich w tradycji </a:t>
            </a:r>
            <a:r>
              <a:rPr lang="pl-PL" i="1" dirty="0" err="1" smtClean="0"/>
              <a:t>Sthaviravada</a:t>
            </a:r>
            <a:r>
              <a:rPr lang="pl-PL" dirty="0" smtClean="0"/>
              <a:t>, w tym </a:t>
            </a:r>
            <a:r>
              <a:rPr lang="pl-PL" i="1" dirty="0" smtClean="0"/>
              <a:t>Hinajana</a:t>
            </a:r>
            <a:r>
              <a:rPr lang="pl-PL" dirty="0" smtClean="0"/>
              <a:t> lub </a:t>
            </a:r>
            <a:r>
              <a:rPr lang="pl-PL" i="1" dirty="0" err="1" smtClean="0"/>
              <a:t>Nikaja</a:t>
            </a:r>
            <a:r>
              <a:rPr lang="pl-PL" dirty="0" smtClean="0"/>
              <a:t>. Obecność w świątyniach wizerunków bóstw </a:t>
            </a:r>
            <a:r>
              <a:rPr lang="pl-PL" dirty="0" err="1" smtClean="0"/>
              <a:t>Heruka</a:t>
            </a:r>
            <a:r>
              <a:rPr lang="pl-PL" dirty="0" smtClean="0"/>
              <a:t> i Tara wskazuje również na popularność praktyki Diamentowej Drogi.</a:t>
            </a:r>
          </a:p>
          <a:p>
            <a:r>
              <a:rPr lang="pl-PL" dirty="0" smtClean="0"/>
              <a:t>Pod koniec XII stulecia </a:t>
            </a:r>
            <a:r>
              <a:rPr lang="pl-PL" dirty="0" err="1" smtClean="0"/>
              <a:t>Sarnath</a:t>
            </a:r>
            <a:r>
              <a:rPr lang="pl-PL" dirty="0" smtClean="0"/>
              <a:t> zostało doszczętnie złupione przez wojska muzułmańskie; od tego czasu kamienie ze zrujnowanych świątyń służyły jako pospolity budulec dla okolicznych domostw. Pozostałości zabezpieczyła w 1836 roku grupa brytyjskich archeologów. Pomimo niewielkiej (ok. 7 milionów) liczby buddystów w społeczności współczesnych Indii, </a:t>
            </a:r>
            <a:r>
              <a:rPr lang="pl-PL" dirty="0" err="1" smtClean="0"/>
              <a:t>Sarnath</a:t>
            </a:r>
            <a:r>
              <a:rPr lang="pl-PL" dirty="0" smtClean="0"/>
              <a:t> stanowi jedno z najważniejszych miejsc tej religii i jest tłumnie odwiedzane przez wiernych z całego świata. Na maj przypada w miejscowości hucznie obchodzone święto </a:t>
            </a:r>
            <a:r>
              <a:rPr lang="pl-PL" i="1" dirty="0" err="1" smtClean="0"/>
              <a:t>Buddha</a:t>
            </a:r>
            <a:r>
              <a:rPr lang="pl-PL" i="1" dirty="0" smtClean="0"/>
              <a:t> </a:t>
            </a:r>
            <a:r>
              <a:rPr lang="pl-PL" i="1" dirty="0" err="1" smtClean="0"/>
              <a:t>Purnima</a:t>
            </a:r>
            <a:r>
              <a:rPr lang="pl-PL" dirty="0" smtClean="0"/>
              <a:t>.</a:t>
            </a:r>
          </a:p>
          <a:p>
            <a:endParaRPr lang="pl-P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Stupa</a:t>
            </a:r>
            <a:r>
              <a:rPr lang="pl-PL" b="1" dirty="0" smtClean="0"/>
              <a:t> </a:t>
            </a:r>
            <a:r>
              <a:rPr lang="pl-PL" dirty="0" err="1" smtClean="0"/>
              <a:t>Dhamekh</a:t>
            </a:r>
            <a:r>
              <a:rPr lang="pl-PL" b="1" dirty="0" smtClean="0"/>
              <a:t/>
            </a:r>
            <a:br>
              <a:rPr lang="pl-PL" b="1" dirty="0" smtClean="0"/>
            </a:br>
            <a:endParaRPr lang="pl-PL" dirty="0"/>
          </a:p>
        </p:txBody>
      </p:sp>
      <p:sp>
        <p:nvSpPr>
          <p:cNvPr id="3" name="Symbol zastępczy zawartości 2"/>
          <p:cNvSpPr>
            <a:spLocks noGrp="1"/>
          </p:cNvSpPr>
          <p:nvPr>
            <p:ph idx="1"/>
          </p:nvPr>
        </p:nvSpPr>
        <p:spPr/>
        <p:txBody>
          <a:bodyPr>
            <a:normAutofit fontScale="55000" lnSpcReduction="20000"/>
          </a:bodyPr>
          <a:lstStyle/>
          <a:p>
            <a:r>
              <a:rPr lang="pl-PL" dirty="0" smtClean="0"/>
              <a:t>Według astrologii buddyjskiej stupy mają pozytywny wpływ na pole mocy wszechświata. Wyróżnia się 8 typów tych budowli sakralnych; </a:t>
            </a:r>
            <a:r>
              <a:rPr lang="pl-PL" i="1" dirty="0" err="1" smtClean="0"/>
              <a:t>Dhamekh</a:t>
            </a:r>
            <a:r>
              <a:rPr lang="pl-PL" dirty="0" smtClean="0"/>
              <a:t> nazywany jest "Stupą Mądrości" bądź "Stupą Szesnastu Bram". Potężną konstrukcję o współczesnej wysokości 34 i średnicy 28,3 metrów postawił w 249 r. p.n.e. indyjski władca </a:t>
            </a:r>
            <a:r>
              <a:rPr lang="pl-PL" dirty="0" err="1" smtClean="0"/>
              <a:t>Aśoka</a:t>
            </a:r>
            <a:r>
              <a:rPr lang="pl-PL" dirty="0" smtClean="0"/>
              <a:t>; stupa stoi dokładnie w miejscu legendarnego kazania Buddy. Uważa się, że nawrócony na buddyzm </a:t>
            </a:r>
            <a:r>
              <a:rPr lang="pl-PL" dirty="0" err="1" smtClean="0"/>
              <a:t>Aśoka</a:t>
            </a:r>
            <a:r>
              <a:rPr lang="pl-PL" dirty="0" smtClean="0"/>
              <a:t> postawił za swojego życia około 80 000 tego typu budowli. Stupa była </a:t>
            </a:r>
            <a:r>
              <a:rPr lang="pl-PL" dirty="0" err="1" smtClean="0"/>
              <a:t>kilkakotnie</a:t>
            </a:r>
            <a:r>
              <a:rPr lang="pl-PL" dirty="0" smtClean="0"/>
              <a:t> przebudowywana; ściany podstawy pokrywają delikatne wzory geometryczne i roślinne, wizerunki ptaków oraz ludzi, typowe dla stylu architektonicznego epoki Guptów. Budowlę okrążają rytualnie grupy buddyjskich pielgrzymów; niektórzy z nich recytują mantry przy pomocy młynków modlitewnych trzymanych w rękach.</a:t>
            </a:r>
          </a:p>
          <a:p>
            <a:r>
              <a:rPr lang="pl-PL" dirty="0" smtClean="0"/>
              <a:t>Z pozostałych stup znajdujących się w </a:t>
            </a:r>
            <a:r>
              <a:rPr lang="pl-PL" dirty="0" err="1" smtClean="0"/>
              <a:t>Sarnath</a:t>
            </a:r>
            <a:r>
              <a:rPr lang="pl-PL" dirty="0" smtClean="0"/>
              <a:t> należy wymienić Stupę </a:t>
            </a:r>
            <a:r>
              <a:rPr lang="pl-PL" i="1" dirty="0" err="1" smtClean="0"/>
              <a:t>Chaukhandi</a:t>
            </a:r>
            <a:r>
              <a:rPr lang="pl-PL" dirty="0" smtClean="0"/>
              <a:t> z V w. n.e., oraz </a:t>
            </a:r>
            <a:r>
              <a:rPr lang="pl-PL" i="1" dirty="0" err="1" smtClean="0"/>
              <a:t>Dharmaradżika</a:t>
            </a:r>
            <a:r>
              <a:rPr lang="pl-PL" dirty="0" smtClean="0"/>
              <a:t>, jedną z niewielu wybudowanych przed panowaniem </a:t>
            </a:r>
            <a:r>
              <a:rPr lang="pl-PL" dirty="0" err="1" smtClean="0"/>
              <a:t>Aśoki</a:t>
            </a:r>
            <a:r>
              <a:rPr lang="pl-PL" dirty="0" smtClean="0"/>
              <a:t>. Pierwsza z nich upamiętnia miejsce, w którym Budda spotkał swoich uczniów i wyznawców. Z okazji wizyty </a:t>
            </a:r>
            <a:r>
              <a:rPr lang="pl-PL" dirty="0" err="1" smtClean="0"/>
              <a:t>Humajuna</a:t>
            </a:r>
            <a:r>
              <a:rPr lang="pl-PL" dirty="0" smtClean="0"/>
              <a:t>, muzułmańskiego władcy z dynastii Wielkich Mogołów konstrukcję stupy przebudowano w XVI wieku na wieżę o podstawie ośmiokąta foremnego.</a:t>
            </a:r>
          </a:p>
          <a:p>
            <a:endParaRPr lang="pl-PL"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Dhamekh-Stupa-and-ruins-in-Sarnath-India-1-700x467.jpg"/>
          <p:cNvPicPr>
            <a:picLocks noChangeAspect="1"/>
          </p:cNvPicPr>
          <p:nvPr/>
        </p:nvPicPr>
        <p:blipFill>
          <a:blip r:embed="rId2" cstate="print"/>
          <a:stretch>
            <a:fillRect/>
          </a:stretch>
        </p:blipFill>
        <p:spPr>
          <a:xfrm>
            <a:off x="4572000" y="3717032"/>
            <a:ext cx="4013260" cy="2677418"/>
          </a:xfrm>
          <a:prstGeom prst="rect">
            <a:avLst/>
          </a:prstGeom>
          <a:ln>
            <a:noFill/>
          </a:ln>
          <a:effectLst>
            <a:softEdge rad="112500"/>
          </a:effectLst>
        </p:spPr>
      </p:pic>
      <p:sp>
        <p:nvSpPr>
          <p:cNvPr id="2" name="Tytuł 1"/>
          <p:cNvSpPr>
            <a:spLocks noGrp="1"/>
          </p:cNvSpPr>
          <p:nvPr>
            <p:ph type="title"/>
          </p:nvPr>
        </p:nvSpPr>
        <p:spPr/>
        <p:txBody>
          <a:bodyPr/>
          <a:lstStyle/>
          <a:p>
            <a:endParaRPr lang="pl-PL"/>
          </a:p>
        </p:txBody>
      </p:sp>
      <p:pic>
        <p:nvPicPr>
          <p:cNvPr id="4" name="Symbol zastępczy zawartości 3" descr="dhamek-stupa-2.jpg"/>
          <p:cNvPicPr>
            <a:picLocks noGrp="1" noChangeAspect="1"/>
          </p:cNvPicPr>
          <p:nvPr>
            <p:ph idx="1"/>
          </p:nvPr>
        </p:nvPicPr>
        <p:blipFill>
          <a:blip r:embed="rId3" cstate="print"/>
          <a:stretch>
            <a:fillRect/>
          </a:stretch>
        </p:blipFill>
        <p:spPr>
          <a:xfrm>
            <a:off x="251520" y="692696"/>
            <a:ext cx="5369502" cy="357455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Kompleks klasztorny i Kolumna </a:t>
            </a:r>
            <a:r>
              <a:rPr lang="pl-PL" dirty="0" err="1" smtClean="0"/>
              <a:t>Aśoki</a:t>
            </a:r>
            <a:r>
              <a:rPr lang="pl-PL" dirty="0" smtClean="0"/>
              <a:t/>
            </a:r>
            <a:br>
              <a:rPr lang="pl-PL" dirty="0" smtClean="0"/>
            </a:br>
            <a:endParaRPr lang="pl-PL" dirty="0"/>
          </a:p>
        </p:txBody>
      </p:sp>
      <p:sp>
        <p:nvSpPr>
          <p:cNvPr id="3" name="Symbol zastępczy zawartości 2"/>
          <p:cNvSpPr>
            <a:spLocks noGrp="1"/>
          </p:cNvSpPr>
          <p:nvPr>
            <p:ph idx="1"/>
          </p:nvPr>
        </p:nvSpPr>
        <p:spPr/>
        <p:txBody>
          <a:bodyPr>
            <a:noAutofit/>
          </a:bodyPr>
          <a:lstStyle/>
          <a:p>
            <a:r>
              <a:rPr lang="pl-PL" sz="1600" dirty="0" smtClean="0"/>
              <a:t>W bezpośrednim sąsiedztwie Stupy </a:t>
            </a:r>
            <a:r>
              <a:rPr lang="pl-PL" sz="1600" dirty="0" err="1" smtClean="0"/>
              <a:t>Dhamekh</a:t>
            </a:r>
            <a:r>
              <a:rPr lang="pl-PL" sz="1600" dirty="0" smtClean="0"/>
              <a:t> znajdują się ruiny świątyni </a:t>
            </a:r>
            <a:r>
              <a:rPr lang="pl-PL" sz="1600" i="1" dirty="0" err="1" smtClean="0"/>
              <a:t>Mulagandhakuti</a:t>
            </a:r>
            <a:r>
              <a:rPr lang="pl-PL" sz="1600" i="1" dirty="0" smtClean="0"/>
              <a:t> </a:t>
            </a:r>
            <a:r>
              <a:rPr lang="pl-PL" sz="1600" i="1" dirty="0" err="1" smtClean="0"/>
              <a:t>vihara</a:t>
            </a:r>
            <a:r>
              <a:rPr lang="pl-PL" sz="1600" dirty="0" smtClean="0"/>
              <a:t>, miejsca pobytu Buddy po wygłoszeniu </a:t>
            </a:r>
            <a:r>
              <a:rPr lang="pl-PL" sz="1600" i="1" dirty="0" err="1" smtClean="0"/>
              <a:t>Dharmaczakraprawartany</a:t>
            </a:r>
            <a:r>
              <a:rPr lang="pl-PL" sz="1600" dirty="0" smtClean="0"/>
              <a:t>. Przed wejściem do budowli widać pozostałości Kolumny </a:t>
            </a:r>
            <a:r>
              <a:rPr lang="pl-PL" sz="1600" dirty="0" err="1" smtClean="0"/>
              <a:t>Aśoki</a:t>
            </a:r>
            <a:r>
              <a:rPr lang="pl-PL" sz="1600" dirty="0" smtClean="0"/>
              <a:t>, która mierzyła niegdyś 20 metrów. Jej sławny kapitel znajduje się obecnie w pobliskim Muzeum Archeologicznym. Rzeźba przypomina kształtem kwiat lotosu; składa się z czterech lwów symbolizujących cztery szlachetne prawdy buddyzmu. Figury stoją tyłem do siebie na graficznym przedstawieniu </a:t>
            </a:r>
            <a:r>
              <a:rPr lang="pl-PL" sz="1600" i="1" dirty="0" smtClean="0"/>
              <a:t>Koła Dharmy</a:t>
            </a:r>
            <a:r>
              <a:rPr lang="pl-PL" sz="1600" dirty="0" smtClean="0"/>
              <a:t>. Poniżej zauważyć można postacie słonia (po stronie wschodniej), lwa (północnej), galopującego konia (południowej) i byka (zachodniej), które w mitologii hinduskiej oznaczają kolejno: sen, jaki przytrafił się matce Buddy, Mai, odwagę oraz moment, w którym Siddhartha Gautama opuszcza dom w poszukiwaniu nirwany. Figury porozdzielane są owalnymi kształtami </a:t>
            </a:r>
            <a:r>
              <a:rPr lang="pl-PL" sz="1600" dirty="0" err="1" smtClean="0"/>
              <a:t>Czakrów</a:t>
            </a:r>
            <a:r>
              <a:rPr lang="pl-PL" sz="1600" dirty="0" smtClean="0"/>
              <a:t>; jeden z nich znajduje się na obecnej fladze Indii.</a:t>
            </a:r>
          </a:p>
          <a:p>
            <a:r>
              <a:rPr lang="pl-PL" sz="1600" dirty="0" smtClean="0"/>
              <a:t>W okolicach stupy zajmuje się jeszcze kilka obiektów sakralnych o różnym znaczeniu (w tym świątynia </a:t>
            </a:r>
            <a:r>
              <a:rPr lang="pl-PL" sz="1600" dirty="0" err="1" smtClean="0"/>
              <a:t>dźinistów</a:t>
            </a:r>
            <a:r>
              <a:rPr lang="pl-PL" sz="1600" dirty="0" smtClean="0"/>
              <a:t>). Wnętrze jednego z nich - współczesnego klasztoru </a:t>
            </a:r>
            <a:r>
              <a:rPr lang="pl-PL" sz="1600" i="1" dirty="0" err="1" smtClean="0"/>
              <a:t>Mulagandhakuti</a:t>
            </a:r>
            <a:r>
              <a:rPr lang="pl-PL" sz="1600" i="1" dirty="0" smtClean="0"/>
              <a:t> </a:t>
            </a:r>
            <a:r>
              <a:rPr lang="pl-PL" sz="1600" i="1" dirty="0" err="1" smtClean="0"/>
              <a:t>vihara</a:t>
            </a:r>
            <a:r>
              <a:rPr lang="pl-PL" sz="1600" dirty="0" smtClean="0"/>
              <a:t>, powstałego na potrzeby Towarzystwa </a:t>
            </a:r>
            <a:r>
              <a:rPr lang="pl-PL" sz="1600" dirty="0" err="1" smtClean="0"/>
              <a:t>Mahabodhi</a:t>
            </a:r>
            <a:r>
              <a:rPr lang="pl-PL" sz="1600" dirty="0" smtClean="0"/>
              <a:t> zdobią bogate malowidła autorstwa </a:t>
            </a:r>
            <a:r>
              <a:rPr lang="pl-PL" sz="1600" dirty="0" err="1" smtClean="0"/>
              <a:t>Kosetsu</a:t>
            </a:r>
            <a:r>
              <a:rPr lang="pl-PL" sz="1600" dirty="0" smtClean="0"/>
              <a:t> Nosi. Przed budowlą zasadzono w 1931 roku święte drzewo Buddy, przeszczepione z pierwowzoru rosnącego w </a:t>
            </a:r>
            <a:r>
              <a:rPr lang="pl-PL" sz="1600" dirty="0" err="1" smtClean="0"/>
              <a:t>miejscowościAnuradhapura</a:t>
            </a:r>
            <a:r>
              <a:rPr lang="pl-PL" sz="1600" dirty="0" smtClean="0"/>
              <a:t> na Cejlonie. Drzewo to uważane jest za potomka figowca, pod którym Gautama dostąpił oświecenia, stając się </a:t>
            </a:r>
            <a:r>
              <a:rPr lang="pl-PL" sz="1600" i="1" dirty="0" err="1" smtClean="0"/>
              <a:t>Buddhą</a:t>
            </a:r>
            <a:r>
              <a:rPr lang="pl-PL" sz="1600" dirty="0" smtClean="0"/>
              <a:t> - przebudzonym.</a:t>
            </a:r>
          </a:p>
          <a:p>
            <a:endParaRPr lang="pl-PL" sz="1600" dirty="0"/>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304800" y="980728"/>
            <a:ext cx="8686800" cy="936104"/>
          </a:xfrm>
        </p:spPr>
        <p:txBody>
          <a:bodyPr>
            <a:normAutofit/>
          </a:bodyPr>
          <a:lstStyle/>
          <a:p>
            <a:r>
              <a:rPr lang="pl-PL" dirty="0" smtClean="0"/>
              <a:t>Dziękuję za uwagę </a:t>
            </a:r>
            <a:endParaRPr lang="pl-PL" dirty="0"/>
          </a:p>
        </p:txBody>
      </p:sp>
      <p:sp>
        <p:nvSpPr>
          <p:cNvPr id="3" name="Symbol zastępczy zawartości 2"/>
          <p:cNvSpPr>
            <a:spLocks noGrp="1"/>
          </p:cNvSpPr>
          <p:nvPr>
            <p:ph idx="1"/>
          </p:nvPr>
        </p:nvSpPr>
        <p:spPr>
          <a:xfrm>
            <a:off x="4283968" y="3212976"/>
            <a:ext cx="4707632" cy="2867149"/>
          </a:xfrm>
        </p:spPr>
        <p:txBody>
          <a:bodyPr>
            <a:normAutofit/>
          </a:bodyPr>
          <a:lstStyle/>
          <a:p>
            <a:pPr marL="0" indent="0">
              <a:buNone/>
            </a:pPr>
            <a:endParaRPr lang="pl-PL" dirty="0" smtClean="0"/>
          </a:p>
          <a:p>
            <a:endParaRPr lang="pl-PL" dirty="0" smtClean="0"/>
          </a:p>
          <a:p>
            <a:pPr marL="0" indent="0">
              <a:buNone/>
            </a:pPr>
            <a:r>
              <a:rPr lang="pl-PL" dirty="0" smtClean="0"/>
              <a:t>Prezentację wykonała </a:t>
            </a:r>
            <a:r>
              <a:rPr lang="pl-PL" dirty="0" smtClean="0"/>
              <a:t>uczennica z </a:t>
            </a:r>
            <a:r>
              <a:rPr lang="pl-PL" dirty="0" smtClean="0"/>
              <a:t>kl. 3A </a:t>
            </a:r>
            <a:r>
              <a:rPr lang="pl-PL" dirty="0" err="1" smtClean="0"/>
              <a:t>gim</a:t>
            </a:r>
            <a:r>
              <a:rPr lang="pl-PL" dirty="0" smtClean="0"/>
              <a:t>.</a:t>
            </a:r>
            <a:endParaRPr lang="pl-PL" dirty="0"/>
          </a:p>
        </p:txBody>
      </p:sp>
    </p:spTree>
    <p:extLst>
      <p:ext uri="{BB962C8B-B14F-4D97-AF65-F5344CB8AC3E}">
        <p14:creationId xmlns:p14="http://schemas.microsoft.com/office/powerpoint/2010/main" val="2213585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483768" y="188640"/>
            <a:ext cx="6507832" cy="1365522"/>
          </a:xfrm>
        </p:spPr>
        <p:txBody>
          <a:bodyPr>
            <a:normAutofit/>
          </a:bodyPr>
          <a:lstStyle/>
          <a:p>
            <a:r>
              <a:rPr lang="pl-PL" dirty="0" smtClean="0"/>
              <a:t>Bibliografia</a:t>
            </a:r>
            <a:endParaRPr lang="pl-PL" dirty="0"/>
          </a:p>
        </p:txBody>
      </p:sp>
      <p:sp>
        <p:nvSpPr>
          <p:cNvPr id="3" name="Symbol zastępczy zawartości 2"/>
          <p:cNvSpPr>
            <a:spLocks noGrp="1"/>
          </p:cNvSpPr>
          <p:nvPr>
            <p:ph idx="1"/>
          </p:nvPr>
        </p:nvSpPr>
        <p:spPr>
          <a:xfrm>
            <a:off x="304800" y="1537022"/>
            <a:ext cx="8686800" cy="4525963"/>
          </a:xfrm>
        </p:spPr>
        <p:txBody>
          <a:bodyPr/>
          <a:lstStyle/>
          <a:p>
            <a:endParaRPr lang="pl-PL" dirty="0" smtClean="0"/>
          </a:p>
          <a:p>
            <a:r>
              <a:rPr lang="pl-PL" dirty="0" smtClean="0"/>
              <a:t>Wikipedia</a:t>
            </a:r>
          </a:p>
          <a:p>
            <a:r>
              <a:rPr lang="pl-PL" dirty="0" smtClean="0"/>
              <a:t>Buddyzm.pl</a:t>
            </a:r>
          </a:p>
          <a:p>
            <a:r>
              <a:rPr lang="pl-PL" dirty="0" smtClean="0"/>
              <a:t>Got </a:t>
            </a:r>
            <a:r>
              <a:rPr lang="pl-PL" dirty="0" err="1" smtClean="0"/>
              <a:t>Question</a:t>
            </a:r>
            <a:endParaRPr lang="pl-PL" dirty="0" smtClean="0"/>
          </a:p>
          <a:p>
            <a:r>
              <a:rPr lang="pl-PL" dirty="0" smtClean="0"/>
              <a:t>Ściąga.pl</a:t>
            </a:r>
          </a:p>
          <a:p>
            <a:endParaRPr lang="pl-PL" dirty="0"/>
          </a:p>
        </p:txBody>
      </p:sp>
    </p:spTree>
    <p:extLst>
      <p:ext uri="{BB962C8B-B14F-4D97-AF65-F5344CB8AC3E}">
        <p14:creationId xmlns:p14="http://schemas.microsoft.com/office/powerpoint/2010/main" val="1070535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Buddyzm a pojęcie religii</a:t>
            </a:r>
            <a:endParaRPr lang="pl-PL" dirty="0"/>
          </a:p>
        </p:txBody>
      </p:sp>
      <p:sp>
        <p:nvSpPr>
          <p:cNvPr id="3" name="Symbol zastępczy zawartości 2"/>
          <p:cNvSpPr>
            <a:spLocks noGrp="1"/>
          </p:cNvSpPr>
          <p:nvPr>
            <p:ph idx="1"/>
          </p:nvPr>
        </p:nvSpPr>
        <p:spPr>
          <a:xfrm>
            <a:off x="457200" y="1412776"/>
            <a:ext cx="8229600" cy="4713387"/>
          </a:xfrm>
        </p:spPr>
        <p:txBody>
          <a:bodyPr>
            <a:noAutofit/>
          </a:bodyPr>
          <a:lstStyle/>
          <a:p>
            <a:r>
              <a:rPr lang="pl-PL" sz="1400" b="1" dirty="0" smtClean="0"/>
              <a:t>Religioznawca</a:t>
            </a:r>
            <a:r>
              <a:rPr lang="pl-PL" sz="1400" b="1" dirty="0"/>
              <a:t> </a:t>
            </a:r>
            <a:r>
              <a:rPr lang="pl-PL" sz="1400" b="1" dirty="0" err="1"/>
              <a:t>Ninian</a:t>
            </a:r>
            <a:r>
              <a:rPr lang="pl-PL" sz="1400" b="1" dirty="0"/>
              <a:t> Smart</a:t>
            </a:r>
            <a:r>
              <a:rPr lang="pl-PL" sz="1400" dirty="0"/>
              <a:t> zdefiniował religię jako zjawisko, które może być rozpatrywane w siedmiu wymiarach: doktrynalno-filozoficznym, narracyjno-mitycznym, etyczno-prawnym, obrzędowo-rytualnym, </a:t>
            </a:r>
            <a:r>
              <a:rPr lang="pl-PL" sz="1400" dirty="0" err="1"/>
              <a:t>doświadczeniowo-emocjonalnym</a:t>
            </a:r>
            <a:r>
              <a:rPr lang="pl-PL" sz="1400" dirty="0"/>
              <a:t>, społeczno-instytucjonalnym i materialnym. Przy przyjęciu tej definicji za poprawną, buddyzm jest </a:t>
            </a:r>
            <a:r>
              <a:rPr lang="pl-PL" sz="1400" dirty="0" smtClean="0"/>
              <a:t>religią.</a:t>
            </a:r>
            <a:endParaRPr lang="pl-PL" sz="1400" dirty="0"/>
          </a:p>
          <a:p>
            <a:endParaRPr lang="pl-PL" sz="1400" dirty="0" smtClean="0"/>
          </a:p>
          <a:p>
            <a:r>
              <a:rPr lang="pl-PL" sz="1400" b="1" dirty="0" smtClean="0"/>
              <a:t>Wymiar </a:t>
            </a:r>
            <a:r>
              <a:rPr lang="pl-PL" sz="1400" b="1" dirty="0"/>
              <a:t>obrzędowo-rytualny </a:t>
            </a:r>
            <a:r>
              <a:rPr lang="pl-PL" sz="1400" dirty="0"/>
              <a:t>– w buddyzmie występują rytuały, takie jak golenie głowy przy przystąpieniu do klasztoru, comiesięczne recytowanie Zbioru Reguł Zakonnych, palenie kadzideł, ofiarowywanie kwiatów, pokłony.</a:t>
            </a:r>
          </a:p>
          <a:p>
            <a:r>
              <a:rPr lang="pl-PL" sz="1400" b="1" dirty="0"/>
              <a:t>Wymiar </a:t>
            </a:r>
            <a:r>
              <a:rPr lang="pl-PL" sz="1400" b="1" dirty="0" err="1"/>
              <a:t>doświadczeniowo-emocjonalny</a:t>
            </a:r>
            <a:r>
              <a:rPr lang="pl-PL" sz="1400" b="1" dirty="0"/>
              <a:t> </a:t>
            </a:r>
            <a:r>
              <a:rPr lang="pl-PL" sz="1400" dirty="0"/>
              <a:t>– centralne znaczenie w buddyzmie ma samodoskonalenie się i dążenie do oświecenia; aspektem emocjonalnym może być tutaj rozwój współczucia. Narzędziem ku temu celowi jest medytacja.</a:t>
            </a:r>
          </a:p>
          <a:p>
            <a:r>
              <a:rPr lang="pl-PL" sz="1400" b="1" dirty="0"/>
              <a:t>Wymiar narracyjno-mityczny </a:t>
            </a:r>
            <a:r>
              <a:rPr lang="pl-PL" sz="1400" dirty="0"/>
              <a:t>– występują mity związane z życiem Buddy i czynionymi przez niego cudami. Niejednokrotnie pojawiają się w nich bogowie i istoty nadprzyrodzone.</a:t>
            </a:r>
          </a:p>
          <a:p>
            <a:r>
              <a:rPr lang="pl-PL" sz="1400" dirty="0"/>
              <a:t>Wymiar doktrynalno-filozoficzny – pojęcia takie jak Cztery Szlachetne </a:t>
            </a:r>
            <a:r>
              <a:rPr lang="pl-PL" sz="1400" b="1" dirty="0"/>
              <a:t>Prawdy, </a:t>
            </a:r>
            <a:r>
              <a:rPr lang="pl-PL" sz="1400" b="1" dirty="0" err="1"/>
              <a:t>śunjata</a:t>
            </a:r>
            <a:r>
              <a:rPr lang="pl-PL" sz="1400" b="1" dirty="0"/>
              <a:t>, karma, reinkarnacja</a:t>
            </a:r>
            <a:r>
              <a:rPr lang="pl-PL" sz="1400" dirty="0"/>
              <a:t> składają się na doktrynę buddyjską. W ciągu wieków powstało również wiele buddyjskich traktatów filozoficznych.</a:t>
            </a:r>
          </a:p>
          <a:p>
            <a:r>
              <a:rPr lang="pl-PL" sz="1400" b="1" dirty="0"/>
              <a:t>Wymiar etyczno-prawny </a:t>
            </a:r>
            <a:r>
              <a:rPr lang="pl-PL" sz="1400" dirty="0"/>
              <a:t>– buddyści wyznają zasadę niekrzywdzenia (</a:t>
            </a:r>
            <a:r>
              <a:rPr lang="pl-PL" sz="1400" i="1" dirty="0" err="1"/>
              <a:t>ahimsa</a:t>
            </a:r>
            <a:r>
              <a:rPr lang="pl-PL" sz="1400" dirty="0"/>
              <a:t>) i starają się szanować wszelkie życie (nie tylko ludzkie).</a:t>
            </a:r>
          </a:p>
          <a:p>
            <a:r>
              <a:rPr lang="pl-PL" sz="1400" b="1" dirty="0"/>
              <a:t>Wymiar społeczno-instytucjonalny </a:t>
            </a:r>
            <a:r>
              <a:rPr lang="pl-PL" sz="1400" dirty="0"/>
              <a:t>– mnisi gromadzą się w zakonach (</a:t>
            </a:r>
            <a:r>
              <a:rPr lang="pl-PL" sz="1400" i="1" dirty="0" err="1"/>
              <a:t>sangha</a:t>
            </a:r>
            <a:r>
              <a:rPr lang="pl-PL" sz="1400" dirty="0"/>
              <a:t>). Nie ma jednak centralnej buddyjskiej instytucji, </a:t>
            </a:r>
            <a:r>
              <a:rPr lang="pl-PL" sz="1400" dirty="0" err="1"/>
              <a:t>ani</a:t>
            </a:r>
            <a:r>
              <a:rPr lang="pl-PL" sz="1400" dirty="0"/>
              <a:t> głównego przywódcy, a decyzje, zgodnie z zaleceniami Buddy, mają być podejmowane poprzez konsensus.</a:t>
            </a:r>
          </a:p>
          <a:p>
            <a:r>
              <a:rPr lang="pl-PL" sz="1400" b="1" dirty="0"/>
              <a:t>Wymiar materialny</a:t>
            </a:r>
            <a:r>
              <a:rPr lang="pl-PL" sz="1400" dirty="0"/>
              <a:t> – istnieją klasztory buddyjskie, a także buddyjskie dzieła sztuki, takie jak posągi i rzeźby Buddy.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Zdjęcia </a:t>
            </a:r>
            <a:endParaRPr lang="pl-PL" dirty="0"/>
          </a:p>
        </p:txBody>
      </p:sp>
      <p:sp>
        <p:nvSpPr>
          <p:cNvPr id="3" name="Symbol zastępczy zawartości 2"/>
          <p:cNvSpPr>
            <a:spLocks noGrp="1"/>
          </p:cNvSpPr>
          <p:nvPr>
            <p:ph idx="1"/>
          </p:nvPr>
        </p:nvSpPr>
        <p:spPr/>
        <p:txBody>
          <a:bodyPr>
            <a:normAutofit fontScale="77500" lnSpcReduction="20000"/>
          </a:bodyPr>
          <a:lstStyle/>
          <a:p>
            <a:r>
              <a:rPr lang="pl-PL" dirty="0" smtClean="0"/>
              <a:t>Joemonster.org</a:t>
            </a:r>
          </a:p>
          <a:p>
            <a:r>
              <a:rPr lang="pl-PL" dirty="0" smtClean="0"/>
              <a:t>Wyborcza.pl</a:t>
            </a:r>
          </a:p>
          <a:p>
            <a:r>
              <a:rPr lang="pl-PL" dirty="0" smtClean="0"/>
              <a:t>Wiadomości.wp.pl</a:t>
            </a:r>
          </a:p>
          <a:p>
            <a:r>
              <a:rPr lang="pl-PL" dirty="0" smtClean="0"/>
              <a:t>Pixabay.pl</a:t>
            </a:r>
          </a:p>
          <a:p>
            <a:r>
              <a:rPr lang="pl-PL" dirty="0" smtClean="0"/>
              <a:t>Rdc.pl</a:t>
            </a:r>
          </a:p>
          <a:p>
            <a:r>
              <a:rPr lang="pl-PL" dirty="0" smtClean="0"/>
              <a:t>Wikipedia</a:t>
            </a:r>
          </a:p>
          <a:p>
            <a:r>
              <a:rPr lang="pl-PL" dirty="0" smtClean="0"/>
              <a:t>Centrumdruku.pl</a:t>
            </a:r>
          </a:p>
          <a:p>
            <a:r>
              <a:rPr lang="pl-PL" dirty="0" smtClean="0"/>
              <a:t>Polskieradio.pl</a:t>
            </a:r>
          </a:p>
          <a:p>
            <a:r>
              <a:rPr lang="pl-PL" dirty="0" smtClean="0"/>
              <a:t>Hongkongdreaming.pl</a:t>
            </a:r>
          </a:p>
          <a:p>
            <a:r>
              <a:rPr lang="pl-PL" dirty="0" smtClean="0"/>
              <a:t>Pxhere.pl</a:t>
            </a:r>
          </a:p>
          <a:p>
            <a:r>
              <a:rPr lang="pl-PL" dirty="0" smtClean="0"/>
              <a:t>Nativeplanet.com </a:t>
            </a:r>
          </a:p>
          <a:p>
            <a:endParaRPr lang="pl-PL" dirty="0" smtClean="0"/>
          </a:p>
        </p:txBody>
      </p:sp>
    </p:spTree>
    <p:extLst>
      <p:ext uri="{BB962C8B-B14F-4D97-AF65-F5344CB8AC3E}">
        <p14:creationId xmlns:p14="http://schemas.microsoft.com/office/powerpoint/2010/main" val="732961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bbb.jpg"/>
          <p:cNvPicPr>
            <a:picLocks noGrp="1" noChangeAspect="1"/>
          </p:cNvPicPr>
          <p:nvPr>
            <p:ph idx="1"/>
          </p:nvPr>
        </p:nvPicPr>
        <p:blipFill>
          <a:blip r:embed="rId2" cstate="print"/>
          <a:stretch>
            <a:fillRect/>
          </a:stretch>
        </p:blipFill>
        <p:spPr>
          <a:xfrm>
            <a:off x="251520" y="0"/>
            <a:ext cx="5544616" cy="3753278"/>
          </a:xfrm>
          <a:prstGeom prst="rect">
            <a:avLst/>
          </a:prstGeom>
          <a:ln>
            <a:noFill/>
          </a:ln>
          <a:effectLst>
            <a:softEdge rad="112500"/>
          </a:effectLst>
        </p:spPr>
      </p:pic>
      <p:pic>
        <p:nvPicPr>
          <p:cNvPr id="5" name="Obraz 4" descr="h.jpg"/>
          <p:cNvPicPr>
            <a:picLocks noChangeAspect="1"/>
          </p:cNvPicPr>
          <p:nvPr/>
        </p:nvPicPr>
        <p:blipFill>
          <a:blip r:embed="rId3" cstate="print"/>
          <a:stretch>
            <a:fillRect/>
          </a:stretch>
        </p:blipFill>
        <p:spPr>
          <a:xfrm>
            <a:off x="3851920" y="3140968"/>
            <a:ext cx="4847481" cy="345717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Podstawowe założenia Buddyzmu</a:t>
            </a:r>
            <a:endParaRPr lang="pl-PL" dirty="0"/>
          </a:p>
        </p:txBody>
      </p:sp>
      <p:sp>
        <p:nvSpPr>
          <p:cNvPr id="3" name="Symbol zastępczy zawartości 2"/>
          <p:cNvSpPr>
            <a:spLocks noGrp="1"/>
          </p:cNvSpPr>
          <p:nvPr>
            <p:ph idx="1"/>
          </p:nvPr>
        </p:nvSpPr>
        <p:spPr/>
        <p:txBody>
          <a:bodyPr>
            <a:normAutofit fontScale="47500" lnSpcReduction="20000"/>
          </a:bodyPr>
          <a:lstStyle/>
          <a:p>
            <a:r>
              <a:rPr lang="pl-PL" dirty="0"/>
              <a:t>Podstawowe założenia buddyzmu wyłożone są w </a:t>
            </a:r>
            <a:r>
              <a:rPr lang="pl-PL" b="1" dirty="0"/>
              <a:t>Czterech Szlachetnych Prawdach</a:t>
            </a:r>
            <a:r>
              <a:rPr lang="pl-PL" dirty="0"/>
              <a:t> (</a:t>
            </a:r>
            <a:r>
              <a:rPr lang="pl-PL" dirty="0" err="1"/>
              <a:t>pāli</a:t>
            </a:r>
            <a:r>
              <a:rPr lang="pl-PL" dirty="0"/>
              <a:t>. </a:t>
            </a:r>
            <a:r>
              <a:rPr lang="pl-PL" i="1" dirty="0" err="1"/>
              <a:t>cattāri</a:t>
            </a:r>
            <a:r>
              <a:rPr lang="pl-PL" i="1" dirty="0"/>
              <a:t> </a:t>
            </a:r>
            <a:r>
              <a:rPr lang="pl-PL" i="1" dirty="0" err="1"/>
              <a:t>ariya</a:t>
            </a:r>
            <a:r>
              <a:rPr lang="pl-PL" i="1" dirty="0"/>
              <a:t> </a:t>
            </a:r>
            <a:r>
              <a:rPr lang="pl-PL" i="1" dirty="0" err="1"/>
              <a:t>saccāni</a:t>
            </a:r>
            <a:r>
              <a:rPr lang="pl-PL" dirty="0"/>
              <a:t>; </a:t>
            </a:r>
            <a:r>
              <a:rPr lang="pl-PL" dirty="0" err="1"/>
              <a:t>sanskr</a:t>
            </a:r>
            <a:r>
              <a:rPr lang="pl-PL" dirty="0"/>
              <a:t>. </a:t>
            </a:r>
            <a:r>
              <a:rPr lang="pl-PL" i="1" dirty="0" err="1"/>
              <a:t>catvāry</a:t>
            </a:r>
            <a:r>
              <a:rPr lang="pl-PL" i="1" dirty="0"/>
              <a:t> </a:t>
            </a:r>
            <a:r>
              <a:rPr lang="pl-PL" i="1" dirty="0" err="1"/>
              <a:t>ārya</a:t>
            </a:r>
            <a:r>
              <a:rPr lang="pl-PL" i="1" dirty="0"/>
              <a:t> </a:t>
            </a:r>
            <a:r>
              <a:rPr lang="pl-PL" i="1" dirty="0" err="1"/>
              <a:t>satyāni</a:t>
            </a:r>
            <a:r>
              <a:rPr lang="pl-PL" dirty="0"/>
              <a:t>), sformułowanych przez Buddę </a:t>
            </a:r>
            <a:r>
              <a:rPr lang="pl-PL" dirty="0" err="1"/>
              <a:t>Śakjamuniego</a:t>
            </a:r>
            <a:r>
              <a:rPr lang="pl-PL" dirty="0"/>
              <a:t> podczas pierwszego kazania w Parku Gazeli, w </a:t>
            </a:r>
            <a:r>
              <a:rPr lang="pl-PL" dirty="0" err="1"/>
              <a:t>Sarnath</a:t>
            </a:r>
            <a:r>
              <a:rPr lang="pl-PL" dirty="0"/>
              <a:t>. Cztery Szlachetne Prawdy są akceptowane bez zastrzeżeń przez wszystkie tradycje </a:t>
            </a:r>
            <a:r>
              <a:rPr lang="pl-PL" dirty="0" smtClean="0"/>
              <a:t>buddyjskie. </a:t>
            </a:r>
            <a:r>
              <a:rPr lang="pl-PL" dirty="0"/>
              <a:t>Są to:</a:t>
            </a:r>
          </a:p>
          <a:p>
            <a:endParaRPr lang="pl-PL" b="1" dirty="0" smtClean="0"/>
          </a:p>
          <a:p>
            <a:r>
              <a:rPr lang="pl-PL" b="1" dirty="0" smtClean="0"/>
              <a:t>Pierwsza </a:t>
            </a:r>
            <a:r>
              <a:rPr lang="pl-PL" b="1" dirty="0"/>
              <a:t>Szlachetna Prawda o Cierpieniu</a:t>
            </a:r>
            <a:r>
              <a:rPr lang="pl-PL" dirty="0"/>
              <a:t> (</a:t>
            </a:r>
            <a:r>
              <a:rPr lang="pl-PL" dirty="0" err="1"/>
              <a:t>pāli</a:t>
            </a:r>
            <a:r>
              <a:rPr lang="pl-PL" dirty="0"/>
              <a:t>. </a:t>
            </a:r>
            <a:r>
              <a:rPr lang="pl-PL" i="1" dirty="0" err="1"/>
              <a:t>dukkha</a:t>
            </a:r>
            <a:r>
              <a:rPr lang="pl-PL" i="1" dirty="0"/>
              <a:t> </a:t>
            </a:r>
            <a:r>
              <a:rPr lang="pl-PL" i="1" dirty="0" err="1"/>
              <a:t>ariya</a:t>
            </a:r>
            <a:r>
              <a:rPr lang="pl-PL" i="1" dirty="0"/>
              <a:t> </a:t>
            </a:r>
            <a:r>
              <a:rPr lang="pl-PL" i="1" dirty="0" err="1"/>
              <a:t>sacca</a:t>
            </a:r>
            <a:r>
              <a:rPr lang="pl-PL" dirty="0"/>
              <a:t>; </a:t>
            </a:r>
            <a:r>
              <a:rPr lang="pl-PL" dirty="0" err="1"/>
              <a:t>sanskr</a:t>
            </a:r>
            <a:r>
              <a:rPr lang="pl-PL" dirty="0"/>
              <a:t>. </a:t>
            </a:r>
            <a:r>
              <a:rPr lang="pl-PL" i="1" dirty="0" err="1"/>
              <a:t>arya</a:t>
            </a:r>
            <a:r>
              <a:rPr lang="pl-PL" i="1" dirty="0"/>
              <a:t> </a:t>
            </a:r>
            <a:r>
              <a:rPr lang="pl-PL" i="1" dirty="0" err="1"/>
              <a:t>duhkha</a:t>
            </a:r>
            <a:r>
              <a:rPr lang="pl-PL" i="1" dirty="0"/>
              <a:t> </a:t>
            </a:r>
            <a:r>
              <a:rPr lang="pl-PL" i="1" dirty="0" err="1"/>
              <a:t>satya</a:t>
            </a:r>
            <a:r>
              <a:rPr lang="pl-PL" dirty="0"/>
              <a:t>) – "Narodziny są cierpieniem, starzenie się jest cierpieniem, śmierć jest cierpieniem. Smutek, lament, ból, zgryzota i rozpacz są cierpieniem. Towarzystwo nielubianych jest cierpieniem, rozłąka z ukochanymi jest cierpieniem. Niemoc uzyskania tego, co się chce, jest cierpieniem. Pokrótce – pięć skupisk istnienia związanych z przywiązaniem jest </a:t>
            </a:r>
            <a:r>
              <a:rPr lang="pl-PL" dirty="0" smtClean="0"/>
              <a:t>cierpieniem."</a:t>
            </a:r>
            <a:endParaRPr lang="pl-PL" dirty="0"/>
          </a:p>
          <a:p>
            <a:r>
              <a:rPr lang="pl-PL" b="1" dirty="0"/>
              <a:t>Druga Szlachetna Prawda o Przyczynie Cierpienia</a:t>
            </a:r>
            <a:r>
              <a:rPr lang="pl-PL" dirty="0"/>
              <a:t> (</a:t>
            </a:r>
            <a:r>
              <a:rPr lang="pl-PL" dirty="0" err="1"/>
              <a:t>pāli</a:t>
            </a:r>
            <a:r>
              <a:rPr lang="pl-PL" dirty="0"/>
              <a:t>. </a:t>
            </a:r>
            <a:r>
              <a:rPr lang="pl-PL" i="1" dirty="0" err="1"/>
              <a:t>dukkha</a:t>
            </a:r>
            <a:r>
              <a:rPr lang="pl-PL" i="1" dirty="0"/>
              <a:t> </a:t>
            </a:r>
            <a:r>
              <a:rPr lang="pl-PL" i="1" dirty="0" err="1"/>
              <a:t>samudayo</a:t>
            </a:r>
            <a:r>
              <a:rPr lang="pl-PL" i="1" dirty="0"/>
              <a:t> </a:t>
            </a:r>
            <a:r>
              <a:rPr lang="pl-PL" i="1" dirty="0" err="1"/>
              <a:t>ariya</a:t>
            </a:r>
            <a:r>
              <a:rPr lang="pl-PL" i="1" dirty="0"/>
              <a:t> </a:t>
            </a:r>
            <a:r>
              <a:rPr lang="pl-PL" i="1" dirty="0" err="1"/>
              <a:t>sacca</a:t>
            </a:r>
            <a:r>
              <a:rPr lang="pl-PL" dirty="0"/>
              <a:t>; </a:t>
            </a:r>
            <a:r>
              <a:rPr lang="pl-PL" dirty="0" err="1"/>
              <a:t>sanskr</a:t>
            </a:r>
            <a:r>
              <a:rPr lang="pl-PL" dirty="0"/>
              <a:t>. </a:t>
            </a:r>
            <a:r>
              <a:rPr lang="pl-PL" i="1" dirty="0" err="1"/>
              <a:t>arya</a:t>
            </a:r>
            <a:r>
              <a:rPr lang="pl-PL" i="1" dirty="0"/>
              <a:t> </a:t>
            </a:r>
            <a:r>
              <a:rPr lang="pl-PL" i="1" dirty="0" err="1"/>
              <a:t>samudaya</a:t>
            </a:r>
            <a:r>
              <a:rPr lang="pl-PL" i="1" dirty="0"/>
              <a:t> </a:t>
            </a:r>
            <a:r>
              <a:rPr lang="pl-PL" i="1" dirty="0" err="1"/>
              <a:t>satya</a:t>
            </a:r>
            <a:r>
              <a:rPr lang="pl-PL" dirty="0"/>
              <a:t>) – przyczyną cierpienia jest </a:t>
            </a:r>
            <a:r>
              <a:rPr lang="pl-PL" dirty="0" smtClean="0"/>
              <a:t>pragnienie.</a:t>
            </a:r>
            <a:endParaRPr lang="pl-PL" dirty="0"/>
          </a:p>
          <a:p>
            <a:r>
              <a:rPr lang="pl-PL" b="1" dirty="0"/>
              <a:t>Trzecia Szlachetna Prawda o Ustaniu Cierpienia</a:t>
            </a:r>
            <a:r>
              <a:rPr lang="pl-PL" dirty="0"/>
              <a:t> (</a:t>
            </a:r>
            <a:r>
              <a:rPr lang="pl-PL" dirty="0" err="1"/>
              <a:t>pāli</a:t>
            </a:r>
            <a:r>
              <a:rPr lang="pl-PL" dirty="0"/>
              <a:t>. </a:t>
            </a:r>
            <a:r>
              <a:rPr lang="pl-PL" i="1" dirty="0" err="1"/>
              <a:t>dukkha</a:t>
            </a:r>
            <a:r>
              <a:rPr lang="pl-PL" i="1" dirty="0"/>
              <a:t> </a:t>
            </a:r>
            <a:r>
              <a:rPr lang="pl-PL" i="1" dirty="0" err="1"/>
              <a:t>nirodho</a:t>
            </a:r>
            <a:r>
              <a:rPr lang="pl-PL" i="1" dirty="0"/>
              <a:t> </a:t>
            </a:r>
            <a:r>
              <a:rPr lang="pl-PL" i="1" dirty="0" err="1"/>
              <a:t>ariya</a:t>
            </a:r>
            <a:r>
              <a:rPr lang="pl-PL" i="1" dirty="0"/>
              <a:t> </a:t>
            </a:r>
            <a:r>
              <a:rPr lang="pl-PL" i="1" dirty="0" err="1"/>
              <a:t>sacca</a:t>
            </a:r>
            <a:r>
              <a:rPr lang="pl-PL" dirty="0"/>
              <a:t>; </a:t>
            </a:r>
            <a:r>
              <a:rPr lang="pl-PL" dirty="0" err="1"/>
              <a:t>sanskr</a:t>
            </a:r>
            <a:r>
              <a:rPr lang="pl-PL" dirty="0"/>
              <a:t>. </a:t>
            </a:r>
            <a:r>
              <a:rPr lang="pl-PL" i="1" dirty="0" err="1"/>
              <a:t>arya</a:t>
            </a:r>
            <a:r>
              <a:rPr lang="pl-PL" i="1" dirty="0"/>
              <a:t> </a:t>
            </a:r>
            <a:r>
              <a:rPr lang="pl-PL" i="1" dirty="0" err="1"/>
              <a:t>nirodha</a:t>
            </a:r>
            <a:r>
              <a:rPr lang="pl-PL" i="1" dirty="0"/>
              <a:t> </a:t>
            </a:r>
            <a:r>
              <a:rPr lang="pl-PL" i="1" dirty="0" err="1"/>
              <a:t>satya</a:t>
            </a:r>
            <a:r>
              <a:rPr lang="pl-PL" dirty="0"/>
              <a:t>) – ustanie cierpienia to całkowite zaniknięcie i ustanie, wyrzeczenie się, zaniechanie, wyzwolenie, puszczenie pragnienia.</a:t>
            </a:r>
          </a:p>
          <a:p>
            <a:r>
              <a:rPr lang="pl-PL" b="1" dirty="0"/>
              <a:t>Czwarta Szlachetna Prawda o Ścieżce Prowadzącej do Ustania Cierpienia</a:t>
            </a:r>
            <a:r>
              <a:rPr lang="pl-PL" dirty="0"/>
              <a:t> (</a:t>
            </a:r>
            <a:r>
              <a:rPr lang="pl-PL" dirty="0" err="1"/>
              <a:t>pāli</a:t>
            </a:r>
            <a:r>
              <a:rPr lang="pl-PL" dirty="0"/>
              <a:t>. </a:t>
            </a:r>
            <a:r>
              <a:rPr lang="pl-PL" i="1" dirty="0" err="1" smtClean="0"/>
              <a:t>Dukkha</a:t>
            </a:r>
            <a:r>
              <a:rPr lang="pl-PL" i="1" dirty="0" smtClean="0"/>
              <a:t> </a:t>
            </a:r>
            <a:r>
              <a:rPr lang="pl-PL" i="1" dirty="0" err="1" smtClean="0"/>
              <a:t>nirodha</a:t>
            </a:r>
            <a:r>
              <a:rPr lang="pl-PL" i="1" dirty="0" smtClean="0"/>
              <a:t> </a:t>
            </a:r>
            <a:r>
              <a:rPr lang="pl-PL" i="1" dirty="0" err="1"/>
              <a:t>gāmini</a:t>
            </a:r>
            <a:r>
              <a:rPr lang="pl-PL" i="1" dirty="0"/>
              <a:t> </a:t>
            </a:r>
            <a:r>
              <a:rPr lang="pl-PL" i="1" dirty="0" err="1"/>
              <a:t>paṭipadā</a:t>
            </a:r>
            <a:r>
              <a:rPr lang="pl-PL" i="1" dirty="0"/>
              <a:t> </a:t>
            </a:r>
            <a:r>
              <a:rPr lang="pl-PL" i="1" dirty="0" err="1"/>
              <a:t>ariya</a:t>
            </a:r>
            <a:r>
              <a:rPr lang="pl-PL" i="1" dirty="0"/>
              <a:t> </a:t>
            </a:r>
            <a:r>
              <a:rPr lang="pl-PL" i="1" dirty="0" err="1"/>
              <a:t>sacca</a:t>
            </a:r>
            <a:r>
              <a:rPr lang="pl-PL" dirty="0"/>
              <a:t>; </a:t>
            </a:r>
            <a:r>
              <a:rPr lang="pl-PL" dirty="0" err="1"/>
              <a:t>sanskr</a:t>
            </a:r>
            <a:r>
              <a:rPr lang="pl-PL" dirty="0"/>
              <a:t>. </a:t>
            </a:r>
            <a:r>
              <a:rPr lang="pl-PL" i="1" dirty="0" err="1"/>
              <a:t>arya</a:t>
            </a:r>
            <a:r>
              <a:rPr lang="pl-PL" i="1" dirty="0"/>
              <a:t> </a:t>
            </a:r>
            <a:r>
              <a:rPr lang="pl-PL" i="1" dirty="0" err="1"/>
              <a:t>mārga</a:t>
            </a:r>
            <a:r>
              <a:rPr lang="pl-PL" i="1" dirty="0"/>
              <a:t> </a:t>
            </a:r>
            <a:r>
              <a:rPr lang="pl-PL" i="1" dirty="0" err="1"/>
              <a:t>satya</a:t>
            </a:r>
            <a:r>
              <a:rPr lang="pl-PL" dirty="0"/>
              <a:t>) – drogą do ustania cierpienia jest Szlachetna Ośmiostopniowa Ścieżka – właściwy pogląd, właściwe postanowienie, właściwa mowa, właściwe działanie, właściwy żywot, właściwe dążenie, właściwe skupienie, właściwa medytacja</a:t>
            </a:r>
          </a:p>
          <a:p>
            <a:endParaRPr lang="pl-PL" dirty="0"/>
          </a:p>
        </p:txBody>
      </p:sp>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endParaRPr lang="pl-PL" dirty="0"/>
          </a:p>
        </p:txBody>
      </p:sp>
      <p:sp>
        <p:nvSpPr>
          <p:cNvPr id="3" name="Symbol zastępczy zawartości 2"/>
          <p:cNvSpPr>
            <a:spLocks noGrp="1"/>
          </p:cNvSpPr>
          <p:nvPr>
            <p:ph idx="1"/>
          </p:nvPr>
        </p:nvSpPr>
        <p:spPr>
          <a:xfrm>
            <a:off x="304800" y="1554162"/>
            <a:ext cx="8686800" cy="5187206"/>
          </a:xfrm>
        </p:spPr>
        <p:txBody>
          <a:bodyPr>
            <a:noAutofit/>
          </a:bodyPr>
          <a:lstStyle/>
          <a:p>
            <a:r>
              <a:rPr lang="pl-PL" sz="1600" b="1" dirty="0" smtClean="0"/>
              <a:t>Szlachetna Ośmiostopniowa Ścieżka (także: Ośmioraka, Ośmioaspektowa) </a:t>
            </a:r>
            <a:r>
              <a:rPr lang="pl-PL" sz="1600" dirty="0" smtClean="0"/>
              <a:t>jest ścieżką praktyki. Przestrzeganie jej zaleceń i wskazań, zebranych w ośmiu regułach (stąd nazwa) ma prowadzić do całkowitego ustania cierpienia i – w konsekwencji – ostatecznego przejścia przebudzonej istoty z </a:t>
            </a:r>
            <a:r>
              <a:rPr lang="pl-PL" sz="1600" dirty="0" err="1" smtClean="0"/>
              <a:t>samsary</a:t>
            </a:r>
            <a:r>
              <a:rPr lang="pl-PL" sz="1600" dirty="0" smtClean="0"/>
              <a:t> do nirwany. Ośmioraka Ścieżka wynika z Czwartej Szlachetnej Prawdy, </a:t>
            </a:r>
            <a:r>
              <a:rPr lang="pl-PL" sz="1600" dirty="0" err="1" smtClean="0"/>
              <a:t>Prawdy</a:t>
            </a:r>
            <a:r>
              <a:rPr lang="pl-PL" sz="1600" dirty="0" smtClean="0"/>
              <a:t> o Ścieżce Prowadzącej do Ustania Cierpienia. Budda głosił naukę, że dzięki cnocie, wiedzy i skupieniu można osiągnąć doskonałość – Przebudzenie – a Cztery Szlachetne Prawdy i Ośmiostopniowa Ścieżka wyznaczają drogę, która wiedzie do osiągnięcia tego celu.</a:t>
            </a:r>
          </a:p>
          <a:p>
            <a:r>
              <a:rPr lang="pl-PL" sz="1600" dirty="0" smtClean="0"/>
              <a:t>Koło Dharmy – kiedy przedstawiane jest z ośmioma szprychami symbolizuje Szlachetną Ośmiostopniową Ścieżkę</a:t>
            </a:r>
          </a:p>
          <a:p>
            <a:r>
              <a:rPr lang="pl-PL" sz="1600" dirty="0" smtClean="0"/>
              <a:t>Aby w pełni zrozumieć Cztery Szlachetne Prawdy, Budda zalecał podążać Ośmioraką Ścieżką, na którą składają się:</a:t>
            </a:r>
          </a:p>
          <a:p>
            <a:r>
              <a:rPr lang="pl-PL" sz="1600" dirty="0" smtClean="0"/>
              <a:t>Właściwy Pogląd – jest to poznanie Czterech Szlachetnych Prawd (</a:t>
            </a:r>
            <a:r>
              <a:rPr lang="pl-PL" sz="1600" dirty="0" err="1" smtClean="0"/>
              <a:t>pāli</a:t>
            </a:r>
            <a:r>
              <a:rPr lang="pl-PL" sz="1600" dirty="0" smtClean="0"/>
              <a:t>. </a:t>
            </a:r>
            <a:r>
              <a:rPr lang="pl-PL" sz="1600" dirty="0" err="1" smtClean="0"/>
              <a:t>sammā-diṭṭhi</a:t>
            </a:r>
            <a:r>
              <a:rPr lang="pl-PL" sz="1600" dirty="0" smtClean="0"/>
              <a:t>; </a:t>
            </a:r>
            <a:r>
              <a:rPr lang="pl-PL" sz="1600" dirty="0" err="1" smtClean="0"/>
              <a:t>sanskr</a:t>
            </a:r>
            <a:r>
              <a:rPr lang="pl-PL" sz="1600" dirty="0" smtClean="0"/>
              <a:t>. </a:t>
            </a:r>
            <a:r>
              <a:rPr lang="pl-PL" sz="1600" dirty="0" err="1" smtClean="0"/>
              <a:t>samyak-dṛṣṭi</a:t>
            </a:r>
            <a:r>
              <a:rPr lang="pl-PL" sz="1600" dirty="0" smtClean="0"/>
              <a:t>).</a:t>
            </a:r>
          </a:p>
          <a:p>
            <a:r>
              <a:rPr lang="pl-PL" sz="1600" dirty="0" smtClean="0"/>
              <a:t>Właściwe Postanowienie – to postanowienie wyrzeczenia się złej woli i odstąpienie od wyrządzania wszelkiej krzywdy (</a:t>
            </a:r>
            <a:r>
              <a:rPr lang="pl-PL" sz="1600" dirty="0" err="1" smtClean="0"/>
              <a:t>pāli</a:t>
            </a:r>
            <a:r>
              <a:rPr lang="pl-PL" sz="1600" dirty="0" smtClean="0"/>
              <a:t>. </a:t>
            </a:r>
            <a:r>
              <a:rPr lang="pl-PL" sz="1600" dirty="0" err="1" smtClean="0"/>
              <a:t>sammā-saṅkappa</a:t>
            </a:r>
            <a:r>
              <a:rPr lang="pl-PL" sz="1600" dirty="0" smtClean="0"/>
              <a:t>; </a:t>
            </a:r>
            <a:r>
              <a:rPr lang="pl-PL" sz="1600" dirty="0" err="1" smtClean="0"/>
              <a:t>sanskr</a:t>
            </a:r>
            <a:r>
              <a:rPr lang="pl-PL" sz="1600" dirty="0" smtClean="0"/>
              <a:t>. </a:t>
            </a:r>
            <a:r>
              <a:rPr lang="pl-PL" sz="1600" dirty="0" err="1" smtClean="0"/>
              <a:t>samyak-saṃkalpa</a:t>
            </a:r>
            <a:r>
              <a:rPr lang="pl-PL" sz="1600" dirty="0" smtClean="0"/>
              <a:t>).</a:t>
            </a:r>
          </a:p>
          <a:p>
            <a:r>
              <a:rPr lang="pl-PL" sz="1600" dirty="0" smtClean="0"/>
              <a:t>Właściwe Słowo – to powstrzymanie się od kłamstwa, od mowy powodującej nieporozumienia między ludźmi ("dzielącej" mowy), </a:t>
            </a:r>
            <a:r>
              <a:rPr lang="pl-PL" sz="1600" dirty="0" err="1" smtClean="0"/>
              <a:t>mowy</a:t>
            </a:r>
            <a:r>
              <a:rPr lang="pl-PL" sz="1600" dirty="0" smtClean="0"/>
              <a:t> obelżywej, pustego gadania (</a:t>
            </a:r>
            <a:r>
              <a:rPr lang="pl-PL" sz="1600" dirty="0" err="1" smtClean="0"/>
              <a:t>pāli</a:t>
            </a:r>
            <a:r>
              <a:rPr lang="pl-PL" sz="1600" dirty="0" smtClean="0"/>
              <a:t>. </a:t>
            </a:r>
            <a:r>
              <a:rPr lang="pl-PL" sz="1600" dirty="0" err="1" smtClean="0"/>
              <a:t>sammā-vācā</a:t>
            </a:r>
            <a:r>
              <a:rPr lang="pl-PL" sz="1600" dirty="0" smtClean="0"/>
              <a:t>; </a:t>
            </a:r>
            <a:r>
              <a:rPr lang="pl-PL" sz="1600" dirty="0" err="1" smtClean="0"/>
              <a:t>sanskr</a:t>
            </a:r>
            <a:r>
              <a:rPr lang="pl-PL" sz="1600" dirty="0" smtClean="0"/>
              <a:t>. </a:t>
            </a:r>
            <a:r>
              <a:rPr lang="pl-PL" sz="1600" dirty="0" err="1" smtClean="0"/>
              <a:t>samyak-vāc</a:t>
            </a:r>
            <a:r>
              <a:rPr lang="pl-PL" sz="1600" dirty="0" smtClean="0"/>
              <a:t>).</a:t>
            </a:r>
          </a:p>
          <a:p>
            <a:endParaRPr lang="pl-PL"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62500" lnSpcReduction="20000"/>
          </a:bodyPr>
          <a:lstStyle/>
          <a:p>
            <a:r>
              <a:rPr lang="pl-PL" b="1" dirty="0" smtClean="0"/>
              <a:t>Właściwy Czyn</a:t>
            </a:r>
            <a:r>
              <a:rPr lang="pl-PL" dirty="0" smtClean="0"/>
              <a:t> – to powstrzymanie się od zabijania, od kradzieży, od nieskromności (</a:t>
            </a:r>
            <a:r>
              <a:rPr lang="pl-PL" dirty="0" err="1" smtClean="0"/>
              <a:t>pāli</a:t>
            </a:r>
            <a:r>
              <a:rPr lang="pl-PL" dirty="0" smtClean="0"/>
              <a:t>. </a:t>
            </a:r>
            <a:r>
              <a:rPr lang="pl-PL" dirty="0" err="1" smtClean="0"/>
              <a:t>sammā-kammanta</a:t>
            </a:r>
            <a:r>
              <a:rPr lang="pl-PL" dirty="0" smtClean="0"/>
              <a:t>; </a:t>
            </a:r>
            <a:r>
              <a:rPr lang="pl-PL" dirty="0" err="1" smtClean="0"/>
              <a:t>sanskr</a:t>
            </a:r>
            <a:r>
              <a:rPr lang="pl-PL" dirty="0" smtClean="0"/>
              <a:t>. </a:t>
            </a:r>
            <a:r>
              <a:rPr lang="pl-PL" dirty="0" err="1" smtClean="0"/>
              <a:t>samyak-karmānta</a:t>
            </a:r>
            <a:r>
              <a:rPr lang="pl-PL" dirty="0" smtClean="0"/>
              <a:t>).</a:t>
            </a:r>
          </a:p>
          <a:p>
            <a:r>
              <a:rPr lang="pl-PL" b="1" dirty="0" smtClean="0"/>
              <a:t>Właściwe Zarobkowanie </a:t>
            </a:r>
            <a:r>
              <a:rPr lang="pl-PL" dirty="0" smtClean="0"/>
              <a:t>– to powstrzymywanie się od zarobkowania przynoszącego szkodę innym istotom, takiego jak: handel bronią, żywymi istotami, odurzającymi napojami, trucizną, od rybołówstwa, rzeźnictwa, wojskowości, fałszu, zdrady, przepowiadania przyszłości, oszustwa, wykorzystywania itp. (</a:t>
            </a:r>
            <a:r>
              <a:rPr lang="pl-PL" dirty="0" err="1" smtClean="0"/>
              <a:t>pāli</a:t>
            </a:r>
            <a:r>
              <a:rPr lang="pl-PL" dirty="0" smtClean="0"/>
              <a:t>. </a:t>
            </a:r>
            <a:r>
              <a:rPr lang="pl-PL" dirty="0" err="1" smtClean="0"/>
              <a:t>sammā-ājīva</a:t>
            </a:r>
            <a:r>
              <a:rPr lang="pl-PL" dirty="0" smtClean="0"/>
              <a:t>; </a:t>
            </a:r>
            <a:r>
              <a:rPr lang="pl-PL" dirty="0" err="1" smtClean="0"/>
              <a:t>sanskr</a:t>
            </a:r>
            <a:r>
              <a:rPr lang="pl-PL" dirty="0" smtClean="0"/>
              <a:t>. </a:t>
            </a:r>
            <a:r>
              <a:rPr lang="pl-PL" dirty="0" err="1" smtClean="0"/>
              <a:t>samyak-ājīva</a:t>
            </a:r>
            <a:r>
              <a:rPr lang="pl-PL" dirty="0" smtClean="0"/>
              <a:t>).</a:t>
            </a:r>
          </a:p>
          <a:p>
            <a:r>
              <a:rPr lang="pl-PL" b="1" dirty="0" smtClean="0"/>
              <a:t>Właściwy Wysiłek </a:t>
            </a:r>
            <a:r>
              <a:rPr lang="pl-PL" dirty="0" smtClean="0"/>
              <a:t>– to intencje i wysiłek, które nie pozwalają na powstawanie złych właściwości mentalnych, a pozwalają na powstanie dobrych (</a:t>
            </a:r>
            <a:r>
              <a:rPr lang="pl-PL" dirty="0" err="1" smtClean="0"/>
              <a:t>pāli</a:t>
            </a:r>
            <a:r>
              <a:rPr lang="pl-PL" dirty="0" smtClean="0"/>
              <a:t>. </a:t>
            </a:r>
            <a:r>
              <a:rPr lang="pl-PL" dirty="0" err="1" smtClean="0"/>
              <a:t>sammā-vāyāma</a:t>
            </a:r>
            <a:r>
              <a:rPr lang="pl-PL" dirty="0" smtClean="0"/>
              <a:t>; </a:t>
            </a:r>
            <a:r>
              <a:rPr lang="pl-PL" dirty="0" err="1" smtClean="0"/>
              <a:t>sanskr</a:t>
            </a:r>
            <a:r>
              <a:rPr lang="pl-PL" dirty="0" smtClean="0"/>
              <a:t>. </a:t>
            </a:r>
            <a:r>
              <a:rPr lang="pl-PL" dirty="0" err="1" smtClean="0"/>
              <a:t>samyak-vyāyāma</a:t>
            </a:r>
            <a:r>
              <a:rPr lang="pl-PL" dirty="0" smtClean="0"/>
              <a:t>).</a:t>
            </a:r>
          </a:p>
          <a:p>
            <a:r>
              <a:rPr lang="pl-PL" b="1" dirty="0" smtClean="0"/>
              <a:t>Właściwa Uważność</a:t>
            </a:r>
            <a:r>
              <a:rPr lang="pl-PL" dirty="0" smtClean="0"/>
              <a:t> – zachowanie uważności we wszystkim, co się przedsięwzięło (</a:t>
            </a:r>
            <a:r>
              <a:rPr lang="pl-PL" dirty="0" err="1" smtClean="0"/>
              <a:t>pāli</a:t>
            </a:r>
            <a:r>
              <a:rPr lang="pl-PL" dirty="0" smtClean="0"/>
              <a:t>. </a:t>
            </a:r>
            <a:r>
              <a:rPr lang="pl-PL" dirty="0" err="1" smtClean="0"/>
              <a:t>sammā-sati</a:t>
            </a:r>
            <a:r>
              <a:rPr lang="pl-PL" dirty="0" smtClean="0"/>
              <a:t>; </a:t>
            </a:r>
            <a:r>
              <a:rPr lang="pl-PL" dirty="0" err="1" smtClean="0"/>
              <a:t>sanskr</a:t>
            </a:r>
            <a:r>
              <a:rPr lang="pl-PL" dirty="0" smtClean="0"/>
              <a:t>. </a:t>
            </a:r>
            <a:r>
              <a:rPr lang="pl-PL" dirty="0" err="1" smtClean="0"/>
              <a:t>samyak-smṛti</a:t>
            </a:r>
            <a:r>
              <a:rPr lang="pl-PL" dirty="0" smtClean="0"/>
              <a:t>).</a:t>
            </a:r>
          </a:p>
          <a:p>
            <a:r>
              <a:rPr lang="pl-PL" b="1" dirty="0" smtClean="0"/>
              <a:t>Właściwa Medytacja</a:t>
            </a:r>
            <a:r>
              <a:rPr lang="pl-PL" dirty="0" smtClean="0"/>
              <a:t> – dążenie do osiągania stanów, w których znika "ego" (</a:t>
            </a:r>
            <a:r>
              <a:rPr lang="pl-PL" dirty="0" err="1" smtClean="0"/>
              <a:t>pāli</a:t>
            </a:r>
            <a:r>
              <a:rPr lang="pl-PL" dirty="0" smtClean="0"/>
              <a:t>. </a:t>
            </a:r>
            <a:r>
              <a:rPr lang="pl-PL" dirty="0" err="1" smtClean="0"/>
              <a:t>sammā-samādhi</a:t>
            </a:r>
            <a:r>
              <a:rPr lang="pl-PL" dirty="0" smtClean="0"/>
              <a:t>; </a:t>
            </a:r>
          </a:p>
          <a:p>
            <a:r>
              <a:rPr lang="pl-PL" dirty="0" err="1" smtClean="0"/>
              <a:t>sanskr</a:t>
            </a:r>
            <a:r>
              <a:rPr lang="pl-PL" dirty="0" smtClean="0"/>
              <a:t>. </a:t>
            </a:r>
            <a:r>
              <a:rPr lang="pl-PL" dirty="0" err="1" smtClean="0"/>
              <a:t>samyak-samādhi</a:t>
            </a:r>
            <a:r>
              <a:rPr lang="pl-PL" dirty="0" smtClean="0"/>
              <a:t>)</a:t>
            </a:r>
          </a:p>
          <a:p>
            <a:endParaRPr lang="pl-PL" dirty="0" smtClean="0"/>
          </a:p>
          <a:p>
            <a:endParaRPr lang="pl-PL"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Bihikku</a:t>
            </a:r>
            <a:endParaRPr lang="pl-PL" dirty="0"/>
          </a:p>
        </p:txBody>
      </p:sp>
      <p:sp>
        <p:nvSpPr>
          <p:cNvPr id="3" name="Symbol zastępczy zawartości 2"/>
          <p:cNvSpPr>
            <a:spLocks noGrp="1"/>
          </p:cNvSpPr>
          <p:nvPr>
            <p:ph idx="1"/>
          </p:nvPr>
        </p:nvSpPr>
        <p:spPr>
          <a:xfrm>
            <a:off x="457200" y="1340768"/>
            <a:ext cx="4330824" cy="4785395"/>
          </a:xfrm>
        </p:spPr>
        <p:txBody>
          <a:bodyPr>
            <a:noAutofit/>
          </a:bodyPr>
          <a:lstStyle/>
          <a:p>
            <a:r>
              <a:rPr lang="pl-PL" sz="1600" b="1" dirty="0" err="1"/>
              <a:t>Bhikku</a:t>
            </a:r>
            <a:r>
              <a:rPr lang="pl-PL" sz="1600" dirty="0"/>
              <a:t> – nazwa w pełni wyświęconego mnicha buddyjskiego. W różnych krajach buddyjskich nazwa ta może być odmienna: </a:t>
            </a:r>
            <a:r>
              <a:rPr lang="pl-PL" sz="1600" dirty="0" err="1"/>
              <a:t>bhikkhu</a:t>
            </a:r>
            <a:r>
              <a:rPr lang="pl-PL" sz="1600" dirty="0"/>
              <a:t> (pali.), </a:t>
            </a:r>
            <a:r>
              <a:rPr lang="pl-PL" sz="1600" dirty="0" err="1"/>
              <a:t>bhiksiu</a:t>
            </a:r>
            <a:r>
              <a:rPr lang="pl-PL" sz="1600" dirty="0"/>
              <a:t>, </a:t>
            </a:r>
            <a:r>
              <a:rPr lang="pl-PL" sz="1600" dirty="0" err="1"/>
              <a:t>bhiksu</a:t>
            </a:r>
            <a:r>
              <a:rPr lang="pl-PL" sz="1600" dirty="0"/>
              <a:t>, </a:t>
            </a:r>
            <a:r>
              <a:rPr lang="pl-PL" sz="1600" dirty="0" err="1"/>
              <a:t>bhikszu</a:t>
            </a:r>
            <a:r>
              <a:rPr lang="pl-PL" sz="1600" dirty="0"/>
              <a:t>, </a:t>
            </a:r>
            <a:r>
              <a:rPr lang="pl-PL" sz="1600" dirty="0" err="1"/>
              <a:t>śramana</a:t>
            </a:r>
            <a:r>
              <a:rPr lang="pl-PL" sz="1600" dirty="0"/>
              <a:t>. Od tych nazw utworzono żeńskie odpowiedniki: </a:t>
            </a:r>
            <a:r>
              <a:rPr lang="pl-PL" sz="1600" dirty="0" err="1"/>
              <a:t>bhikkhuni</a:t>
            </a:r>
            <a:r>
              <a:rPr lang="pl-PL" sz="1600" dirty="0"/>
              <a:t> (pali.), </a:t>
            </a:r>
            <a:r>
              <a:rPr lang="pl-PL" sz="1600" dirty="0" err="1"/>
              <a:t>bhiksiuni</a:t>
            </a:r>
            <a:r>
              <a:rPr lang="pl-PL" sz="1600" dirty="0"/>
              <a:t>, </a:t>
            </a:r>
            <a:r>
              <a:rPr lang="pl-PL" sz="1600" dirty="0" err="1"/>
              <a:t>bhiksuni</a:t>
            </a:r>
            <a:r>
              <a:rPr lang="pl-PL" sz="1600" dirty="0"/>
              <a:t>, </a:t>
            </a:r>
            <a:r>
              <a:rPr lang="pl-PL" sz="1600" dirty="0" err="1"/>
              <a:t>bhikszuni</a:t>
            </a:r>
            <a:r>
              <a:rPr lang="pl-PL" sz="1600" dirty="0"/>
              <a:t>.</a:t>
            </a:r>
          </a:p>
          <a:p>
            <a:r>
              <a:rPr lang="pl-PL" sz="1600" dirty="0"/>
              <a:t>Aby zostać w pełni wyświęconym mnichem/mniszką najpierw trzeba być wyświęconym na nowicjusza/nowicjuszkę: </a:t>
            </a:r>
            <a:r>
              <a:rPr lang="pl-PL" sz="1600" dirty="0" err="1"/>
              <a:t>samanera</a:t>
            </a:r>
            <a:r>
              <a:rPr lang="pl-PL" sz="1600" dirty="0"/>
              <a:t>/</a:t>
            </a:r>
            <a:r>
              <a:rPr lang="pl-PL" sz="1600" dirty="0" err="1"/>
              <a:t>samaneri</a:t>
            </a:r>
            <a:r>
              <a:rPr lang="pl-PL" sz="1600" dirty="0"/>
              <a:t> (pali.).</a:t>
            </a:r>
          </a:p>
          <a:p>
            <a:r>
              <a:rPr lang="pl-PL" sz="1600" dirty="0"/>
              <a:t>Według szkoły </a:t>
            </a:r>
            <a:r>
              <a:rPr lang="pl-PL" sz="1600" dirty="0" err="1" smtClean="0"/>
              <a:t>mūlasarvāstivāda</a:t>
            </a:r>
            <a:r>
              <a:rPr lang="pl-PL" sz="1600" dirty="0" smtClean="0"/>
              <a:t> pierwszego </a:t>
            </a:r>
            <a:r>
              <a:rPr lang="pl-PL" sz="1600" dirty="0"/>
              <a:t>niższego wyświęcenia udzielił czcigodny </a:t>
            </a:r>
            <a:r>
              <a:rPr lang="pl-PL" sz="1600" dirty="0" err="1"/>
              <a:t>Sariputta</a:t>
            </a:r>
            <a:r>
              <a:rPr lang="pl-PL" sz="1600" dirty="0"/>
              <a:t>, posiadający rangę opata wyświęcił </a:t>
            </a:r>
            <a:r>
              <a:rPr lang="pl-PL" sz="1600" dirty="0" err="1" smtClean="0"/>
              <a:t>Sudinnę</a:t>
            </a:r>
            <a:r>
              <a:rPr lang="pl-PL" sz="1600" dirty="0" smtClean="0"/>
              <a:t> na </a:t>
            </a:r>
            <a:r>
              <a:rPr lang="pl-PL" sz="1600" dirty="0"/>
              <a:t>nowicjusza (sześć lat po Oświeceniu Buddy).</a:t>
            </a:r>
          </a:p>
          <a:p>
            <a:r>
              <a:rPr lang="pl-PL" sz="1600" dirty="0"/>
              <a:t>W różnych krajach buddyjskich mnisi mogą nosić różne szaty, przestrzegać nieco odmiennych reguł i pobierać różne nauki.</a:t>
            </a:r>
          </a:p>
          <a:p>
            <a:endParaRPr lang="pl-PL" sz="1600" dirty="0"/>
          </a:p>
        </p:txBody>
      </p:sp>
      <p:pic>
        <p:nvPicPr>
          <p:cNvPr id="4" name="Obraz 3" descr="buddhist-monk-thailand.jpg"/>
          <p:cNvPicPr>
            <a:picLocks noChangeAspect="1"/>
          </p:cNvPicPr>
          <p:nvPr/>
        </p:nvPicPr>
        <p:blipFill>
          <a:blip r:embed="rId2" cstate="print"/>
          <a:stretch>
            <a:fillRect/>
          </a:stretch>
        </p:blipFill>
        <p:spPr>
          <a:xfrm>
            <a:off x="5148064" y="1484784"/>
            <a:ext cx="2966443" cy="44644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Święte miejsca Buddyzmu</a:t>
            </a:r>
            <a:endParaRPr lang="pl-PL" dirty="0"/>
          </a:p>
        </p:txBody>
      </p:sp>
      <p:sp>
        <p:nvSpPr>
          <p:cNvPr id="3" name="Symbol zastępczy zawartości 2"/>
          <p:cNvSpPr>
            <a:spLocks noGrp="1"/>
          </p:cNvSpPr>
          <p:nvPr>
            <p:ph idx="1"/>
          </p:nvPr>
        </p:nvSpPr>
        <p:spPr>
          <a:xfrm>
            <a:off x="304800" y="1340768"/>
            <a:ext cx="5707360" cy="4739357"/>
          </a:xfrm>
        </p:spPr>
        <p:txBody>
          <a:bodyPr>
            <a:noAutofit/>
          </a:bodyPr>
          <a:lstStyle/>
          <a:p>
            <a:r>
              <a:rPr lang="pl-PL" sz="1600" b="1" dirty="0" err="1" smtClean="0"/>
              <a:t>Bodh</a:t>
            </a:r>
            <a:r>
              <a:rPr lang="pl-PL" sz="1600" b="1" dirty="0" smtClean="0"/>
              <a:t> Gaja</a:t>
            </a:r>
            <a:r>
              <a:rPr lang="pl-PL" sz="1600" dirty="0" smtClean="0"/>
              <a:t>, hindi </a:t>
            </a:r>
            <a:r>
              <a:rPr lang="pl-PL" sz="1600" i="1" dirty="0" err="1" smtClean="0"/>
              <a:t>Badh</a:t>
            </a:r>
            <a:r>
              <a:rPr lang="pl-PL" sz="1600" i="1" dirty="0" smtClean="0"/>
              <a:t> </a:t>
            </a:r>
            <a:r>
              <a:rPr lang="pl-PL" sz="1600" i="1" dirty="0" err="1" smtClean="0"/>
              <a:t>Gayā</a:t>
            </a:r>
            <a:r>
              <a:rPr lang="pl-PL" sz="1600" dirty="0" smtClean="0"/>
              <a:t>, ang. </a:t>
            </a:r>
            <a:r>
              <a:rPr lang="pl-PL" sz="1600" i="1" dirty="0" err="1" smtClean="0"/>
              <a:t>Buddh</a:t>
            </a:r>
            <a:r>
              <a:rPr lang="pl-PL" sz="1600" i="1" dirty="0" smtClean="0"/>
              <a:t> Gaya</a:t>
            </a:r>
            <a:r>
              <a:rPr lang="pl-PL" sz="1600" dirty="0" smtClean="0"/>
              <a:t> – miejscowość w północno-wschodnich Indiach (stan Bihar). Według tradycji buddyjskiej tu rosło święte drzewo figowiec pagodowy, pod którym </a:t>
            </a:r>
            <a:r>
              <a:rPr lang="pl-PL" sz="1600" dirty="0" err="1" smtClean="0"/>
              <a:t>Siddhartha</a:t>
            </a:r>
            <a:r>
              <a:rPr lang="pl-PL" sz="1600" dirty="0" smtClean="0"/>
              <a:t> </a:t>
            </a:r>
            <a:r>
              <a:rPr lang="pl-PL" sz="1600" dirty="0" err="1" smtClean="0"/>
              <a:t>Gautama</a:t>
            </a:r>
            <a:r>
              <a:rPr lang="pl-PL" sz="1600" dirty="0" smtClean="0"/>
              <a:t> (a przed nim czterech jego mistycznych poprzedników) dostąpił przebudzenia (</a:t>
            </a:r>
            <a:r>
              <a:rPr lang="pl-PL" sz="1600" dirty="0" err="1" smtClean="0"/>
              <a:t>bodhi</a:t>
            </a:r>
            <a:r>
              <a:rPr lang="pl-PL" sz="1600" dirty="0" smtClean="0"/>
              <a:t>), stając się Buddą (Przebudzonym). Najstarszą budowlę sakralną w </a:t>
            </a:r>
            <a:r>
              <a:rPr lang="pl-PL" sz="1600" dirty="0" err="1" smtClean="0"/>
              <a:t>Bodh</a:t>
            </a:r>
            <a:r>
              <a:rPr lang="pl-PL" sz="1600" dirty="0" smtClean="0"/>
              <a:t> Gaja była mała świątynia z czasów króla </a:t>
            </a:r>
            <a:r>
              <a:rPr lang="pl-PL" sz="1600" dirty="0" err="1" smtClean="0"/>
              <a:t>Aśoki</a:t>
            </a:r>
            <a:r>
              <a:rPr lang="pl-PL" sz="1600" dirty="0" smtClean="0"/>
              <a:t> (268 – 232 p.n.e.). Jednak około II w. n.e. za panowania dynastii </a:t>
            </a:r>
            <a:r>
              <a:rPr lang="pl-PL" sz="1600" dirty="0" err="1" smtClean="0"/>
              <a:t>Kuszanów</a:t>
            </a:r>
            <a:r>
              <a:rPr lang="pl-PL" sz="1600" dirty="0" smtClean="0"/>
              <a:t> zburzono ją i zastąpiono nową wielką świątynią, której nadano miano Świątyni Wielkiego Przebudzenia (</a:t>
            </a:r>
            <a:r>
              <a:rPr lang="pl-PL" sz="1600" dirty="0" err="1" smtClean="0"/>
              <a:t>Mahabodhi</a:t>
            </a:r>
            <a:r>
              <a:rPr lang="pl-PL" sz="1600" dirty="0" smtClean="0"/>
              <a:t>). W trakcie przeprowadzonej w XIX w. renowacji kompleksu świątynnego odkryto pozostałości krużganka wybudowanego w miejscu medytacyjnych przechadzek Buddy. Ślady stóp Buddy odtworzono w jego posadzce w postaci szeregu kwiatów lotosu. Świątynia </a:t>
            </a:r>
            <a:r>
              <a:rPr lang="pl-PL" sz="1600" dirty="0" err="1" smtClean="0"/>
              <a:t>Mahabodhi</a:t>
            </a:r>
            <a:r>
              <a:rPr lang="pl-PL" sz="1600" dirty="0" smtClean="0"/>
              <a:t>, którą wielokrotnie przebudowywano (VIII/XII, XIX, XX w.), stanowi obecnie symboliczne centrum indyjskiego i światowego buddyzmu i</a:t>
            </a:r>
          </a:p>
          <a:p>
            <a:r>
              <a:rPr lang="pl-PL" sz="1600" dirty="0" smtClean="0"/>
              <a:t> jest celem licznych pielgrzymek buddystów i hinduistów.</a:t>
            </a:r>
            <a:endParaRPr lang="pl-PL" sz="1600" dirty="0"/>
          </a:p>
        </p:txBody>
      </p:sp>
      <p:pic>
        <p:nvPicPr>
          <p:cNvPr id="4" name="Obraz 3" descr="bh.jpg"/>
          <p:cNvPicPr>
            <a:picLocks noChangeAspect="1"/>
          </p:cNvPicPr>
          <p:nvPr/>
        </p:nvPicPr>
        <p:blipFill>
          <a:blip r:embed="rId2" cstate="print"/>
          <a:stretch>
            <a:fillRect/>
          </a:stretch>
        </p:blipFill>
        <p:spPr>
          <a:xfrm>
            <a:off x="6012160" y="1556792"/>
            <a:ext cx="2438400" cy="39715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ędrówka">
  <a:themeElements>
    <a:clrScheme name="Niestandardowy 19">
      <a:dk1>
        <a:srgbClr val="FF0000"/>
      </a:dk1>
      <a:lt1>
        <a:srgbClr val="C00000"/>
      </a:lt1>
      <a:dk2>
        <a:srgbClr val="C00000"/>
      </a:dk2>
      <a:lt2>
        <a:srgbClr val="F0D67E"/>
      </a:lt2>
      <a:accent1>
        <a:srgbClr val="FAF1D4"/>
      </a:accent1>
      <a:accent2>
        <a:srgbClr val="F3A447"/>
      </a:accent2>
      <a:accent3>
        <a:srgbClr val="981818"/>
      </a:accent3>
      <a:accent4>
        <a:srgbClr val="FEFAC9"/>
      </a:accent4>
      <a:accent5>
        <a:srgbClr val="FEFAC9"/>
      </a:accent5>
      <a:accent6>
        <a:srgbClr val="E7BC29"/>
      </a:accent6>
      <a:hlink>
        <a:srgbClr val="FDF59C"/>
      </a:hlink>
      <a:folHlink>
        <a:srgbClr val="FFFFFF"/>
      </a:folHlink>
    </a:clrScheme>
    <a:fontScheme name="Wędrówk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Wędrówk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137</TotalTime>
  <Words>301</Words>
  <Application>Microsoft Office PowerPoint</Application>
  <PresentationFormat>Pokaz na ekranie (4:3)</PresentationFormat>
  <Paragraphs>110</Paragraphs>
  <Slides>30</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30</vt:i4>
      </vt:variant>
    </vt:vector>
  </HeadingPairs>
  <TitlesOfParts>
    <vt:vector size="34" baseType="lpstr">
      <vt:lpstr>Franklin Gothic Book</vt:lpstr>
      <vt:lpstr>Franklin Gothic Medium</vt:lpstr>
      <vt:lpstr>Wingdings 2</vt:lpstr>
      <vt:lpstr>Wędrówka</vt:lpstr>
      <vt:lpstr>Prezentacja programu PowerPoint</vt:lpstr>
      <vt:lpstr>Buddyzm co to za religia?</vt:lpstr>
      <vt:lpstr>Buddyzm a pojęcie religii</vt:lpstr>
      <vt:lpstr>Prezentacja programu PowerPoint</vt:lpstr>
      <vt:lpstr>Podstawowe założenia Buddyzmu</vt:lpstr>
      <vt:lpstr>Prezentacja programu PowerPoint</vt:lpstr>
      <vt:lpstr>Prezentacja programu PowerPoint</vt:lpstr>
      <vt:lpstr>Bihikku</vt:lpstr>
      <vt:lpstr>Święte miejsca Buddyzmu</vt:lpstr>
      <vt:lpstr>Prezentacja programu PowerPoint</vt:lpstr>
      <vt:lpstr>Drzewo bodhi</vt:lpstr>
      <vt:lpstr>Drzewo Bodhi</vt:lpstr>
      <vt:lpstr>Prezentacja programu PowerPoint</vt:lpstr>
      <vt:lpstr>Prezentacja programu PowerPoint</vt:lpstr>
      <vt:lpstr>Prezentacja programu PowerPoint</vt:lpstr>
      <vt:lpstr>POSĄG BUDDY W KUSHINAGARZE </vt:lpstr>
      <vt:lpstr>Prezentacja programu PowerPoint</vt:lpstr>
      <vt:lpstr>Prezentacja programu PowerPoint</vt:lpstr>
      <vt:lpstr>Prezentacja programu PowerPoint</vt:lpstr>
      <vt:lpstr>Prezentacja programu PowerPoint</vt:lpstr>
      <vt:lpstr>Kamień oznaczający dokładne miejsce narodzin buddy i kolumna aśoki,2011 </vt:lpstr>
      <vt:lpstr>Prezentacja programu PowerPoint</vt:lpstr>
      <vt:lpstr>Prezentacja programu PowerPoint</vt:lpstr>
      <vt:lpstr>Prezentacja programu PowerPoint</vt:lpstr>
      <vt:lpstr>Stupa Dhamekh </vt:lpstr>
      <vt:lpstr>Prezentacja programu PowerPoint</vt:lpstr>
      <vt:lpstr>Kompleks klasztorny i Kolumna Aśoki </vt:lpstr>
      <vt:lpstr>Dziękuję za uwagę </vt:lpstr>
      <vt:lpstr>Bibliografia</vt:lpstr>
      <vt:lpstr>Zdjęcia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Buddyzm</dc:title>
  <dc:creator>CZYTELNIK</dc:creator>
  <cp:lastModifiedBy>Jadwiga Pawletta</cp:lastModifiedBy>
  <cp:revision>17</cp:revision>
  <dcterms:created xsi:type="dcterms:W3CDTF">2017-12-18T13:49:27Z</dcterms:created>
  <dcterms:modified xsi:type="dcterms:W3CDTF">2018-04-16T14:02:34Z</dcterms:modified>
</cp:coreProperties>
</file>