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63" r:id="rId26"/>
    <p:sldId id="264" r:id="rId27"/>
    <p:sldId id="279" r:id="rId2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33"/>
    <a:srgbClr val="C06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CFF1252-1727-411D-9A1E-7FE9FAFCE948}" type="datetime">
              <a:rPr lang="pl-PL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28.05.2018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20B411DA-8CDF-4559-9420-73B60CB0E14D}" type="slidenum">
              <a:rPr lang="pl-PL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pl-PL" sz="4000" b="0" strike="noStrike" spc="-1">
                <a:solidFill>
                  <a:srgbClr val="FFFFFF"/>
                </a:solidFill>
                <a:latin typeface="Franklin Gothic Book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000000"/>
                </a:solidFill>
                <a:latin typeface="Perpetua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722160" y="952560"/>
            <a:ext cx="7772040" cy="136188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pl-PL" sz="4000" b="0" strike="noStrike" spc="-1">
                <a:solidFill>
                  <a:srgbClr val="696464"/>
                </a:solidFill>
                <a:latin typeface="Franklin Gothic Book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722160" y="2548080"/>
            <a:ext cx="7772040" cy="133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pl-PL" sz="2400" b="0" strike="noStrike" spc="-1">
                <a:solidFill>
                  <a:srgbClr val="8B8B8B"/>
                </a:solidFill>
                <a:latin typeface="Perpetua"/>
              </a:rPr>
              <a:t>Kliknij, aby edytować style wzorca tekstu</a:t>
            </a:r>
            <a:endParaRPr lang="pl-PL" sz="24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8EEB31D-49A5-4100-A4E5-006A253BF899}" type="datetime">
              <a:rPr lang="pl-PL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28.05.2018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ftr"/>
          </p:nvPr>
        </p:nvSpPr>
        <p:spPr>
          <a:xfrm>
            <a:off x="800280" y="6172200"/>
            <a:ext cx="400032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6" name="CustomShape 9"/>
          <p:cNvSpPr/>
          <p:nvPr/>
        </p:nvSpPr>
        <p:spPr>
          <a:xfrm flipV="1">
            <a:off x="69480" y="2284920"/>
            <a:ext cx="9013320" cy="91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" name="CustomShape 10"/>
          <p:cNvSpPr/>
          <p:nvPr/>
        </p:nvSpPr>
        <p:spPr>
          <a:xfrm>
            <a:off x="69120" y="2341440"/>
            <a:ext cx="9013320" cy="4536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CustomShape 11"/>
          <p:cNvSpPr/>
          <p:nvPr/>
        </p:nvSpPr>
        <p:spPr>
          <a:xfrm>
            <a:off x="68400" y="2468880"/>
            <a:ext cx="9014400" cy="453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PlaceHolder 12"/>
          <p:cNvSpPr>
            <a:spLocks noGrp="1"/>
          </p:cNvSpPr>
          <p:nvPr>
            <p:ph type="sldNum"/>
          </p:nvPr>
        </p:nvSpPr>
        <p:spPr>
          <a:xfrm>
            <a:off x="146160" y="620892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696FD940-C2DF-4154-B86F-D7214209249B}" type="slidenum">
              <a:rPr lang="pl-PL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8" name="PlaceHolder 3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19C59C-0435-4188-87B2-082DE371FF9B}" type="datetime">
              <a:rPr lang="pl-PL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28.05.2018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D7A96696-8B35-4C3D-B723-BB6477E878D2}" type="slidenum">
              <a:rPr lang="pl-PL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latin typeface="Perpetua"/>
              </a:rPr>
              <a:t>Kliknij, aby edytować format tekstu tytułu</a:t>
            </a: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000000"/>
                </a:solidFill>
                <a:latin typeface="Perpetua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chemeClr val="tx1"/>
          </a:solid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41" name="PlaceHolder 3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pl-PL" sz="4000" b="0" strike="noStrike" spc="-1">
                <a:solidFill>
                  <a:srgbClr val="696464"/>
                </a:solidFill>
                <a:latin typeface="Franklin Gothic Book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tIns="45000" rIns="90000" bIns="45000" anchor="b"/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pl-PL" sz="2400" b="1" strike="noStrike" spc="-1">
                <a:solidFill>
                  <a:srgbClr val="D34817"/>
                </a:solidFill>
                <a:latin typeface="Franklin Gothic Book"/>
              </a:rPr>
              <a:t>Kliknij, aby edytować style wzorca tekstu</a:t>
            </a:r>
            <a:endParaRPr lang="pl-PL" sz="24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tIns="45000" rIns="90000" bIns="45000" anchor="b"/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pl-PL" sz="2400" b="1" strike="noStrike" spc="-1">
                <a:solidFill>
                  <a:srgbClr val="D34817"/>
                </a:solidFill>
                <a:latin typeface="Franklin Gothic Book"/>
              </a:rPr>
              <a:t>Kliknij, aby edytować style wzorca tekstu</a:t>
            </a:r>
            <a:endParaRPr lang="pl-PL" sz="24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66D1D89-27E5-4AB7-99E9-988923FF9628}" type="datetime">
              <a:rPr lang="pl-PL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28.05.2018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46" name="PlaceHolder 8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79650A17-7E84-4AA4-886B-1852C7B2037B}" type="slidenum">
              <a:rPr lang="pl-PL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147" name="PlaceHolder 9"/>
          <p:cNvSpPr>
            <a:spLocks noGrp="1"/>
          </p:cNvSpPr>
          <p:nvPr>
            <p:ph type="body"/>
          </p:nvPr>
        </p:nvSpPr>
        <p:spPr>
          <a:xfrm>
            <a:off x="914400" y="2247840"/>
            <a:ext cx="3733560" cy="3885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Perpetua"/>
              </a:rPr>
              <a:t>Kliknij, aby edytować style wzorca tekstu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000000"/>
                </a:solidFill>
                <a:latin typeface="Perpetua"/>
              </a:rPr>
              <a:t>Drugi poziom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Trzeci poziom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Czwarty poziom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Piąty poziom</a:t>
            </a:r>
          </a:p>
        </p:txBody>
      </p:sp>
      <p:sp>
        <p:nvSpPr>
          <p:cNvPr id="148" name="PlaceHolder 10"/>
          <p:cNvSpPr>
            <a:spLocks noGrp="1"/>
          </p:cNvSpPr>
          <p:nvPr>
            <p:ph type="body"/>
          </p:nvPr>
        </p:nvSpPr>
        <p:spPr>
          <a:xfrm>
            <a:off x="4952880" y="2247840"/>
            <a:ext cx="3733560" cy="3885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000000"/>
                </a:solidFill>
                <a:latin typeface="Perpetua"/>
              </a:rPr>
              <a:t>Kliknij, aby edytować style wzorca tekstu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000000"/>
                </a:solidFill>
                <a:latin typeface="Perpetua"/>
              </a:rPr>
              <a:t>Drugi poziom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Trzeci poziom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Czwarty poziom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pl-PL" sz="2000" b="0" strike="noStrike" spc="-1">
                <a:solidFill>
                  <a:srgbClr val="000000"/>
                </a:solidFill>
                <a:latin typeface="Perpetua"/>
              </a:rPr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pl-PL" sz="2600" b="0" strike="noStrike" spc="-1">
                <a:solidFill>
                  <a:srgbClr val="696464"/>
                </a:solidFill>
                <a:latin typeface="Bookman Old Style"/>
              </a:rPr>
              <a:t>Miejsca kultu</a:t>
            </a:r>
            <a:endParaRPr lang="pl-PL" sz="2600" b="0" strike="noStrike" spc="-1"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pl-PL" sz="4000" b="0" strike="noStrike" spc="-1">
                <a:solidFill>
                  <a:srgbClr val="FFFFFF"/>
                </a:solidFill>
                <a:latin typeface="comic"/>
              </a:rPr>
              <a:t>ISLAM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301262" y="846000"/>
            <a:ext cx="6752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Drugim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Świętym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Meczecie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Mekce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ważnym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dla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muzułmanów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sanktuarium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Proroka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(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Masdżid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an-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Nabawi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Medynie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Pierwsza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prosta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formie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świątynia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powstała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miejscu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zamieszkania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Mahometa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którą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VIII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wieku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rozbudowano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kształt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typowego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meczetu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dziedzińcem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Szczególnym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kultu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grób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Proroka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który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południowo-wschodniej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części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świątyni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Umieszczenie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grobu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Mahometa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meczecie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zawsze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budziło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kontrowersje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zwłaszcza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dla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teologów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islamskich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którzy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podkreślają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głoszony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przez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ortodoksyjny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zakaz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oddawania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czci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zmarłym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W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meczecie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znajdują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również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groby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pierwszych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kalifów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: Abu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Bakra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Umara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ibn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al-</a:t>
            </a:r>
            <a:r>
              <a:rPr lang="de-DE" sz="1400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Chattaba</a:t>
            </a:r>
            <a:r>
              <a:rPr lang="de-DE" sz="1400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1400" kern="15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42" y="3142150"/>
            <a:ext cx="4000500" cy="30003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827" y="3142150"/>
            <a:ext cx="2234418" cy="29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6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6331" y="247224"/>
            <a:ext cx="29893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Kolejnym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szczególnym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znaczeniu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dla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całego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świata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muzułmańskiego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znajdujący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Jerozolimie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„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czcigodny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dziedziniec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” (Al-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Haram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asz-Szarif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gdzie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stoją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dwa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słynne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meczety:</a:t>
            </a:r>
            <a:endParaRPr lang="pl-PL" sz="1400" dirty="0" smtClean="0">
              <a:solidFill>
                <a:schemeClr val="bg1">
                  <a:lumMod val="75000"/>
                </a:schemeClr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Al-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Aksa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(„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Najdalszy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”) i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Kubbat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400" dirty="0" smtClean="0">
              <a:solidFill>
                <a:schemeClr val="bg1">
                  <a:lumMod val="75000"/>
                </a:schemeClr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-Sahra („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Kopuła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Skale”). Oba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związane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cudownymi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nocnymi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podróżami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Mahomet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miał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odbyć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na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podarowanym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przez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archanioła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Gabriela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wierzchowcu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imieniu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400" dirty="0" smtClean="0">
              <a:solidFill>
                <a:schemeClr val="bg1">
                  <a:lumMod val="75000"/>
                </a:schemeClr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Al-Burak –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najpierw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z Mekki do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Jerozolimy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a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następnie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wzgórza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świątynnego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do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nieba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Nazwa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pierwszego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nich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„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Najdalszy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”,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odnosi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do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ziemskiego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etapu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tej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podróży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(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tzw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isry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), 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której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wspomina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Koran w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surze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17.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Skalne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jerozolimskie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wzgórze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było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zarówno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najdalszym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punktem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ziemi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do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dotarł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Prorok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jak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modlitwy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przed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wyruszeniem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drugi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niebiański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etap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jego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podróży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(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tzw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miaradż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„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Kopuła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Skale”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powstał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właśnie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zaś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sama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skała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stała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głównym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przedmiotem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kultu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323" y="846000"/>
            <a:ext cx="3427392" cy="227493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338283" y="538223"/>
            <a:ext cx="1907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Al-</a:t>
            </a:r>
            <a:r>
              <a:rPr lang="de-DE" sz="14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Aksa</a:t>
            </a:r>
            <a:r>
              <a:rPr lang="de-DE" sz="14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(„</a:t>
            </a:r>
            <a:r>
              <a:rPr lang="de-DE" sz="14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Najdalszy</a:t>
            </a:r>
            <a:r>
              <a:rPr lang="de-DE" sz="14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”</a:t>
            </a:r>
            <a:r>
              <a:rPr lang="pl-PL" sz="14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292" y="3763108"/>
            <a:ext cx="3471527" cy="264993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241819" y="3879800"/>
            <a:ext cx="1648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Kubbat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as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-Sahra („</a:t>
            </a:r>
            <a:r>
              <a:rPr lang="de-DE" sz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Kopuła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Skale”)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80493" y="24771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Obok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wymienionych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meczetów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Mekce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Medynie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Jerozolimie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mają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charakter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„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panislamski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” i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ponadpodziałowy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istnieje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także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wiele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innych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nie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tylko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o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znaczeniu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lokalnym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którym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trudno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nadać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określone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hierarchii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ważności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127" y="4484616"/>
            <a:ext cx="2603672" cy="180087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30115" y="343247"/>
            <a:ext cx="8346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kontekście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historycznym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należą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do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nich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: Sidi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Okba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Kairuanie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endParaRPr lang="pl-PL" sz="1600" dirty="0" smtClean="0">
              <a:solidFill>
                <a:schemeClr val="bg1">
                  <a:lumMod val="75000"/>
                </a:schemeClr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Az-Zajtuna 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Tunisie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oraz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meczety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Umajjadów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Damaszku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Kordobie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844350" y="3745951"/>
            <a:ext cx="183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Sidi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Okba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dirty="0" smtClean="0">
              <a:solidFill>
                <a:schemeClr val="bg1">
                  <a:lumMod val="75000"/>
                </a:scheme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Kairuanie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961585" y="2984126"/>
            <a:ext cx="2085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Az-Zajtuna w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Tunisie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987644" y="3376911"/>
            <a:ext cx="19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 smtClean="0">
              <a:solidFill>
                <a:prstClr val="white">
                  <a:lumMod val="75000"/>
                </a:prst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r>
              <a:rPr lang="de-DE" sz="1600" dirty="0" err="1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Umajjadów</a:t>
            </a:r>
            <a:r>
              <a:rPr lang="de-DE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 smtClean="0">
              <a:solidFill>
                <a:prstClr val="white">
                  <a:lumMod val="75000"/>
                </a:prst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r>
              <a:rPr lang="de-DE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Damaszku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644" y="1175743"/>
            <a:ext cx="3131349" cy="1819842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4107664" y="1410635"/>
            <a:ext cx="1903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pl-PL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Umajjadów</a:t>
            </a:r>
            <a:r>
              <a:rPr lang="de-DE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pl-PL" sz="1600" dirty="0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Kordobie</a:t>
            </a:r>
            <a:endParaRPr lang="pl-PL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175" y="1152973"/>
            <a:ext cx="2487576" cy="162936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62" y="4443725"/>
            <a:ext cx="2908163" cy="188265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719" y="4952370"/>
            <a:ext cx="2073238" cy="138676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218" y="2113474"/>
            <a:ext cx="2392624" cy="17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433146" y="558679"/>
            <a:ext cx="6462345" cy="3976687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Nie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sposób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omówić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wszystkie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natomiast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należy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wspomnieć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>
              <a:solidFill>
                <a:prstClr val="white">
                  <a:lumMod val="75000"/>
                </a:prst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o </a:t>
            </a:r>
            <a:r>
              <a:rPr lang="pl-PL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Al-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Azharze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który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zarówno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meczetem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jak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>
              <a:solidFill>
                <a:prstClr val="white">
                  <a:lumMod val="75000"/>
                </a:prst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i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jednym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największych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ośrodków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naukowych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>
              <a:solidFill>
                <a:prstClr val="white">
                  <a:lumMod val="75000"/>
                </a:prstClr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świecie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Założony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w X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wieku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przez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Fatymidów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stał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po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ich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upadku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w XII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wieku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kultu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uczelnią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sunnicką</a:t>
            </a:r>
            <a:r>
              <a:rPr lang="de-DE" sz="1600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prstClr val="white">
                  <a:lumMod val="75000"/>
                </a:prstClr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07" y="2436032"/>
            <a:ext cx="4995401" cy="37465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730" y="2268979"/>
            <a:ext cx="2516398" cy="25352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876990" y="563072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Al-Azhar w </a:t>
            </a:r>
            <a:r>
              <a:rPr lang="de-DE" dirty="0" err="1">
                <a:solidFill>
                  <a:prstClr val="white">
                    <a:lumMod val="75000"/>
                  </a:prst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Kairze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345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97979" y="547219"/>
            <a:ext cx="6989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islamie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szyickim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uwagę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zasługują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meczety-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mauzolea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których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znajdują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groby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imamów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endParaRPr lang="pl-PL" sz="1600" dirty="0" smtClean="0">
              <a:solidFill>
                <a:srgbClr val="C06616"/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 Nadżafie (w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środkowym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Iraku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głównym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kultu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grób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Alego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umieszczony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meczecie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noszącym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jego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imię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Karbalii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(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również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Iraku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)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grób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Husajna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syna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Alego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wnuka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Mahometa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Nadżaf</a:t>
            </a:r>
            <a:endParaRPr lang="pl-PL" sz="1600" dirty="0" smtClean="0">
              <a:solidFill>
                <a:srgbClr val="C06616"/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Karbala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uważane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główne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centra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pielgrzymkowe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szyitów</a:t>
            </a:r>
            <a:r>
              <a:rPr lang="de-DE" sz="1600" dirty="0" smtClean="0">
                <a:solidFill>
                  <a:srgbClr val="C06616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srgbClr val="C06616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30" y="2505808"/>
            <a:ext cx="3761527" cy="24638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25774" y="5169570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C06616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Meczet-mauzoleum w </a:t>
            </a:r>
            <a:r>
              <a:rPr lang="de-DE" sz="1400" dirty="0" smtClean="0">
                <a:solidFill>
                  <a:srgbClr val="C06616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Nadżafie 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448" y="4056839"/>
            <a:ext cx="4070986" cy="234864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669942" y="3481726"/>
            <a:ext cx="2919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C06616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Meczet-mauzoleum </a:t>
            </a:r>
            <a:r>
              <a:rPr lang="pl-PL" sz="1600" dirty="0" smtClean="0">
                <a:solidFill>
                  <a:srgbClr val="C06616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pl-PL" sz="1600" dirty="0" err="1" smtClean="0">
                <a:solidFill>
                  <a:srgbClr val="C06616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Karbalii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749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599" y="110111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kontekście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europejskim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warto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wspomnieć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meczety i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centra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islamskie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wybudowano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 smtClean="0">
              <a:solidFill>
                <a:srgbClr val="FF9933"/>
              </a:solidFill>
              <a:effectLst/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drugiej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połowie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XX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wieku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Wśród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nich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z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racji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swego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położenia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szczególne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zajmuje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otwarty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1995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roku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przy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Centrum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Kultury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Muzułmańskiej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Rzymie</a:t>
            </a:r>
            <a:r>
              <a:rPr lang="de-DE" sz="1600" dirty="0" smtClean="0">
                <a:solidFill>
                  <a:srgbClr val="FF9933"/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endParaRPr lang="pl-PL" sz="2400" dirty="0">
              <a:solidFill>
                <a:srgbClr val="FF9933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91" y="3655676"/>
            <a:ext cx="8361485" cy="2536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869" y="439615"/>
            <a:ext cx="3856892" cy="28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3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5990" y="1222983"/>
            <a:ext cx="838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Polsce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muzułmanie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dysponują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trzema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typowymi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meczetami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: w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Bohonikach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Kruszynianach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Gdańsku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endParaRPr lang="pl-PL" dirty="0" smtClean="0">
              <a:solidFill>
                <a:srgbClr val="CC3300"/>
              </a:solidFill>
              <a:latin typeface="Signika, sans-serif"/>
              <a:ea typeface="Andale Sans UI"/>
              <a:cs typeface="Tahoma" panose="020B0604030504040204" pitchFamily="34" charset="0"/>
            </a:endParaRPr>
          </a:p>
          <a:p>
            <a:pPr lvl="0" algn="ctr"/>
            <a:r>
              <a:rPr lang="de-DE" dirty="0" err="1" smtClean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Natomiast</a:t>
            </a:r>
            <a:r>
              <a:rPr lang="de-DE" dirty="0" smtClean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pl-PL" dirty="0" smtClean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smtClean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Warszawie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oraz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innych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miastach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gromadzą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specjalnych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domach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modlitw</a:t>
            </a:r>
            <a:r>
              <a:rPr lang="de-DE" dirty="0">
                <a:solidFill>
                  <a:srgbClr val="CC3300"/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800" dirty="0">
              <a:solidFill>
                <a:srgbClr val="CC33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92391" y="3774020"/>
            <a:ext cx="7935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Tatarzy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zostali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sprowadzeni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do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Polski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przez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Jana III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Sobieskiego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okolice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Białegostoku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Doskonale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zasymilowali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polską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ludnością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walczyli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u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boku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Polaków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wielu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potyczkach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zbrojnych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Dziś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białostockich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wsiach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nie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mieszka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ich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już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tak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wielu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ale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wciąż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czynne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są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tym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terenie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meczety i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cmentarze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muzułmańskie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kern="15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6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91407" y="674776"/>
            <a:ext cx="6365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zabytków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muzułmańskich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należy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zwrócić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uwagę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na: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Bohonikach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738" y="3666392"/>
            <a:ext cx="5172423" cy="261131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060168" y="1888004"/>
            <a:ext cx="75701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Nie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ten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sam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który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został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wybudowany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czasów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króla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Jana (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tamten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spłonął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).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Obecna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świątynia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pochodzi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drugiej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połowy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XIX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wieku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prawie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kwadratowy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drewniany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budynek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którego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przeznaczenie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pierwszy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rzut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oka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zdradza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przede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wszystkim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sygnaturowy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minaret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zakończony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półksiężycem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Wnętrze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meczetu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bardzo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skromne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zdobi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je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jedynie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artystycznie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wykonany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mimbar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(z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arabskiego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minbar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kazalnica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oraz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wiszące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ścianach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muhiry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zdobione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arabskie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kaligrafie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pl-PL" sz="1400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ramach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W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meczecie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część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kobieca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oddzielona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muślinową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zasłoną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znajduje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głównej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drodze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wsi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7152" y="1117594"/>
            <a:ext cx="3965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Kruszynianach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Większy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od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tego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pl-PL" sz="1600" dirty="0" smtClean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Bohonikach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o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dwóch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minaretach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endParaRPr lang="pl-PL" sz="1600" dirty="0" smtClean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kształcie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prostokąta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Otoczony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kamiennym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murkiem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123" y="547273"/>
            <a:ext cx="3326316" cy="22135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03384" y="3321260"/>
            <a:ext cx="6216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Gdańsku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Wybudowany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1989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roku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mieści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ulicy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Abrahama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17a.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Dość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charakterystyczny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jego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wysoki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biały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minaret</a:t>
            </a:r>
            <a:r>
              <a:rPr lang="pl-PL" sz="1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77" y="4031640"/>
            <a:ext cx="3582492" cy="238674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483" y="4031640"/>
            <a:ext cx="3212123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20000" y="50400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 algn="ctr">
              <a:lnSpc>
                <a:spcPct val="100000"/>
              </a:lnSpc>
            </a:pPr>
            <a:r>
              <a:rPr lang="pl-PL" sz="4000" b="0" strike="noStrike" spc="-1">
                <a:solidFill>
                  <a:srgbClr val="696464"/>
                </a:solidFill>
                <a:latin typeface="Franklin Gothic Book"/>
              </a:rPr>
              <a:t>Islam jako religia monoteistyczna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22160" y="2548080"/>
            <a:ext cx="7772040" cy="368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Arial"/>
              <a:buChar char="•"/>
            </a:pPr>
            <a:r>
              <a:rPr lang="pl-PL" sz="2000" b="0" i="1" strike="noStrike" spc="-1">
                <a:solidFill>
                  <a:srgbClr val="8B8B8B"/>
                </a:solidFill>
                <a:latin typeface="Arabic Typesetting"/>
              </a:rPr>
              <a:t> islam</a:t>
            </a:r>
            <a:r>
              <a:rPr lang="pl-PL" sz="2000" b="0" strike="noStrike" spc="-1">
                <a:solidFill>
                  <a:srgbClr val="8B8B8B"/>
                </a:solidFill>
                <a:latin typeface="Arabic Typesetting"/>
              </a:rPr>
              <a:t> oznacza </a:t>
            </a:r>
            <a:r>
              <a:rPr lang="pl-PL" sz="2000" b="0" i="1" strike="noStrike" spc="-1">
                <a:solidFill>
                  <a:srgbClr val="8B8B8B"/>
                </a:solidFill>
                <a:latin typeface="Arabic Typesetting"/>
              </a:rPr>
              <a:t>poddanie się, uległość człowieka względem Boga</a:t>
            </a: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Arial"/>
              <a:buChar char="•"/>
            </a:pPr>
            <a:r>
              <a:rPr lang="pl-PL" sz="2000" b="0" strike="noStrike" spc="-1">
                <a:solidFill>
                  <a:srgbClr val="8B8B8B"/>
                </a:solidFill>
                <a:latin typeface="Arabic Typesetting"/>
              </a:rPr>
              <a:t> twórcą religii jest Muhammad ibn Abd Allah,  w języku polskim znany jako Mahomet</a:t>
            </a: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Arial"/>
              <a:buChar char="•"/>
            </a:pPr>
            <a:r>
              <a:rPr lang="pl-PL" sz="2000" b="0" strike="noStrike" spc="-1">
                <a:solidFill>
                  <a:srgbClr val="8B8B8B"/>
                </a:solidFill>
                <a:latin typeface="Arabic Typesetting"/>
              </a:rPr>
              <a:t> muzułmanie uznają swą religię za kontynuację wcześniejszych religii monoteistycznych, judaizmu i chrześcijaństwa</a:t>
            </a: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Arial"/>
              <a:buChar char="•"/>
            </a:pP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189" name="Obraz 188"/>
          <p:cNvPicPr/>
          <p:nvPr/>
        </p:nvPicPr>
        <p:blipFill>
          <a:blip r:embed="rId2" cstate="print"/>
          <a:stretch/>
        </p:blipFill>
        <p:spPr>
          <a:xfrm>
            <a:off x="5760000" y="4608000"/>
            <a:ext cx="1800000" cy="1800000"/>
          </a:xfrm>
          <a:prstGeom prst="rect">
            <a:avLst/>
          </a:prstGeom>
          <a:ln>
            <a:noFill/>
          </a:ln>
        </p:spPr>
      </p:pic>
      <p:pic>
        <p:nvPicPr>
          <p:cNvPr id="190" name="Obraz 189"/>
          <p:cNvPicPr/>
          <p:nvPr/>
        </p:nvPicPr>
        <p:blipFill>
          <a:blip r:embed="rId3" cstate="print"/>
          <a:stretch/>
        </p:blipFill>
        <p:spPr>
          <a:xfrm>
            <a:off x="1537920" y="4536000"/>
            <a:ext cx="2638080" cy="173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193" y="846158"/>
            <a:ext cx="7491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Warszawie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Mieści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ul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Wiertniczej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103.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Jego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budynek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nie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był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początkowo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przeznaczony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w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celu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urządzenia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tu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domu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modlitwy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zaadaptowano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prostu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stojącą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Wiertniczej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willę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Być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może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dlatego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pl-PL" kern="150" dirty="0" smtClean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przeznaczeniu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budynku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świadczą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głównie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charakterystyczne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arkady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i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kopułki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nie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ma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tu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minaretu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jak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najbardziej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można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zwiedzać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z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reguły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wychodzi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niego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naręczem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darmowych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publikacji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na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temat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kern="15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kern="15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563" y="2946889"/>
            <a:ext cx="4483551" cy="31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1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08893" y="2129779"/>
            <a:ext cx="7587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Tatarskie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meczety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bardzo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ciekawe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Ich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skromność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wyraźnie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kontrastuje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przepychem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najbardziej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znanych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meczetów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Wschodu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Zbudowane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drewna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małe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budynki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wśród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wiekowych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drzew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mają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jednak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swój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niezaprzeczalny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urok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Ich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zobaczenie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unaocznia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fakt,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iż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islam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choć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jedną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religią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może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mieć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wiele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twarzy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co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odbija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również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wyglądzie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meczetów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różnych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części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świata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Muzułmańskie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cmentarze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tatarskie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zwane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mizarami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Na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tablicach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nagrobnych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widnieją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imiona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typowe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dla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kręgu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kultury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takie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jak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Ali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Aysza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zapisane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alfabetem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polskim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arabskim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lub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cyrylicą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Również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elementy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zdobnicze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pomników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dość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charakterystyczne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to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często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półksiężyce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czy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kaligrafowane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wersety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kern="15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Koranu</a:t>
            </a:r>
            <a:r>
              <a:rPr lang="de-DE" sz="1600" kern="15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endParaRPr lang="pl-PL" sz="1600" kern="150" dirty="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142284" y="755170"/>
            <a:ext cx="415080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pl-PL" sz="2800" b="0" strike="noStrike" spc="-1" dirty="0">
                <a:solidFill>
                  <a:srgbClr val="FF9933"/>
                </a:solidFill>
                <a:latin typeface="Perpetua"/>
              </a:rPr>
              <a:t>DZIĘKUJE ZA UWAGĘ</a:t>
            </a:r>
          </a:p>
        </p:txBody>
      </p:sp>
      <p:sp>
        <p:nvSpPr>
          <p:cNvPr id="212" name="TextShape 2"/>
          <p:cNvSpPr txBox="1"/>
          <p:nvPr/>
        </p:nvSpPr>
        <p:spPr>
          <a:xfrm>
            <a:off x="921255" y="1705638"/>
            <a:ext cx="511200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3200" b="0" strike="noStrike" spc="-1" dirty="0">
                <a:solidFill>
                  <a:srgbClr val="FF9933"/>
                </a:solidFill>
                <a:latin typeface="Arial"/>
              </a:rPr>
              <a:t>Prezentację wykonała:</a:t>
            </a:r>
          </a:p>
          <a:p>
            <a:pPr algn="ctr"/>
            <a:r>
              <a:rPr lang="pl-PL" sz="3200" b="0" strike="noStrike" spc="-1" smtClean="0">
                <a:solidFill>
                  <a:srgbClr val="FF9933"/>
                </a:solidFill>
                <a:latin typeface="Arial"/>
              </a:rPr>
              <a:t>uczennica </a:t>
            </a:r>
            <a:r>
              <a:rPr lang="pl-PL" sz="3200" b="0" strike="noStrike" spc="-1" dirty="0" smtClean="0">
                <a:solidFill>
                  <a:srgbClr val="FF9933"/>
                </a:solidFill>
                <a:latin typeface="Arial"/>
              </a:rPr>
              <a:t>klasy 3A</a:t>
            </a:r>
            <a:endParaRPr lang="pl-PL" sz="3200" b="0" strike="noStrike" spc="-1" dirty="0">
              <a:solidFill>
                <a:srgbClr val="FF993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1800" b="0" strike="noStrike" spc="-1">
                <a:solidFill>
                  <a:srgbClr val="808080"/>
                </a:solidFill>
                <a:latin typeface="Perpetua"/>
              </a:rPr>
              <a:t>BIBLIOGRAFIA</a:t>
            </a:r>
          </a:p>
        </p:txBody>
      </p:sp>
      <p:sp>
        <p:nvSpPr>
          <p:cNvPr id="214" name="TextShape 2"/>
          <p:cNvSpPr txBox="1"/>
          <p:nvPr/>
        </p:nvSpPr>
        <p:spPr>
          <a:xfrm>
            <a:off x="465992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2000" b="0" strike="noStrike" spc="-1" dirty="0" smtClean="0">
                <a:solidFill>
                  <a:srgbClr val="FF0000"/>
                </a:solidFill>
                <a:latin typeface="Arial"/>
              </a:rPr>
              <a:t>tolerancja.pl</a:t>
            </a:r>
            <a:endParaRPr lang="pl-PL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pl-PL" sz="2000" b="0" strike="noStrike" spc="-1" dirty="0" smtClean="0">
                <a:solidFill>
                  <a:srgbClr val="FF0000"/>
                </a:solidFill>
                <a:latin typeface="Arial"/>
              </a:rPr>
              <a:t>religie.wiara.pl</a:t>
            </a:r>
          </a:p>
          <a:p>
            <a:pPr algn="ctr"/>
            <a:r>
              <a:rPr lang="pl-PL" sz="2000" spc="-1" dirty="0" smtClean="0">
                <a:solidFill>
                  <a:srgbClr val="FF0000"/>
                </a:solidFill>
                <a:latin typeface="Arial"/>
              </a:rPr>
              <a:t>pl.w</a:t>
            </a:r>
            <a:r>
              <a:rPr lang="pl-PL" sz="2000" b="0" strike="noStrike" spc="-1" dirty="0" smtClean="0">
                <a:solidFill>
                  <a:srgbClr val="FF0000"/>
                </a:solidFill>
                <a:latin typeface="Arial"/>
              </a:rPr>
              <a:t>ikipedia.org</a:t>
            </a:r>
            <a:endParaRPr lang="pl-PL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pl-PL" sz="2000" b="0" strike="noStrike" spc="-1" dirty="0" smtClean="0">
                <a:solidFill>
                  <a:srgbClr val="FF0000"/>
                </a:solidFill>
                <a:latin typeface="Arial"/>
              </a:rPr>
              <a:t>prezi.com</a:t>
            </a:r>
            <a:endParaRPr lang="pl-PL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pl-PL" sz="2000" spc="-1" dirty="0" smtClean="0">
                <a:solidFill>
                  <a:srgbClr val="FF0000"/>
                </a:solidFill>
                <a:latin typeface="Arial"/>
              </a:rPr>
              <a:t>i</a:t>
            </a:r>
            <a:r>
              <a:rPr lang="pl-PL" sz="2000" b="0" strike="noStrike" spc="-1" dirty="0" smtClean="0">
                <a:solidFill>
                  <a:srgbClr val="FF0000"/>
                </a:solidFill>
                <a:latin typeface="Arial"/>
              </a:rPr>
              <a:t>slam.info.pl</a:t>
            </a:r>
          </a:p>
          <a:p>
            <a:pPr algn="ctr"/>
            <a:r>
              <a:rPr lang="pl-PL" sz="2000" spc="-1" dirty="0">
                <a:solidFill>
                  <a:srgbClr val="FF0000"/>
                </a:solidFill>
                <a:latin typeface="Arial"/>
              </a:rPr>
              <a:t>i</a:t>
            </a:r>
            <a:r>
              <a:rPr lang="pl-PL" sz="2000" spc="-1" dirty="0" smtClean="0">
                <a:solidFill>
                  <a:srgbClr val="FF0000"/>
                </a:solidFill>
                <a:latin typeface="Arial"/>
              </a:rPr>
              <a:t>slambeztajemnic.wordpress.com</a:t>
            </a:r>
            <a:endParaRPr lang="pl-PL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ZDJĘCIA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518746"/>
            <a:ext cx="8229240" cy="6216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 smtClean="0">
                <a:solidFill>
                  <a:schemeClr val="bg1">
                    <a:lumMod val="65000"/>
                  </a:schemeClr>
                </a:solidFill>
              </a:rPr>
              <a:t>pl.wikipedia.org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chemeClr val="bg1">
                    <a:lumMod val="65000"/>
                  </a:schemeClr>
                </a:solidFill>
              </a:rPr>
              <a:t>www.timeshighereducation.com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57396" y="324433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com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126520" y="4043735"/>
            <a:ext cx="2890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www.telegraph.co.uk</a:t>
            </a:r>
          </a:p>
          <a:p>
            <a:endParaRPr lang="pl-P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1196" y="2814265"/>
            <a:ext cx="287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www.huffingtonpost.com</a:t>
            </a:r>
            <a:r>
              <a:rPr lang="pl-PL" dirty="0" smtClean="0"/>
              <a:t>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47121" y="4563374"/>
            <a:ext cx="224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www.thoughtco.com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31196" y="2430517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www.fokus.tv</a:t>
            </a:r>
          </a:p>
        </p:txBody>
      </p:sp>
    </p:spTree>
    <p:extLst>
      <p:ext uri="{BB962C8B-B14F-4D97-AF65-F5344CB8AC3E}">
        <p14:creationId xmlns:p14="http://schemas.microsoft.com/office/powerpoint/2010/main" xmlns="" val="2250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4"/>
          <p:cNvSpPr txBox="1"/>
          <p:nvPr/>
        </p:nvSpPr>
        <p:spPr>
          <a:xfrm>
            <a:off x="504000" y="576000"/>
            <a:ext cx="7901640" cy="371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pl-PL" sz="2000" b="0" strike="noStrike" spc="-1">
                <a:solidFill>
                  <a:srgbClr val="8B8B8B"/>
                </a:solidFill>
                <a:latin typeface="Liberation Sans Narrow"/>
              </a:rPr>
              <a:t>Podstawowym dogmatem islamu jest wiara w jedynego Boga, zwanego Allahem. Jest on Stwórcą świata. Nie ma początku ani końca, stworzył świat z niczego i nadal go stwarza. Szatan skusił pierwszych ludzi do grzechu, czego konsekwencją jest wypędzenie ich z raju. Bóg zawarł jednak przymierze z ludźmi dla ich zbawienia. Na sądzie ostatecznym w Dniu Rozstrzygnięcia wszyscy żyjący i zmarli zostaną podzieleni na wiernych, których czeka nagroda w raju, i niewierzących, skazanych na ogień piekielny</a:t>
            </a: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pl-PL" sz="2000" b="0" strike="noStrike" spc="-1">
                <a:solidFill>
                  <a:srgbClr val="8B8B8B"/>
                </a:solidFill>
                <a:latin typeface="Liberation Sans Narrow"/>
              </a:rPr>
              <a:t>Współczesny islam to licząca ok. 1,2 mld </a:t>
            </a:r>
            <a:r>
              <a:rPr lang="pl-PL" sz="2000" b="1" i="1" strike="noStrike" spc="-1">
                <a:solidFill>
                  <a:srgbClr val="8B8B8B"/>
                </a:solidFill>
                <a:latin typeface="Liberation Sans Narrow"/>
              </a:rPr>
              <a:t>Umma</a:t>
            </a:r>
            <a:r>
              <a:rPr lang="pl-PL" sz="2000" b="0" strike="noStrike" spc="-1">
                <a:solidFill>
                  <a:srgbClr val="8B8B8B"/>
                </a:solidFill>
                <a:latin typeface="Liberation Sans Narrow"/>
              </a:rPr>
              <a:t> (wspólnota). Jest silnie zróżnicowana terytorialnie, doktrynalnie, kulturowo i politycznie. Dwa główne odłamy islamu to sunnici (90 proc. ogółu) i szyici.</a:t>
            </a:r>
            <a:endParaRPr lang="pl-PL" sz="2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195" name="Obraz 194"/>
          <p:cNvPicPr/>
          <p:nvPr/>
        </p:nvPicPr>
        <p:blipFill>
          <a:blip r:embed="rId2" cstate="print"/>
          <a:stretch/>
        </p:blipFill>
        <p:spPr>
          <a:xfrm>
            <a:off x="4176000" y="4141440"/>
            <a:ext cx="4536000" cy="2050560"/>
          </a:xfrm>
          <a:prstGeom prst="rect">
            <a:avLst/>
          </a:prstGeom>
          <a:ln>
            <a:noFill/>
          </a:ln>
        </p:spPr>
      </p:pic>
      <p:pic>
        <p:nvPicPr>
          <p:cNvPr id="196" name="Obraz 195"/>
          <p:cNvPicPr/>
          <p:nvPr/>
        </p:nvPicPr>
        <p:blipFill>
          <a:blip r:embed="rId3" cstate="print"/>
          <a:stretch/>
        </p:blipFill>
        <p:spPr>
          <a:xfrm>
            <a:off x="576000" y="4589584"/>
            <a:ext cx="4031169" cy="17748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 algn="ctr">
              <a:lnSpc>
                <a:spcPct val="100000"/>
              </a:lnSpc>
            </a:pPr>
            <a:r>
              <a:rPr lang="pl-PL" sz="4000" b="0" strike="noStrike" spc="-1">
                <a:solidFill>
                  <a:srgbClr val="696464"/>
                </a:solidFill>
                <a:latin typeface="comic"/>
              </a:rPr>
              <a:t>MECZET</a:t>
            </a:r>
            <a:endParaRPr lang="pl-PL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99640" y="1412640"/>
            <a:ext cx="7837920" cy="761760"/>
          </a:xfrm>
          <a:prstGeom prst="rect">
            <a:avLst/>
          </a:prstGeom>
          <a:noFill/>
          <a:ln w="12600">
            <a:noFill/>
          </a:ln>
        </p:spPr>
        <p:txBody>
          <a:bodyPr tIns="45000" rIns="90000" bIns="45000" anchor="b"/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pl-PL" sz="2400" b="0" strike="noStrike" spc="-1">
                <a:solidFill>
                  <a:srgbClr val="D34817"/>
                </a:solidFill>
                <a:latin typeface="Franklin Gothic Book"/>
              </a:rPr>
              <a:t>odgrywa w społeczności muzułmańskiej podobną rolę jak kościół dla wspólnot chrześcijańskich</a:t>
            </a:r>
            <a:endParaRPr lang="pl-PL" sz="24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467640" y="2421000"/>
            <a:ext cx="3733560" cy="27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2400" b="0" strike="noStrike" spc="-1">
                <a:solidFill>
                  <a:srgbClr val="808080"/>
                </a:solidFill>
                <a:latin typeface="Perpetua"/>
              </a:rPr>
              <a:t>Masdżid</a:t>
            </a:r>
            <a:endParaRPr lang="pl-PL" sz="2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1800" b="0" strike="noStrike" spc="-1">
                <a:solidFill>
                  <a:srgbClr val="F2F2F2"/>
                </a:solidFill>
                <a:latin typeface="Perpetua"/>
              </a:rPr>
              <a:t>oznacza budowlę,</a:t>
            </a:r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1800" b="0" strike="noStrike" spc="-1">
                <a:solidFill>
                  <a:srgbClr val="F2F2F2"/>
                </a:solidFill>
                <a:latin typeface="Perpetua"/>
              </a:rPr>
              <a:t> w której oddaje się cześć Bogu.</a:t>
            </a:r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1800" b="0" strike="noStrike" spc="-1">
                <a:solidFill>
                  <a:srgbClr val="FFFFFF"/>
                </a:solidFill>
                <a:latin typeface="Perpetua"/>
              </a:rPr>
              <a:t>Każdy dom modlitwy, niezależnie od rozmiarów, może służyć jako masdżid</a:t>
            </a:r>
            <a:endParaRPr lang="pl-PL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00" name="TextShape 4"/>
          <p:cNvSpPr txBox="1"/>
          <p:nvPr/>
        </p:nvSpPr>
        <p:spPr>
          <a:xfrm>
            <a:off x="4356000" y="2421000"/>
            <a:ext cx="4546440" cy="283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62500" lnSpcReduction="20000"/>
          </a:bodyPr>
          <a:lstStyle/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3400" b="0" strike="noStrike" spc="-1">
                <a:solidFill>
                  <a:srgbClr val="808080"/>
                </a:solidFill>
                <a:latin typeface="Perpetua"/>
              </a:rPr>
              <a:t>Dżami’</a:t>
            </a:r>
            <a:endParaRPr lang="pl-PL" sz="3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 algn="ctr">
              <a:lnSpc>
                <a:spcPct val="100000"/>
              </a:lnSpc>
              <a:spcBef>
                <a:spcPts val="581"/>
              </a:spcBef>
            </a:pPr>
            <a:r>
              <a:rPr lang="pl-PL" sz="2600" b="0" strike="noStrike" spc="-1">
                <a:solidFill>
                  <a:srgbClr val="FFFFFF"/>
                </a:solidFill>
                <a:latin typeface="Perpetua"/>
              </a:rPr>
              <a:t>odnosi się do budowli służącej przede wszystkim do zgromadzeń muzułmanów na piątkową modlitwę. gromadzi wiernych nie tylko na modlitwę, ale także na wysłuchanie szczególnego piątkowego kazania (chutby). W przekonaniu wielu muzułmanów ten rodzaj meczetu powinien istnieć w każdym mieście, z racji jego symbolicznej (i często politycznej) funkcji</a:t>
            </a:r>
            <a:endParaRPr lang="pl-PL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39640" y="5517360"/>
            <a:ext cx="820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FF3300"/>
                </a:solidFill>
                <a:latin typeface="Perpetua"/>
              </a:rPr>
              <a:t>Współcześnie różnica pomiędzy obydwoma typami nie jest już tak wyraźna jak w przeszłości.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026056" y="965202"/>
            <a:ext cx="7272360" cy="52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600" b="0" strike="noStrike" spc="-1" dirty="0">
                <a:solidFill>
                  <a:srgbClr val="FF3300"/>
                </a:solidFill>
                <a:latin typeface="Perpetua"/>
              </a:rPr>
              <a:t>Rola meczetu jest bardziej kompleksowa niż Kościoła chrześcijańskiego. W nim muzułmanie modlą się, wysłuchują piątkowych kazań, zbierają i rozdzielają obowiązkową jałmużnę (zakat), uczestniczą w lekcjach religii i wsłuchują się </a:t>
            </a:r>
            <a:endParaRPr lang="pl-PL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0" strike="noStrike" spc="-1" dirty="0">
                <a:solidFill>
                  <a:srgbClr val="FF3300"/>
                </a:solidFill>
                <a:latin typeface="Perpetua"/>
              </a:rPr>
              <a:t>w komentarze do koranicznego przesłania. Meczet nabiera szczególnego charakteru podczas ramadanu, gromadząc – zwłaszcza pod koniec postu – liczne rzesze muzułmanów na nocnej modlitwie i recytacji Koranu.</a:t>
            </a:r>
            <a:endParaRPr lang="pl-PL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4000" y="438120"/>
            <a:ext cx="457164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D9D9D9"/>
                </a:solidFill>
                <a:latin typeface="Perpetua"/>
              </a:rPr>
              <a:t>Meczet pełni także wiele funkcji, które nie mają religijnego charakteru. Służy on jako forum dyskusji i zebrań oraz jako miejsce ogłaszania sądów i tzw. fatwy, czyli formalnej opinii, wydanej przez prawnika muzułmańskiego (muftego).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996360" y="2310120"/>
            <a:ext cx="457164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D9D9D9"/>
                </a:solidFill>
                <a:latin typeface="Perpetua"/>
              </a:rPr>
              <a:t>Islamska świątynia związana jest też z cyklem życia muzułmanina. Jej odwiedzanie staje się powszechne przy dokonywaniu obrzezania, zawieraniu związków małżeńskich, rozwiązywania kwestii spornych i modlitw pogrzebowych.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468360" y="4267800"/>
            <a:ext cx="457164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D9D9D9"/>
                </a:solidFill>
                <a:latin typeface="Perpetua"/>
              </a:rPr>
              <a:t>W codziennym życiu meczet jest dla wielu, zwłaszcza dla biednych, miejscem schronienia. Jako instytucja stanowi on istotny element współczesnych centrów islamskich i odgrywa podstawową rolę w kształtowaniu tożsamości wspólnoty muzułmańskiej.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206" name="Obraz 205"/>
          <p:cNvPicPr/>
          <p:nvPr/>
        </p:nvPicPr>
        <p:blipFill>
          <a:blip r:embed="rId2" cstate="print"/>
          <a:stretch/>
        </p:blipFill>
        <p:spPr>
          <a:xfrm>
            <a:off x="5453280" y="453600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207" name="Obraz 206"/>
          <p:cNvPicPr/>
          <p:nvPr/>
        </p:nvPicPr>
        <p:blipFill>
          <a:blip r:embed="rId3" cstate="print"/>
          <a:stretch/>
        </p:blipFill>
        <p:spPr>
          <a:xfrm>
            <a:off x="576000" y="2623680"/>
            <a:ext cx="2943000" cy="1552320"/>
          </a:xfrm>
          <a:prstGeom prst="rect">
            <a:avLst/>
          </a:prstGeom>
          <a:ln>
            <a:noFill/>
          </a:ln>
        </p:spPr>
      </p:pic>
      <p:pic>
        <p:nvPicPr>
          <p:cNvPr id="208" name="Obraz 207"/>
          <p:cNvPicPr/>
          <p:nvPr/>
        </p:nvPicPr>
        <p:blipFill>
          <a:blip r:embed="rId4" cstate="print"/>
          <a:stretch/>
        </p:blipFill>
        <p:spPr>
          <a:xfrm>
            <a:off x="5472360" y="360000"/>
            <a:ext cx="2447640" cy="186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914760" y="2392546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2200" b="0" strike="noStrike" spc="-1" dirty="0">
              <a:solidFill>
                <a:srgbClr val="808080"/>
              </a:solidFill>
              <a:latin typeface="Perpetua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635368" y="2260073"/>
            <a:ext cx="5794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Wśród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wielkiej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liczby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meczetów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rozsianych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całym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świecie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cztery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mają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szczególne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znaczenie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dla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wszystkich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wyznawców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niezależnie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nurtu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ugrupowania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ci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reprezentują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Najważniejszy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Mekce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następny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Medynie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natomiast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kolejne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dwa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stoją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blisko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siebie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na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wzgórzu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świątynnym</a:t>
            </a:r>
            <a:r>
              <a:rPr lang="de-DE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2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Jerozolimie</a:t>
            </a: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7008" y="802029"/>
            <a:ext cx="7781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Najważniejszym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meczetem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–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sanktuarium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„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Święty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” (Al-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Masdżid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 al-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Haram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) w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Mekce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634" y="2162907"/>
            <a:ext cx="7659565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3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57200" y="846000"/>
            <a:ext cx="5512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jego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dziedzińcu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znajduje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Al-Kaaba,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uznawana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przez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muzułmanów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najświętsze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W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kierunku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zwracają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się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wszyscy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wyznawcy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islamu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podczas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codziennej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rytualnej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modlitwy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Święty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Meczet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jest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również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centralnym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miejscem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pielgrzymki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, w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czasie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której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uczestnicy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zobowiązani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odwiedzić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okrążyć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Al-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Kaabę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Według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tradycji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muzułmańskiej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z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Mekką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i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przyległymi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do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niej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terenami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związane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są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późne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lata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życia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Abrahama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oraz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jego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syna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Ismaela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Przynajmniej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raz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w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życiu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każdy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muzułmanin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powinien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odwiedzić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Mekkę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Signika, sans-serif"/>
                <a:ea typeface="Andale Sans UI"/>
                <a:cs typeface="Tahoma" panose="020B0604030504040204" pitchFamily="34" charset="0"/>
              </a:rPr>
              <a:t>.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890" y="3516803"/>
            <a:ext cx="3651821" cy="27434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803" y="3226777"/>
            <a:ext cx="3160708" cy="25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127</TotalTime>
  <Words>1488</Words>
  <Application>Microsoft Office PowerPoint</Application>
  <PresentationFormat>Pokaz na ekranie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ZDJĘCIA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subject/>
  <dc:creator>CZYTELNIK</dc:creator>
  <dc:description/>
  <cp:lastModifiedBy>Damian</cp:lastModifiedBy>
  <cp:revision>19</cp:revision>
  <dcterms:created xsi:type="dcterms:W3CDTF">2017-11-10T10:39:52Z</dcterms:created>
  <dcterms:modified xsi:type="dcterms:W3CDTF">2018-05-28T16:10:23Z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