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72" r:id="rId6"/>
    <p:sldId id="273" r:id="rId7"/>
    <p:sldId id="260" r:id="rId8"/>
    <p:sldId id="275" r:id="rId9"/>
    <p:sldId id="276" r:id="rId10"/>
    <p:sldId id="277" r:id="rId11"/>
    <p:sldId id="270" r:id="rId12"/>
    <p:sldId id="279" r:id="rId13"/>
    <p:sldId id="261" r:id="rId14"/>
    <p:sldId id="284" r:id="rId15"/>
    <p:sldId id="280" r:id="rId16"/>
    <p:sldId id="281" r:id="rId17"/>
    <p:sldId id="282" r:id="rId18"/>
    <p:sldId id="283" r:id="rId19"/>
    <p:sldId id="263" r:id="rId20"/>
    <p:sldId id="285" r:id="rId21"/>
    <p:sldId id="262" r:id="rId22"/>
    <p:sldId id="274" r:id="rId23"/>
    <p:sldId id="278" r:id="rId24"/>
    <p:sldId id="286" r:id="rId2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52223-FB04-48AC-96C5-602F42A550C9}" type="datetimeFigureOut">
              <a:rPr lang="pl-PL" smtClean="0"/>
              <a:t>2020-05-20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EF677-7D11-4FFD-BAB1-8DD2832946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8971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52223-FB04-48AC-96C5-602F42A550C9}" type="datetimeFigureOut">
              <a:rPr lang="pl-PL" smtClean="0"/>
              <a:t>2020-05-20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EF677-7D11-4FFD-BAB1-8DD2832946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8211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52223-FB04-48AC-96C5-602F42A550C9}" type="datetimeFigureOut">
              <a:rPr lang="pl-PL" smtClean="0"/>
              <a:t>2020-05-20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EF677-7D11-4FFD-BAB1-8DD2832946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6307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52223-FB04-48AC-96C5-602F42A550C9}" type="datetimeFigureOut">
              <a:rPr lang="pl-PL" smtClean="0"/>
              <a:t>2020-05-20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EF677-7D11-4FFD-BAB1-8DD2832946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2709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52223-FB04-48AC-96C5-602F42A550C9}" type="datetimeFigureOut">
              <a:rPr lang="pl-PL" smtClean="0"/>
              <a:t>2020-05-20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EF677-7D11-4FFD-BAB1-8DD2832946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3780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52223-FB04-48AC-96C5-602F42A550C9}" type="datetimeFigureOut">
              <a:rPr lang="pl-PL" smtClean="0"/>
              <a:t>2020-05-20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EF677-7D11-4FFD-BAB1-8DD2832946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6994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52223-FB04-48AC-96C5-602F42A550C9}" type="datetimeFigureOut">
              <a:rPr lang="pl-PL" smtClean="0"/>
              <a:t>2020-05-20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EF677-7D11-4FFD-BAB1-8DD2832946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1250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52223-FB04-48AC-96C5-602F42A550C9}" type="datetimeFigureOut">
              <a:rPr lang="pl-PL" smtClean="0"/>
              <a:t>2020-05-20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EF677-7D11-4FFD-BAB1-8DD2832946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8958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52223-FB04-48AC-96C5-602F42A550C9}" type="datetimeFigureOut">
              <a:rPr lang="pl-PL" smtClean="0"/>
              <a:t>2020-05-20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EF677-7D11-4FFD-BAB1-8DD2832946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3477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52223-FB04-48AC-96C5-602F42A550C9}" type="datetimeFigureOut">
              <a:rPr lang="pl-PL" smtClean="0"/>
              <a:t>2020-05-20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EF677-7D11-4FFD-BAB1-8DD2832946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551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52223-FB04-48AC-96C5-602F42A550C9}" type="datetimeFigureOut">
              <a:rPr lang="pl-PL" smtClean="0"/>
              <a:t>2020-05-20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EF677-7D11-4FFD-BAB1-8DD2832946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6656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52223-FB04-48AC-96C5-602F42A550C9}" type="datetimeFigureOut">
              <a:rPr lang="pl-PL" smtClean="0"/>
              <a:t>2020-05-20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EF677-7D11-4FFD-BAB1-8DD2832946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3112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santiago+de+compostela&amp;client=firefox-b-d&amp;source=lnms&amp;tbm=isch&amp;sa=X&amp;ved=2ahUKEwjtucaznJ3pAhX1tHEKHehDBssQ_AUoAnoECB0QBA&amp;biw=1366&amp;bih=613#imgrc=QTjBkU_jNM_6hM" TargetMode="External"/><Relationship Id="rId2" Type="http://schemas.openxmlformats.org/officeDocument/2006/relationships/hyperlink" Target="https://pl.wikipedia.org/wiki/Pielgrzymka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bazylika+&#347;w.+Piotra+w+rzymie&amp;client=firefox-b-d&amp;source=lnms&amp;tbm=isch&amp;sa=X&amp;ved=2ahUKEwi41O3jo53pAhXN0KQKHetwCqcQ_AUoAXoECBkQAw&amp;biw" TargetMode="External"/><Relationship Id="rId7" Type="http://schemas.openxmlformats.org/officeDocument/2006/relationships/hyperlink" Target="https://www.google.com/search?q=sanktuarium+na+swietym+krzyzu&amp;client=firefox-b-d&amp;source=lnms&amp;tbm=isch&amp;sa=X&amp;ved=2ahUKEwi5naSfrZ3pAhWDyKQKHXGvA9IQ_AUoAXoECBkQAw&amp;biw=1366&amp;bih=613#imgrc=9-3uqJIfra8n9M&amp;imgdii=LF5TFTHP5CurrM" TargetMode="External"/><Relationship Id="rId2" Type="http://schemas.openxmlformats.org/officeDocument/2006/relationships/hyperlink" Target="https://www.google.com/search?q=santiago+de+compostela&amp;client=firefox-b-d&amp;source=lnms&amp;tbm=isch&amp;sa=X&amp;ved=2ahUKEwjtucaznJ3pAhX1tHEKHehDBssQ_AUoAnoECB0QBA&amp;biw=1366&amp;bih=613#imgrc=QTjBkU_jNM_6h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search?q=katedra+z+grobem+sw.+wojciecha+gniezno&amp;client=firefox-b-d&amp;source=lnms&amp;tbm=isch&amp;sa=X&amp;ved=2ahUKEwiAh8mLrJ3pAhWOGuwKHRqXC6UQ_AUoAXoECAwQAw&amp;biw=1366&amp;bih=613#imgrc=TgyJIHLSVU3hsM" TargetMode="External"/><Relationship Id="rId5" Type="http://schemas.openxmlformats.org/officeDocument/2006/relationships/hyperlink" Target="https://www.google.com/search?q=grob+sw.+wojciecha+gniezno&amp;client=firefox-b-d&amp;source=lnms&amp;tbm=isch&amp;sa=X&amp;ved=2ahUKEwig28Ovqp3pAhWPyKQKHdczAAIQ_AUoAXoECAwQAw&amp;biw=1366&amp;bih=613#imgrc=wKIBPM4HiKKGOM" TargetMode="External"/><Relationship Id="rId4" Type="http://schemas.openxmlformats.org/officeDocument/2006/relationships/hyperlink" Target="https://www.google.com/search?q=bazylika+swietego+paw%C5%82a+w+rzymie&amp;client=firefox-b-d&amp;source=lnms&amp;tbm=isch&amp;sa=X&amp;ved=2ahUKEwjzw8-Rp53pAhWKM-wKHQULDjEQ_AUoAXoECBkQAw&amp;biw=1366&amp;bih=613#imgrc=cAmiUPg8C9QgsM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jasna+gora&amp;client=firefox-b-d&amp;source=lnms&amp;tbm=isch&amp;sa=X&amp;ved=2ahUKEwiUxqjpr53pAhVR3aQKHcWzAa4Q_AUoAnoECBIQBA&amp;biw=1366&amp;bih=613#imgrc=fqMVCYV4hqZpdM" TargetMode="External"/><Relationship Id="rId7" Type="http://schemas.openxmlformats.org/officeDocument/2006/relationships/hyperlink" Target="https://www.google.com/search?q=kruszyniany&amp;client=firefox-b-d&amp;source=lnms&amp;tbm=isch&amp;sa=X&amp;ved=2ahUKEwilmMaGtp3pAhUCNOwKHcPiBV4Q_AUoAnoECBcQBA&amp;biw=1366&amp;bih=613#imgrc=SZRlrKPrr9QhBM" TargetMode="External"/><Relationship Id="rId2" Type="http://schemas.openxmlformats.org/officeDocument/2006/relationships/hyperlink" Target="https://www.google.com/search?q=jasna+gora&amp;client=firefox-b-d&amp;source=lnms&amp;tbm=isch&amp;sa=X&amp;ved=2ahUKEwiUxqjpr53pAhVR3aQKHcWzAa4Q_AUoAnoECBIQBA&amp;biw=1366&amp;bih=613#imgrc=WpUq0l9I5APKD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search?q=medyna&amp;client=firefox-b-d&amp;source=lnms&amp;tbm=isch&amp;sa=X&amp;ved=2ahUKEwjOn47utJ3pAhXH0KQKHURDBfMQ_AUoAnoECB0QBA&amp;biw=1366&amp;bih=613#imgrc=QHq9tyOAvlNhHM" TargetMode="External"/><Relationship Id="rId5" Type="http://schemas.openxmlformats.org/officeDocument/2006/relationships/hyperlink" Target="https://www.google.com/search?q=mekka&amp;client=firefox-b-d&amp;source=lnms&amp;tbm=isch&amp;sa=X&amp;ved=2ahUKEwjVlq2is53pAhUQDuwKHQY-BPEQ_AUoAnoECB0QBA&amp;biw=1366&amp;bih=613#imgrc=FONKAbMdjfthBM" TargetMode="External"/><Relationship Id="rId4" Type="http://schemas.openxmlformats.org/officeDocument/2006/relationships/hyperlink" Target="https://www.google.com/search?q=sciana+placzu+jerozolima&amp;client=firefox-b-d&amp;source=lnms&amp;tbm=isch&amp;sa=X&amp;ved=2ahUKEwiavPzQsZ3pAhXO3KQKHSLpCDEQ_AUoAnoECBkQBA&amp;biw=1366&amp;bih=613#imgrc=22LgDQ7eLokaOM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i="1" dirty="0" smtClean="0">
                <a:solidFill>
                  <a:srgbClr val="FF0000"/>
                </a:solidFill>
              </a:rPr>
              <a:t>Pielgrzymowanie w religiach świata</a:t>
            </a:r>
            <a:endParaRPr lang="pl-PL" i="1" dirty="0">
              <a:solidFill>
                <a:srgbClr val="FF000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791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i="1" dirty="0" smtClean="0">
                <a:solidFill>
                  <a:srgbClr val="FF0000"/>
                </a:solidFill>
              </a:rPr>
              <a:t>Sanktuarium Matki Bożej Częstochowskiej</a:t>
            </a:r>
            <a:br>
              <a:rPr lang="pl-PL" i="1" dirty="0" smtClean="0">
                <a:solidFill>
                  <a:srgbClr val="FF0000"/>
                </a:solidFill>
              </a:rPr>
            </a:br>
            <a:r>
              <a:rPr lang="pl-PL" i="1" dirty="0" smtClean="0">
                <a:solidFill>
                  <a:srgbClr val="FF0000"/>
                </a:solidFill>
              </a:rPr>
              <a:t> na Jasnej Górze</a:t>
            </a:r>
            <a:endParaRPr lang="pl-PL" i="1" dirty="0">
              <a:solidFill>
                <a:srgbClr val="FF0000"/>
              </a:solidFill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62" y="2279029"/>
            <a:ext cx="5181600" cy="3454400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194" y="2279029"/>
            <a:ext cx="5030273" cy="3449465"/>
          </a:xfrm>
        </p:spPr>
      </p:pic>
    </p:spTree>
    <p:extLst>
      <p:ext uri="{BB962C8B-B14F-4D97-AF65-F5344CB8AC3E}">
        <p14:creationId xmlns:p14="http://schemas.microsoft.com/office/powerpoint/2010/main" val="223415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i="1" dirty="0" smtClean="0">
                <a:solidFill>
                  <a:srgbClr val="FF0000"/>
                </a:solidFill>
              </a:rPr>
              <a:t>Pielgrzymowanie w judaizmie</a:t>
            </a:r>
            <a:endParaRPr lang="pl-PL" i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i="1" dirty="0" smtClean="0">
                <a:solidFill>
                  <a:srgbClr val="002060"/>
                </a:solidFill>
              </a:rPr>
              <a:t>Od wielu wieków miejscem najbardziej świętym w religii judaistycznej jest Ściana Płaczu w Jerozolimie. Ściana ta, prawdopodobnie jest pozostałością po Drugiej Świątyni Jerozolimskiej, wybudowanej na wzgórzu Moria. Nazwa tego miejsca pochodzi od żydowskiego święta opłakiwania zburzenia świątyni przez Rzymian, obchodzonego </a:t>
            </a:r>
            <a:br>
              <a:rPr lang="pl-PL" i="1" dirty="0" smtClean="0">
                <a:solidFill>
                  <a:srgbClr val="002060"/>
                </a:solidFill>
              </a:rPr>
            </a:br>
            <a:r>
              <a:rPr lang="pl-PL" i="1" dirty="0" smtClean="0">
                <a:solidFill>
                  <a:srgbClr val="002060"/>
                </a:solidFill>
              </a:rPr>
              <a:t>w sierpniu. Zgodnie z tradycją, wierni wkładają między kamienie ściany karteczki z prośbami do Boga.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l-PL" i="1" dirty="0" smtClean="0">
              <a:solidFill>
                <a:srgbClr val="002060"/>
              </a:solidFill>
            </a:endParaRPr>
          </a:p>
          <a:p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30158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i="1" dirty="0" smtClean="0">
                <a:solidFill>
                  <a:srgbClr val="FF0000"/>
                </a:solidFill>
              </a:rPr>
              <a:t>Ściana Płaczu w Jerozolimie</a:t>
            </a:r>
            <a:endParaRPr lang="pl-PL" i="1" dirty="0">
              <a:solidFill>
                <a:srgbClr val="FF0000"/>
              </a:solidFill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089" y="1825625"/>
            <a:ext cx="6523821" cy="4351338"/>
          </a:xfrm>
        </p:spPr>
      </p:pic>
    </p:spTree>
    <p:extLst>
      <p:ext uri="{BB962C8B-B14F-4D97-AF65-F5344CB8AC3E}">
        <p14:creationId xmlns:p14="http://schemas.microsoft.com/office/powerpoint/2010/main" val="49596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i="1" dirty="0" smtClean="0">
                <a:solidFill>
                  <a:srgbClr val="FF0000"/>
                </a:solidFill>
              </a:rPr>
              <a:t>Pielgrzymowanie w islamie</a:t>
            </a:r>
            <a:endParaRPr lang="pl-PL" i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l-PL" i="1" dirty="0" smtClean="0">
                <a:solidFill>
                  <a:srgbClr val="002060"/>
                </a:solidFill>
              </a:rPr>
              <a:t>Każdy muzułmanin, przynajmniej raz w życiu, powinien odbyć pielgrzymkę do Mekki, najświętszego miasta, miejsca narodzenia Mahometa oraz objawienia sur mekkańskich. Drugim popularnym celem pielgrzymkowym jest Medyna, w której znajduje się grobowiec Mahometa.</a:t>
            </a:r>
          </a:p>
          <a:p>
            <a:pPr marL="0" indent="0" algn="just">
              <a:buNone/>
            </a:pPr>
            <a:r>
              <a:rPr lang="pl-PL" i="1" dirty="0" smtClean="0">
                <a:solidFill>
                  <a:srgbClr val="002060"/>
                </a:solidFill>
              </a:rPr>
              <a:t>Popularnym celem pielgrzymek jest także irańskie miasto Meszhed. Tam znajduje się świątynia wybudowana na miejscu śmierci Imama </a:t>
            </a:r>
            <a:r>
              <a:rPr lang="pl-PL" i="1" dirty="0" err="1" smtClean="0">
                <a:solidFill>
                  <a:srgbClr val="002060"/>
                </a:solidFill>
              </a:rPr>
              <a:t>Rezy</a:t>
            </a:r>
            <a:r>
              <a:rPr lang="pl-PL" i="1" dirty="0" smtClean="0">
                <a:solidFill>
                  <a:srgbClr val="002060"/>
                </a:solidFill>
              </a:rPr>
              <a:t>. Obecnie odwiedza ją około 20 milionów pielgrzymów rocznie.</a:t>
            </a:r>
          </a:p>
          <a:p>
            <a:pPr marL="0" indent="0" algn="just">
              <a:buNone/>
            </a:pPr>
            <a:r>
              <a:rPr lang="pl-PL" i="1" dirty="0" smtClean="0">
                <a:solidFill>
                  <a:srgbClr val="002060"/>
                </a:solidFill>
              </a:rPr>
              <a:t>Muzułmanie mieszkający w Polsce najczęściej pielgrzymowali do </a:t>
            </a:r>
            <a:r>
              <a:rPr lang="pl-PL" i="1" dirty="0" err="1" smtClean="0">
                <a:solidFill>
                  <a:srgbClr val="002060"/>
                </a:solidFill>
              </a:rPr>
              <a:t>Łowczyc</a:t>
            </a:r>
            <a:r>
              <a:rPr lang="pl-PL" i="1" dirty="0" smtClean="0">
                <a:solidFill>
                  <a:srgbClr val="002060"/>
                </a:solidFill>
              </a:rPr>
              <a:t> </a:t>
            </a:r>
            <a:br>
              <a:rPr lang="pl-PL" i="1" dirty="0" smtClean="0">
                <a:solidFill>
                  <a:srgbClr val="002060"/>
                </a:solidFill>
              </a:rPr>
            </a:br>
            <a:r>
              <a:rPr lang="pl-PL" i="1" dirty="0" smtClean="0">
                <a:solidFill>
                  <a:srgbClr val="002060"/>
                </a:solidFill>
              </a:rPr>
              <a:t>i </a:t>
            </a:r>
            <a:r>
              <a:rPr lang="pl-PL" i="1" dirty="0" err="1" smtClean="0">
                <a:solidFill>
                  <a:srgbClr val="002060"/>
                </a:solidFill>
              </a:rPr>
              <a:t>Sieniawic</a:t>
            </a:r>
            <a:r>
              <a:rPr lang="pl-PL" i="1" dirty="0" smtClean="0">
                <a:solidFill>
                  <a:srgbClr val="002060"/>
                </a:solidFill>
              </a:rPr>
              <a:t>. Od momentu, kiedy te miejscowości znalazły się poza granicami Polski, centrami życia religijnego stały się Bohoniki i </a:t>
            </a:r>
            <a:r>
              <a:rPr lang="pl-PL" i="1" dirty="0" err="1" smtClean="0">
                <a:solidFill>
                  <a:srgbClr val="002060"/>
                </a:solidFill>
              </a:rPr>
              <a:t>Kruszyniany</a:t>
            </a:r>
            <a:r>
              <a:rPr lang="pl-PL" i="1" dirty="0" smtClean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80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i="1" dirty="0" smtClean="0">
                <a:solidFill>
                  <a:srgbClr val="002060"/>
                </a:solidFill>
              </a:rPr>
              <a:t>Muzułmanie pielgrzymują w dniach 7-13 miesiąca </a:t>
            </a:r>
            <a:r>
              <a:rPr lang="pl-PL" i="1" dirty="0" err="1" smtClean="0">
                <a:solidFill>
                  <a:srgbClr val="002060"/>
                </a:solidFill>
              </a:rPr>
              <a:t>zu</a:t>
            </a:r>
            <a:r>
              <a:rPr lang="pl-PL" i="1" dirty="0" smtClean="0">
                <a:solidFill>
                  <a:srgbClr val="002060"/>
                </a:solidFill>
              </a:rPr>
              <a:t> al-</a:t>
            </a:r>
            <a:r>
              <a:rPr lang="pl-PL" i="1" dirty="0" err="1" smtClean="0">
                <a:solidFill>
                  <a:srgbClr val="002060"/>
                </a:solidFill>
              </a:rPr>
              <a:t>hidżdża</a:t>
            </a:r>
            <a:r>
              <a:rPr lang="pl-PL" i="1" dirty="0" smtClean="0">
                <a:solidFill>
                  <a:srgbClr val="002060"/>
                </a:solidFill>
              </a:rPr>
              <a:t>. Jest to 12 miesiąc w kalendarzu muzułmańskim. Pielgrzymka odbywa się  według ściśle określonego rytuału. Zbliżając się do świętego miejsca, mężczyźni po obmyciu się, zakładają specjalny strój, który składa się </a:t>
            </a:r>
            <a:br>
              <a:rPr lang="pl-PL" i="1" dirty="0" smtClean="0">
                <a:solidFill>
                  <a:srgbClr val="002060"/>
                </a:solidFill>
              </a:rPr>
            </a:br>
            <a:r>
              <a:rPr lang="pl-PL" i="1" dirty="0" smtClean="0">
                <a:solidFill>
                  <a:srgbClr val="002060"/>
                </a:solidFill>
              </a:rPr>
              <a:t>z dwóch niezszytych ze sobą kawałków białego płótna. Na nogach ubrane mają sandały. Gromadzą się na dziedzińcu meczetu i trwają </a:t>
            </a:r>
            <a:br>
              <a:rPr lang="pl-PL" i="1" dirty="0" smtClean="0">
                <a:solidFill>
                  <a:srgbClr val="002060"/>
                </a:solidFill>
              </a:rPr>
            </a:br>
            <a:r>
              <a:rPr lang="pl-PL" i="1" dirty="0" smtClean="0">
                <a:solidFill>
                  <a:srgbClr val="002060"/>
                </a:solidFill>
              </a:rPr>
              <a:t>w modlitwie. Na czas pielgrzymki muszą zapewnić rodzinie środki do życia.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l-PL" i="1" dirty="0">
              <a:solidFill>
                <a:srgbClr val="002060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l-PL" i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50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i="1" dirty="0" smtClean="0">
                <a:solidFill>
                  <a:srgbClr val="FF0000"/>
                </a:solidFill>
              </a:rPr>
              <a:t>Mekka </a:t>
            </a:r>
            <a:br>
              <a:rPr lang="pl-PL" i="1" dirty="0" smtClean="0">
                <a:solidFill>
                  <a:srgbClr val="FF0000"/>
                </a:solidFill>
              </a:rPr>
            </a:br>
            <a:r>
              <a:rPr lang="pl-PL" i="1" dirty="0" smtClean="0">
                <a:solidFill>
                  <a:srgbClr val="FF0000"/>
                </a:solidFill>
              </a:rPr>
              <a:t>meczet Al-</a:t>
            </a:r>
            <a:r>
              <a:rPr lang="pl-PL" i="1" dirty="0" err="1" smtClean="0">
                <a:solidFill>
                  <a:srgbClr val="FF0000"/>
                </a:solidFill>
              </a:rPr>
              <a:t>Masdżid</a:t>
            </a:r>
            <a:r>
              <a:rPr lang="pl-PL" i="1" dirty="0" smtClean="0">
                <a:solidFill>
                  <a:srgbClr val="FF0000"/>
                </a:solidFill>
              </a:rPr>
              <a:t> al-Haram</a:t>
            </a:r>
            <a:endParaRPr lang="pl-PL" i="1" dirty="0">
              <a:solidFill>
                <a:srgbClr val="FF0000"/>
              </a:solidFill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051" y="2018561"/>
            <a:ext cx="5713658" cy="4081184"/>
          </a:xfrm>
        </p:spPr>
      </p:pic>
    </p:spTree>
    <p:extLst>
      <p:ext uri="{BB962C8B-B14F-4D97-AF65-F5344CB8AC3E}">
        <p14:creationId xmlns:p14="http://schemas.microsoft.com/office/powerpoint/2010/main" val="217249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i="1" dirty="0" smtClean="0">
                <a:solidFill>
                  <a:srgbClr val="FF0000"/>
                </a:solidFill>
              </a:rPr>
              <a:t>Medyna – meczet Proroka</a:t>
            </a:r>
            <a:endParaRPr lang="pl-PL" i="1" dirty="0">
              <a:solidFill>
                <a:srgbClr val="FF0000"/>
              </a:solidFill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980171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83039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i="1" dirty="0" smtClean="0">
                <a:solidFill>
                  <a:srgbClr val="FF0000"/>
                </a:solidFill>
              </a:rPr>
              <a:t>Meczet w Kruszynianach na Podlasiu</a:t>
            </a:r>
            <a:endParaRPr lang="pl-PL" i="1" dirty="0">
              <a:solidFill>
                <a:srgbClr val="FF0000"/>
              </a:solidFill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5815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i="1" dirty="0" smtClean="0">
                <a:solidFill>
                  <a:srgbClr val="FF0000"/>
                </a:solidFill>
              </a:rPr>
              <a:t>Meczet w Bohonikach na Podlasiu</a:t>
            </a:r>
            <a:endParaRPr lang="pl-PL" i="1" dirty="0">
              <a:solidFill>
                <a:srgbClr val="FF0000"/>
              </a:solidFill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395" y="2218722"/>
            <a:ext cx="5746365" cy="3830406"/>
          </a:xfrm>
        </p:spPr>
      </p:pic>
    </p:spTree>
    <p:extLst>
      <p:ext uri="{BB962C8B-B14F-4D97-AF65-F5344CB8AC3E}">
        <p14:creationId xmlns:p14="http://schemas.microsoft.com/office/powerpoint/2010/main" val="351904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i="1" dirty="0" smtClean="0">
                <a:solidFill>
                  <a:srgbClr val="FF0000"/>
                </a:solidFill>
              </a:rPr>
              <a:t>Pielgrzymowanie w hinduizmie </a:t>
            </a:r>
            <a:endParaRPr lang="pl-PL" i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i="1" dirty="0" smtClean="0">
                <a:solidFill>
                  <a:srgbClr val="002060"/>
                </a:solidFill>
              </a:rPr>
              <a:t>Popularna formą kultu w religii hinduistycznej są podróże do, lub wokół sławnych obiektów kultowych. Podróże te mogą być odbywane indywidualnie lub grupowo:</a:t>
            </a:r>
          </a:p>
          <a:p>
            <a:pPr algn="just"/>
            <a:r>
              <a:rPr lang="pl-PL" i="1" dirty="0" smtClean="0">
                <a:solidFill>
                  <a:srgbClr val="002060"/>
                </a:solidFill>
              </a:rPr>
              <a:t>okrążanie </a:t>
            </a:r>
            <a:r>
              <a:rPr lang="pl-PL" i="1" dirty="0">
                <a:solidFill>
                  <a:srgbClr val="002060"/>
                </a:solidFill>
              </a:rPr>
              <a:t>świętych </a:t>
            </a:r>
            <a:r>
              <a:rPr lang="pl-PL" i="1" dirty="0" smtClean="0">
                <a:solidFill>
                  <a:srgbClr val="002060"/>
                </a:solidFill>
              </a:rPr>
              <a:t>gór</a:t>
            </a:r>
            <a:endParaRPr lang="pl-PL" i="1" dirty="0">
              <a:solidFill>
                <a:srgbClr val="002060"/>
              </a:solidFill>
            </a:endParaRPr>
          </a:p>
          <a:p>
            <a:pPr algn="just"/>
            <a:r>
              <a:rPr lang="pl-PL" i="1" dirty="0">
                <a:solidFill>
                  <a:srgbClr val="002060"/>
                </a:solidFill>
              </a:rPr>
              <a:t>okrążanie świętych </a:t>
            </a:r>
            <a:r>
              <a:rPr lang="pl-PL" i="1" dirty="0" smtClean="0">
                <a:solidFill>
                  <a:srgbClr val="002060"/>
                </a:solidFill>
              </a:rPr>
              <a:t>wysp </a:t>
            </a:r>
            <a:endParaRPr lang="pl-PL" i="1" dirty="0">
              <a:solidFill>
                <a:srgbClr val="002060"/>
              </a:solidFill>
            </a:endParaRPr>
          </a:p>
          <a:p>
            <a:pPr algn="just"/>
            <a:r>
              <a:rPr lang="pl-PL" i="1" dirty="0">
                <a:solidFill>
                  <a:srgbClr val="002060"/>
                </a:solidFill>
              </a:rPr>
              <a:t>okrążanie świętych </a:t>
            </a:r>
            <a:r>
              <a:rPr lang="pl-PL" i="1" dirty="0" smtClean="0">
                <a:solidFill>
                  <a:srgbClr val="002060"/>
                </a:solidFill>
              </a:rPr>
              <a:t>jezior</a:t>
            </a:r>
          </a:p>
          <a:p>
            <a:pPr algn="just"/>
            <a:r>
              <a:rPr lang="pl-PL" i="1" dirty="0" smtClean="0">
                <a:solidFill>
                  <a:srgbClr val="002060"/>
                </a:solidFill>
              </a:rPr>
              <a:t>okrążanie </a:t>
            </a:r>
            <a:r>
              <a:rPr lang="pl-PL" i="1" dirty="0">
                <a:solidFill>
                  <a:srgbClr val="002060"/>
                </a:solidFill>
              </a:rPr>
              <a:t>świętych </a:t>
            </a:r>
            <a:r>
              <a:rPr lang="pl-PL" i="1" dirty="0" smtClean="0">
                <a:solidFill>
                  <a:srgbClr val="002060"/>
                </a:solidFill>
              </a:rPr>
              <a:t>miast </a:t>
            </a:r>
            <a:endParaRPr lang="pl-PL" i="1" dirty="0">
              <a:solidFill>
                <a:srgbClr val="002060"/>
              </a:solidFill>
            </a:endParaRPr>
          </a:p>
          <a:p>
            <a:pPr algn="just"/>
            <a:r>
              <a:rPr lang="pl-PL" i="1" dirty="0">
                <a:solidFill>
                  <a:srgbClr val="002060"/>
                </a:solidFill>
              </a:rPr>
              <a:t>pielgrzymki do grup </a:t>
            </a:r>
            <a:r>
              <a:rPr lang="pl-PL" i="1" dirty="0" smtClean="0">
                <a:solidFill>
                  <a:srgbClr val="002060"/>
                </a:solidFill>
              </a:rPr>
              <a:t>świątyń </a:t>
            </a:r>
            <a:endParaRPr lang="pl-PL" i="1" dirty="0">
              <a:solidFill>
                <a:srgbClr val="002060"/>
              </a:solidFill>
            </a:endParaRPr>
          </a:p>
          <a:p>
            <a:pPr algn="just"/>
            <a:r>
              <a:rPr lang="pl-PL" i="1" dirty="0">
                <a:solidFill>
                  <a:srgbClr val="002060"/>
                </a:solidFill>
              </a:rPr>
              <a:t>odwiedziny </a:t>
            </a:r>
            <a:r>
              <a:rPr lang="pl-PL" i="1" dirty="0" smtClean="0">
                <a:solidFill>
                  <a:srgbClr val="002060"/>
                </a:solidFill>
              </a:rPr>
              <a:t>jaskiń</a:t>
            </a:r>
            <a:endParaRPr lang="pl-PL" i="1" dirty="0">
              <a:solidFill>
                <a:srgbClr val="002060"/>
              </a:solidFill>
            </a:endParaRP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6212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i="1" dirty="0" smtClean="0">
                <a:solidFill>
                  <a:srgbClr val="FF0000"/>
                </a:solidFill>
              </a:rPr>
              <a:t>Czym jest pielgrzymka?</a:t>
            </a:r>
            <a:endParaRPr lang="pl-PL" i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i="1" dirty="0" smtClean="0">
                <a:solidFill>
                  <a:srgbClr val="002060"/>
                </a:solidFill>
              </a:rPr>
              <a:t>Pielgrzymka jest podróżą podjętą z pobudek religijnych do miejsc świętych. Motywem często staje się chęć </a:t>
            </a:r>
            <a:r>
              <a:rPr lang="pl-PL" i="1" dirty="0">
                <a:solidFill>
                  <a:srgbClr val="002060"/>
                </a:solidFill>
              </a:rPr>
              <a:t>zadośćuczynienia za popełnione </a:t>
            </a:r>
            <a:r>
              <a:rPr lang="pl-PL" i="1" dirty="0" smtClean="0">
                <a:solidFill>
                  <a:srgbClr val="002060"/>
                </a:solidFill>
              </a:rPr>
              <a:t>grzechy, prośba o jakieś dobro lub okazanie wdzięczności za otrzymane dary. Pielgrzymki mogą być indywidualne lub zbiorowe. Czasami pielgrzymowanie łączy się ze składaniem darów dziękczynnych, zwanych wotami.  </a:t>
            </a:r>
            <a:endParaRPr lang="pl-PL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42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i="1" dirty="0" err="1" smtClean="0">
                <a:solidFill>
                  <a:srgbClr val="FF0000"/>
                </a:solidFill>
              </a:rPr>
              <a:t>Parikrama</a:t>
            </a:r>
            <a:endParaRPr lang="pl-PL" i="1" dirty="0">
              <a:solidFill>
                <a:srgbClr val="FF0000"/>
              </a:solidFill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2018808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47236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Bibliografia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u="sng" dirty="0" smtClean="0">
              <a:solidFill>
                <a:srgbClr val="002060"/>
              </a:solidFill>
              <a:hlinkClick r:id="rId2"/>
            </a:endParaRPr>
          </a:p>
          <a:p>
            <a:pPr marL="0" indent="0">
              <a:buNone/>
            </a:pPr>
            <a:endParaRPr lang="pl-PL" u="sng" dirty="0">
              <a:solidFill>
                <a:srgbClr val="002060"/>
              </a:solidFill>
              <a:hlinkClick r:id="rId2"/>
            </a:endParaRPr>
          </a:p>
          <a:p>
            <a:pPr marL="0" indent="0">
              <a:buNone/>
            </a:pPr>
            <a:r>
              <a:rPr lang="pl-PL" u="sng" dirty="0" smtClean="0">
                <a:solidFill>
                  <a:srgbClr val="002060"/>
                </a:solidFill>
                <a:hlinkClick r:id="rId2"/>
              </a:rPr>
              <a:t>https</a:t>
            </a:r>
            <a:r>
              <a:rPr lang="pl-PL" u="sng" dirty="0">
                <a:solidFill>
                  <a:srgbClr val="002060"/>
                </a:solidFill>
                <a:hlinkClick r:id="rId2"/>
              </a:rPr>
              <a:t>://pl.wikipedia.org/wiki/Pielgrzymka</a:t>
            </a:r>
            <a:endParaRPr lang="pl-PL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pl-PL" dirty="0" smtClean="0">
              <a:solidFill>
                <a:srgbClr val="002060"/>
              </a:solidFill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407049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zdjęcia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pl-PL" dirty="0">
                <a:solidFill>
                  <a:srgbClr val="002060"/>
                </a:solidFill>
                <a:hlinkClick r:id="rId2"/>
              </a:rPr>
              <a:t>https://www.google.com/search?q=santiago+de+compostela&amp;client=firefox-b-d&amp;source=lnms&amp;tbm=isch&amp;sa=X&amp;ved=2ahUKEwjtucaznJ3pAhX1tHEKHehDBssQ_AUoAnoECB0QBA&amp;biw=1366&amp;bih=613#imgrc=QTjBkU_jNM_6hM</a:t>
            </a:r>
            <a:endParaRPr lang="pl-PL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pl-PL" dirty="0" smtClean="0">
                <a:solidFill>
                  <a:srgbClr val="002060"/>
                </a:solidFill>
                <a:hlinkClick r:id="rId3"/>
              </a:rPr>
              <a:t>https</a:t>
            </a:r>
            <a:r>
              <a:rPr lang="pl-PL" dirty="0">
                <a:solidFill>
                  <a:srgbClr val="002060"/>
                </a:solidFill>
                <a:hlinkClick r:id="rId3"/>
              </a:rPr>
              <a:t>://www.google.com/search?q=bazylika+św.+</a:t>
            </a:r>
            <a:r>
              <a:rPr lang="pl-PL" dirty="0" smtClean="0">
                <a:solidFill>
                  <a:srgbClr val="002060"/>
                </a:solidFill>
                <a:hlinkClick r:id="rId3"/>
              </a:rPr>
              <a:t>Piotra+w+rzymie&amp;client=firefox-b-d&amp;source=lnms&amp;tbm=isch&amp;sa=X&amp;ved=2ahUKEwi41O3jo53pAhXN0KQKHetwCqcQ_AUoAXoECBkQAw&amp;biw</a:t>
            </a:r>
            <a:endParaRPr lang="pl-PL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pl-PL" dirty="0">
                <a:solidFill>
                  <a:srgbClr val="002060"/>
                </a:solidFill>
                <a:hlinkClick r:id="rId4"/>
              </a:rPr>
              <a:t>https://</a:t>
            </a:r>
            <a:r>
              <a:rPr lang="pl-PL" dirty="0" smtClean="0">
                <a:solidFill>
                  <a:srgbClr val="002060"/>
                </a:solidFill>
                <a:hlinkClick r:id="rId4"/>
              </a:rPr>
              <a:t>www.google.com/search?q=bazylika+swietego+paw%C5%82a+w+rzymie&amp;client=firefox-b-d&amp;source=lnms&amp;tbm=isch&amp;sa=X&amp;ved=2ahUKEwjzw8-Rp53pAhWKM-wKHQULDjEQ_AUoAXoECBkQAw&amp;biw=1366&amp;bih=613#imgrc=cAmiUPg8C9QgsM</a:t>
            </a:r>
            <a:endParaRPr lang="pl-PL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pl-PL" dirty="0">
                <a:solidFill>
                  <a:srgbClr val="002060"/>
                </a:solidFill>
                <a:hlinkClick r:id="rId5"/>
              </a:rPr>
              <a:t>https://www.google.com/search?q=grob+sw.+</a:t>
            </a:r>
            <a:r>
              <a:rPr lang="pl-PL" dirty="0" smtClean="0">
                <a:solidFill>
                  <a:srgbClr val="002060"/>
                </a:solidFill>
                <a:hlinkClick r:id="rId5"/>
              </a:rPr>
              <a:t>wojciecha+gniezno&amp;client=firefox-b-d&amp;source=lnms&amp;tbm=isch&amp;sa=X&amp;ved=2ahUKEwig28Ovqp3pAhWPyKQKHdczAAIQ_AUoAXoECAwQAw&amp;biw=1366&amp;bih=613#imgrc=wKIBPM4HiKKGOM</a:t>
            </a:r>
            <a:endParaRPr lang="pl-PL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pl-PL" dirty="0">
                <a:solidFill>
                  <a:srgbClr val="002060"/>
                </a:solidFill>
                <a:hlinkClick r:id="rId6"/>
              </a:rPr>
              <a:t>https://www.google.com/search?q=katedra+z+grobem+sw.+</a:t>
            </a:r>
            <a:r>
              <a:rPr lang="pl-PL" dirty="0" smtClean="0">
                <a:solidFill>
                  <a:srgbClr val="002060"/>
                </a:solidFill>
                <a:hlinkClick r:id="rId6"/>
              </a:rPr>
              <a:t>wojciecha+gniezno&amp;client=firefox-b-d&amp;source=lnms&amp;tbm=isch&amp;sa=X&amp;ved=2ahUKEwiAh8mLrJ3pAhWOGuwKHRqXC6UQ_AUoAXoECAwQAw&amp;biw=1366&amp;bih=613#imgrc=TgyJIHLSVU3hsM</a:t>
            </a:r>
            <a:endParaRPr lang="pl-PL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pl-PL" dirty="0">
                <a:hlinkClick r:id="rId7"/>
              </a:rPr>
              <a:t>https://</a:t>
            </a:r>
            <a:r>
              <a:rPr lang="pl-PL" dirty="0" smtClean="0">
                <a:hlinkClick r:id="rId7"/>
              </a:rPr>
              <a:t>www.google.com/search?q=sanktuarium+na+swietym+krzyzu&amp;client=firefox-b-d&amp;source=lnms&amp;tbm=isch&amp;sa=X&amp;ved=2ahUKEwi5naSfrZ3pAhWDyKQKHXGvA9IQ_AUoAXoECBkQAw&amp;biw=1366&amp;bih=613#imgrc=9-3uqJIfra8n9M&amp;imgdii=LF5TFTHP5CurrM</a:t>
            </a:r>
            <a:endParaRPr lang="pl-PL" dirty="0" smtClean="0"/>
          </a:p>
          <a:p>
            <a:pPr marL="0" indent="0">
              <a:buNone/>
            </a:pPr>
            <a:r>
              <a:rPr lang="pl-PL" dirty="0"/>
              <a:t>https://www.google.com/search?q=sanktuarium+na+swietym+krzyzu&amp;client=firefox-b-d&amp;source=lnms&amp;tbm=isch&amp;sa=X&amp;ved=2ahUKEwi5naSfrZ3pAhWDyKQKHXGvA9IQ_AUoAXoECBkQAw&amp;biw=1366&amp;bih=613#imgrc=nEQSyBxpUrvBXM&amp;imgdii=HFbFSi-2i3p80M</a:t>
            </a:r>
          </a:p>
        </p:txBody>
      </p:sp>
    </p:spTree>
    <p:extLst>
      <p:ext uri="{BB962C8B-B14F-4D97-AF65-F5344CB8AC3E}">
        <p14:creationId xmlns:p14="http://schemas.microsoft.com/office/powerpoint/2010/main" val="10065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pl-PL" dirty="0">
                <a:hlinkClick r:id="rId2"/>
              </a:rPr>
              <a:t>https://</a:t>
            </a:r>
            <a:r>
              <a:rPr lang="pl-PL" dirty="0" smtClean="0">
                <a:hlinkClick r:id="rId2"/>
              </a:rPr>
              <a:t>www.google.com/search?q=jasna+gora&amp;client=firefox-b-d&amp;source=lnms&amp;tbm=isch&amp;sa=X&amp;ved=2ahUKEwiUxqjpr53pAhVR3aQKHcWzAa4Q_AUoAnoECBIQBA&amp;biw=1366&amp;bih=613#imgrc=WpUq0l9I5APKDM</a:t>
            </a:r>
            <a:endParaRPr lang="pl-PL" dirty="0" smtClean="0"/>
          </a:p>
          <a:p>
            <a:pPr marL="0" indent="0">
              <a:buNone/>
            </a:pPr>
            <a:r>
              <a:rPr lang="pl-PL" dirty="0">
                <a:hlinkClick r:id="rId3"/>
              </a:rPr>
              <a:t>https://</a:t>
            </a:r>
            <a:r>
              <a:rPr lang="pl-PL" dirty="0" smtClean="0">
                <a:hlinkClick r:id="rId3"/>
              </a:rPr>
              <a:t>www.google.com/search?q=jasna+gora&amp;client=firefox-b-d&amp;source=lnms&amp;tbm=isch&amp;sa=X&amp;ved=2ahUKEwiUxqjpr53pAhVR3aQKHcWzAa4Q_AUoAnoECBIQBA&amp;biw=1366&amp;bih=613#imgrc=fqMVCYV4hqZpdM</a:t>
            </a:r>
            <a:endParaRPr lang="pl-PL" dirty="0" smtClean="0"/>
          </a:p>
          <a:p>
            <a:pPr marL="0" indent="0">
              <a:buNone/>
            </a:pPr>
            <a:r>
              <a:rPr lang="pl-PL" dirty="0">
                <a:hlinkClick r:id="rId4"/>
              </a:rPr>
              <a:t>https://</a:t>
            </a:r>
            <a:r>
              <a:rPr lang="pl-PL" dirty="0" smtClean="0">
                <a:hlinkClick r:id="rId4"/>
              </a:rPr>
              <a:t>www.google.com/search?q=sciana+placzu+jerozolima&amp;client=firefox-b-d&amp;source=lnms&amp;tbm=isch&amp;sa=X&amp;ved=2ahUKEwiavPzQsZ3pAhXO3KQKHSLpCDEQ_AUoAnoECBkQBA&amp;biw=1366&amp;bih=613#imgrc=22LgDQ7eLokaOM</a:t>
            </a:r>
            <a:endParaRPr lang="pl-PL" dirty="0" smtClean="0"/>
          </a:p>
          <a:p>
            <a:pPr marL="0" indent="0">
              <a:buNone/>
            </a:pPr>
            <a:r>
              <a:rPr lang="pl-PL" dirty="0">
                <a:hlinkClick r:id="rId5"/>
              </a:rPr>
              <a:t>https://</a:t>
            </a:r>
            <a:r>
              <a:rPr lang="pl-PL" dirty="0" smtClean="0">
                <a:hlinkClick r:id="rId5"/>
              </a:rPr>
              <a:t>www.google.com/search?q=mekka&amp;client=firefox-b-d&amp;source=lnms&amp;tbm=isch&amp;sa=X&amp;ved=2ahUKEwjVlq2is53pAhUQDuwKHQY-BPEQ_AUoAnoECB0QBA&amp;biw=1366&amp;bih=613#imgrc=FONKAbMdjfthBM</a:t>
            </a:r>
            <a:endParaRPr lang="pl-PL" dirty="0" smtClean="0"/>
          </a:p>
          <a:p>
            <a:pPr marL="0" indent="0">
              <a:buNone/>
            </a:pPr>
            <a:r>
              <a:rPr lang="pl-PL" dirty="0">
                <a:hlinkClick r:id="rId6"/>
              </a:rPr>
              <a:t>https://</a:t>
            </a:r>
            <a:r>
              <a:rPr lang="pl-PL" dirty="0" smtClean="0">
                <a:hlinkClick r:id="rId6"/>
              </a:rPr>
              <a:t>www.google.com/search?q=medyna&amp;client=firefox-b-d&amp;source=lnms&amp;tbm=isch&amp;sa=X&amp;ved=2ahUKEwjOn47utJ3pAhXH0KQKHURDBfMQ_AUoAnoECB0QBA&amp;biw=1366&amp;bih=613#imgrc=QHq9tyOAvlNhHM</a:t>
            </a:r>
            <a:endParaRPr lang="pl-PL" dirty="0" smtClean="0"/>
          </a:p>
          <a:p>
            <a:pPr marL="0" indent="0">
              <a:buNone/>
            </a:pPr>
            <a:r>
              <a:rPr lang="pl-PL" dirty="0">
                <a:hlinkClick r:id="rId7"/>
              </a:rPr>
              <a:t>https://</a:t>
            </a:r>
            <a:r>
              <a:rPr lang="pl-PL" dirty="0" smtClean="0">
                <a:hlinkClick r:id="rId7"/>
              </a:rPr>
              <a:t>www.google.com/search?q=kruszyniany&amp;client=firefox-b-d&amp;source=lnms&amp;tbm=isch&amp;sa=X&amp;ved=2ahUKEwilmMaGtp3pAhUCNOwKHcPiBV4Q_AUoAnoECBcQBA&amp;biw=1366&amp;bih=613#imgrc=SZRlrKPrr9QhBM</a:t>
            </a:r>
            <a:endParaRPr lang="pl-PL" dirty="0" smtClean="0"/>
          </a:p>
          <a:p>
            <a:pPr marL="0" indent="0">
              <a:buNone/>
            </a:pPr>
            <a:r>
              <a:rPr lang="pl-PL" dirty="0"/>
              <a:t>https://www.google.com/search?q=bohoniki&amp;client=firefox-b-d&amp;source=lnms&amp;tbm=isch&amp;sa=X&amp;ved=2ahUKEwjllcS8t53pAhWC_aQKHW8VAYAQ_AUoAnoECBUQBA&amp;biw=1366&amp;bih=613#imgrc=BjUMsB8nF38D3M</a:t>
            </a:r>
            <a:endParaRPr lang="pl-PL" dirty="0" smtClean="0"/>
          </a:p>
          <a:p>
            <a:pPr marL="0" indent="0">
              <a:buNone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356906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pl-PL" i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l-PL" sz="3600" i="1" dirty="0" smtClean="0"/>
          </a:p>
          <a:p>
            <a:pPr marL="0" indent="0" algn="ctr">
              <a:buNone/>
            </a:pPr>
            <a:endParaRPr lang="pl-PL" sz="3600" i="1" dirty="0" smtClean="0"/>
          </a:p>
          <a:p>
            <a:pPr marL="0" indent="0" algn="ctr">
              <a:buNone/>
            </a:pPr>
            <a:r>
              <a:rPr lang="pl-PL" sz="3600" i="1" dirty="0" smtClean="0">
                <a:solidFill>
                  <a:srgbClr val="FF0000"/>
                </a:solidFill>
              </a:rPr>
              <a:t>Dziękuję za uwagę</a:t>
            </a:r>
            <a:endParaRPr lang="pl-PL" sz="3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60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i="1" dirty="0" smtClean="0">
                <a:solidFill>
                  <a:srgbClr val="FF0000"/>
                </a:solidFill>
              </a:rPr>
              <a:t>Historia pielgrzymowania</a:t>
            </a:r>
            <a:endParaRPr lang="pl-PL" i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endParaRPr lang="pl-PL" i="1" dirty="0" smtClean="0">
              <a:solidFill>
                <a:srgbClr val="002060"/>
              </a:solidFill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l-PL" i="1" dirty="0" smtClean="0">
                <a:solidFill>
                  <a:srgbClr val="002060"/>
                </a:solidFill>
              </a:rPr>
              <a:t>Zwyczaj pielgrzymowania znany był już w starożytnym Egipcie, Grecji </a:t>
            </a:r>
            <a:br>
              <a:rPr lang="pl-PL" i="1" dirty="0" smtClean="0">
                <a:solidFill>
                  <a:srgbClr val="002060"/>
                </a:solidFill>
              </a:rPr>
            </a:br>
            <a:r>
              <a:rPr lang="pl-PL" i="1" dirty="0" smtClean="0">
                <a:solidFill>
                  <a:srgbClr val="002060"/>
                </a:solidFill>
              </a:rPr>
              <a:t>i Rzymie. Także w kulturach </a:t>
            </a:r>
            <a:r>
              <a:rPr lang="pl-PL" i="1" dirty="0">
                <a:solidFill>
                  <a:srgbClr val="002060"/>
                </a:solidFill>
              </a:rPr>
              <a:t>B</a:t>
            </a:r>
            <a:r>
              <a:rPr lang="pl-PL" i="1" dirty="0" smtClean="0">
                <a:solidFill>
                  <a:srgbClr val="002060"/>
                </a:solidFill>
              </a:rPr>
              <a:t>liskiego Wschodu istniały tradycyjne dni, </a:t>
            </a:r>
            <a:br>
              <a:rPr lang="pl-PL" i="1" dirty="0" smtClean="0">
                <a:solidFill>
                  <a:srgbClr val="002060"/>
                </a:solidFill>
              </a:rPr>
            </a:br>
            <a:r>
              <a:rPr lang="pl-PL" i="1" dirty="0" smtClean="0">
                <a:solidFill>
                  <a:srgbClr val="002060"/>
                </a:solidFill>
              </a:rPr>
              <a:t>w których pielgrzymowano na przykład do Jerozolimy na święto Paschy. Tradycja żydowska została przejęta przez chrześcijan około IV wieku. Celem pielgrzymek chrześcijańskich najpierw była Ziemia Święta, </a:t>
            </a:r>
            <a:br>
              <a:rPr lang="pl-PL" i="1" dirty="0" smtClean="0">
                <a:solidFill>
                  <a:srgbClr val="002060"/>
                </a:solidFill>
              </a:rPr>
            </a:br>
            <a:r>
              <a:rPr lang="pl-PL" i="1" dirty="0" smtClean="0">
                <a:solidFill>
                  <a:srgbClr val="002060"/>
                </a:solidFill>
              </a:rPr>
              <a:t>a później sanktuaria europejskie. W czasach wczesnego średniowiecza pielgrzymowano do grobu św. Jakuba Apostoła w Santiago de Compostela oraz do grobów apostołów Piotra i Pawła w Rzymie.</a:t>
            </a:r>
          </a:p>
        </p:txBody>
      </p:sp>
    </p:spTree>
    <p:extLst>
      <p:ext uri="{BB962C8B-B14F-4D97-AF65-F5344CB8AC3E}">
        <p14:creationId xmlns:p14="http://schemas.microsoft.com/office/powerpoint/2010/main" val="236468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i="1" dirty="0" smtClean="0">
                <a:solidFill>
                  <a:srgbClr val="FF0000"/>
                </a:solidFill>
              </a:rPr>
              <a:t>Santiago de Compostela</a:t>
            </a:r>
            <a:endParaRPr lang="pl-PL" i="1" dirty="0">
              <a:solidFill>
                <a:srgbClr val="FF0000"/>
              </a:solidFill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446" y="1938529"/>
            <a:ext cx="4041820" cy="4041820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l-PL" i="1" dirty="0">
                <a:solidFill>
                  <a:srgbClr val="002060"/>
                </a:solidFill>
              </a:rPr>
              <a:t>Miejsce </a:t>
            </a:r>
            <a:r>
              <a:rPr lang="pl-PL" i="1" dirty="0" smtClean="0">
                <a:solidFill>
                  <a:srgbClr val="002060"/>
                </a:solidFill>
              </a:rPr>
              <a:t>spoczynku jednego z 12 apostołów, świętego Jakuba. Od czasów średniowiecza znany ośrodek </a:t>
            </a:r>
            <a:r>
              <a:rPr lang="pl-PL" i="1" dirty="0">
                <a:solidFill>
                  <a:srgbClr val="002060"/>
                </a:solidFill>
              </a:rPr>
              <a:t>kultu i cel pielgrzymek. </a:t>
            </a:r>
            <a:r>
              <a:rPr lang="pl-PL" i="1" dirty="0" smtClean="0">
                <a:solidFill>
                  <a:srgbClr val="002060"/>
                </a:solidFill>
              </a:rPr>
              <a:t>Przybywali tam ludzie wszystkich stanów. Czasami pielgrzymka </a:t>
            </a:r>
            <a:r>
              <a:rPr lang="pl-PL" i="1" dirty="0">
                <a:solidFill>
                  <a:srgbClr val="002060"/>
                </a:solidFill>
              </a:rPr>
              <a:t>do grobu </a:t>
            </a:r>
            <a:r>
              <a:rPr lang="pl-PL" i="1" dirty="0" smtClean="0">
                <a:solidFill>
                  <a:srgbClr val="002060"/>
                </a:solidFill>
              </a:rPr>
              <a:t>apostoła nakazywana była wyrokiem sądowym. Jednym z symboli pielgrzymki do grobu świętego jest muszla świętego Jakuba, nazywana </a:t>
            </a:r>
            <a:r>
              <a:rPr lang="pl-PL" i="1" dirty="0" err="1" smtClean="0">
                <a:solidFill>
                  <a:srgbClr val="002060"/>
                </a:solidFill>
              </a:rPr>
              <a:t>przegrzebką</a:t>
            </a:r>
            <a:r>
              <a:rPr lang="pl-PL" i="1" dirty="0" smtClean="0">
                <a:solidFill>
                  <a:srgbClr val="002060"/>
                </a:solidFill>
              </a:rPr>
              <a:t>. Kiedyś była symbolem ukończonej pielgrzymki. Obecnie jest znakiem rozpoznawczym w drodze.</a:t>
            </a:r>
          </a:p>
        </p:txBody>
      </p:sp>
    </p:spTree>
    <p:extLst>
      <p:ext uri="{BB962C8B-B14F-4D97-AF65-F5344CB8AC3E}">
        <p14:creationId xmlns:p14="http://schemas.microsoft.com/office/powerpoint/2010/main" val="241179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i="1" dirty="0" smtClean="0">
                <a:solidFill>
                  <a:srgbClr val="FF0000"/>
                </a:solidFill>
              </a:rPr>
              <a:t>Bazylika świętego Piotra na Watykanie</a:t>
            </a:r>
            <a:endParaRPr lang="pl-PL" i="1" dirty="0">
              <a:solidFill>
                <a:srgbClr val="FF0000"/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dirty="0" smtClean="0">
                <a:solidFill>
                  <a:srgbClr val="002060"/>
                </a:solidFill>
              </a:rPr>
              <a:t>Bazylika została zbudowana na Wzgórzu Watykańskim w latach 1506 – 1626 na miejscu starszej bazyliki wczesnochrześcijańskiej</a:t>
            </a:r>
            <a:r>
              <a:rPr lang="pl-PL" b="1" dirty="0" smtClean="0">
                <a:solidFill>
                  <a:srgbClr val="002060"/>
                </a:solidFill>
              </a:rPr>
              <a:t>.</a:t>
            </a:r>
            <a:r>
              <a:rPr lang="pl-PL" dirty="0" smtClean="0">
                <a:solidFill>
                  <a:srgbClr val="002060"/>
                </a:solidFill>
              </a:rPr>
              <a:t> Według tradycji stoi na miejscu, </a:t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>w którym został pochowany święty Piotr, jeden z 12 apostołów, uznawany za pierwszego papieża. Jego grób leży pod głównym ołtarzem. Jest siedzibą papieży.</a:t>
            </a:r>
          </a:p>
          <a:p>
            <a:pPr marL="0" indent="0" algn="just">
              <a:buNone/>
            </a:pPr>
            <a:r>
              <a:rPr lang="pl-PL" dirty="0" smtClean="0">
                <a:solidFill>
                  <a:srgbClr val="002060"/>
                </a:solidFill>
              </a:rPr>
              <a:t>.</a:t>
            </a:r>
            <a:endParaRPr lang="pl-PL" dirty="0">
              <a:solidFill>
                <a:srgbClr val="002060"/>
              </a:solidFill>
            </a:endParaRP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90" y="2017595"/>
            <a:ext cx="5181600" cy="3452241"/>
          </a:xfrm>
        </p:spPr>
      </p:pic>
    </p:spTree>
    <p:extLst>
      <p:ext uri="{BB962C8B-B14F-4D97-AF65-F5344CB8AC3E}">
        <p14:creationId xmlns:p14="http://schemas.microsoft.com/office/powerpoint/2010/main" val="157316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i="1" dirty="0" smtClean="0">
                <a:solidFill>
                  <a:srgbClr val="FF0000"/>
                </a:solidFill>
              </a:rPr>
              <a:t>Bazylika świętego Pawła </a:t>
            </a:r>
            <a:r>
              <a:rPr lang="pl-PL" i="1" dirty="0">
                <a:solidFill>
                  <a:srgbClr val="FF0000"/>
                </a:solidFill>
              </a:rPr>
              <a:t>w</a:t>
            </a:r>
            <a:r>
              <a:rPr lang="pl-PL" i="1" dirty="0" smtClean="0">
                <a:solidFill>
                  <a:srgbClr val="FF0000"/>
                </a:solidFill>
              </a:rPr>
              <a:t> Rzymie</a:t>
            </a:r>
            <a:endParaRPr lang="pl-PL" i="1" dirty="0">
              <a:solidFill>
                <a:srgbClr val="FF0000"/>
              </a:solidFill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53" y="2197242"/>
            <a:ext cx="5181600" cy="3608104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pl-PL" i="1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pl-PL" i="1" dirty="0" smtClean="0">
                <a:solidFill>
                  <a:srgbClr val="002060"/>
                </a:solidFill>
              </a:rPr>
              <a:t>Została zbudowana w latach 386-440. Według tradycji zbudowano ją w miejscu, gdzie Lucyna Rzymska pochowała ciało świętego Pawła. Pierwotnie nad jego grobem zbudowana została mała kapliczka, która przetrwała aż do czasu zbudowania bazyliki.</a:t>
            </a:r>
          </a:p>
        </p:txBody>
      </p:sp>
    </p:spTree>
    <p:extLst>
      <p:ext uri="{BB962C8B-B14F-4D97-AF65-F5344CB8AC3E}">
        <p14:creationId xmlns:p14="http://schemas.microsoft.com/office/powerpoint/2010/main" val="156618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i="1" dirty="0" smtClean="0">
                <a:solidFill>
                  <a:srgbClr val="FF0000"/>
                </a:solidFill>
              </a:rPr>
              <a:t>Pielgrzymowanie w Polsce</a:t>
            </a:r>
            <a:endParaRPr lang="pl-PL" i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dirty="0" smtClean="0"/>
          </a:p>
          <a:p>
            <a:pPr marL="0" indent="0" algn="just">
              <a:buNone/>
            </a:pPr>
            <a:r>
              <a:rPr lang="pl-PL" i="1" dirty="0" smtClean="0">
                <a:solidFill>
                  <a:srgbClr val="002060"/>
                </a:solidFill>
              </a:rPr>
              <a:t>Początkowo najbardziej znanymi w Polsce miejscami, do których pielgrzymowano był grób świętego Wojciecha w Gnieźnie oraz Sanktuarium na Świętym Krzyżu. Po sprowadzeniu do Polski obrazu Czarnej Madonny, to Jasna Góra w Częstochowie stała się miejscem bardziej odwiedzanym. Innymi popularnymi celami pielgrzymek są Sanktuarium Miłosierdzia Bożego w Krakowie Łagiewnikach, Sanktuarium Maryjne w Licheniu oraz Wadowice, jako miejsce narodzenia świętego Jana Pawła II.</a:t>
            </a:r>
          </a:p>
          <a:p>
            <a:pPr marL="0" indent="0" algn="just">
              <a:buNone/>
            </a:pPr>
            <a:endParaRPr lang="pl-PL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09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i="1" dirty="0">
                <a:solidFill>
                  <a:srgbClr val="FF0000"/>
                </a:solidFill>
              </a:rPr>
              <a:t>Bazylika prymasowska Wniebowzięcia Najświętszej Maryi Panny w Gnieźnie</a:t>
            </a:r>
          </a:p>
        </p:txBody>
      </p:sp>
      <p:pic>
        <p:nvPicPr>
          <p:cNvPr id="9" name="Symbol zastępczy zawartości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554" y="1825625"/>
            <a:ext cx="2900892" cy="4351338"/>
          </a:xfrm>
        </p:spPr>
      </p:pic>
      <p:pic>
        <p:nvPicPr>
          <p:cNvPr id="10" name="Symbol zastępczy zawartości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077" y="1955914"/>
            <a:ext cx="3348507" cy="4311202"/>
          </a:xfrm>
        </p:spPr>
      </p:pic>
    </p:spTree>
    <p:extLst>
      <p:ext uri="{BB962C8B-B14F-4D97-AF65-F5344CB8AC3E}">
        <p14:creationId xmlns:p14="http://schemas.microsoft.com/office/powerpoint/2010/main" val="350974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i="1" dirty="0">
                <a:solidFill>
                  <a:srgbClr val="FF0000"/>
                </a:solidFill>
              </a:rPr>
              <a:t>Bazylika mniejsza pw. Trójcy Świętej </a:t>
            </a:r>
            <a:r>
              <a:rPr lang="pl-PL" i="1" dirty="0" smtClean="0">
                <a:solidFill>
                  <a:srgbClr val="FF0000"/>
                </a:solidFill>
              </a:rPr>
              <a:t/>
            </a:r>
            <a:br>
              <a:rPr lang="pl-PL" i="1" dirty="0" smtClean="0">
                <a:solidFill>
                  <a:srgbClr val="FF0000"/>
                </a:solidFill>
              </a:rPr>
            </a:br>
            <a:r>
              <a:rPr lang="pl-PL" i="1" dirty="0" smtClean="0">
                <a:solidFill>
                  <a:srgbClr val="FF0000"/>
                </a:solidFill>
              </a:rPr>
              <a:t>i </a:t>
            </a:r>
            <a:r>
              <a:rPr lang="pl-PL" i="1" dirty="0">
                <a:solidFill>
                  <a:srgbClr val="FF0000"/>
                </a:solidFill>
              </a:rPr>
              <a:t>sanktuarium Relikwii Drzewa Krzyża Świętego </a:t>
            </a: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78412"/>
            <a:ext cx="5181600" cy="3445764"/>
          </a:xfrm>
        </p:spPr>
      </p:pic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238" y="2278412"/>
            <a:ext cx="2318423" cy="3483969"/>
          </a:xfrm>
        </p:spPr>
      </p:pic>
    </p:spTree>
    <p:extLst>
      <p:ext uri="{BB962C8B-B14F-4D97-AF65-F5344CB8AC3E}">
        <p14:creationId xmlns:p14="http://schemas.microsoft.com/office/powerpoint/2010/main" val="312705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590</Words>
  <Application>Microsoft Office PowerPoint</Application>
  <PresentationFormat>Panoramiczny</PresentationFormat>
  <Paragraphs>64</Paragraphs>
  <Slides>24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Motyw pakietu Office</vt:lpstr>
      <vt:lpstr>Pielgrzymowanie w religiach świata</vt:lpstr>
      <vt:lpstr>Czym jest pielgrzymka?</vt:lpstr>
      <vt:lpstr>Historia pielgrzymowania</vt:lpstr>
      <vt:lpstr>Santiago de Compostela</vt:lpstr>
      <vt:lpstr>Bazylika świętego Piotra na Watykanie</vt:lpstr>
      <vt:lpstr>Bazylika świętego Pawła w Rzymie</vt:lpstr>
      <vt:lpstr>Pielgrzymowanie w Polsce</vt:lpstr>
      <vt:lpstr>Bazylika prymasowska Wniebowzięcia Najświętszej Maryi Panny w Gnieźnie</vt:lpstr>
      <vt:lpstr>Bazylika mniejsza pw. Trójcy Świętej  i sanktuarium Relikwii Drzewa Krzyża Świętego </vt:lpstr>
      <vt:lpstr>Sanktuarium Matki Bożej Częstochowskiej  na Jasnej Górze</vt:lpstr>
      <vt:lpstr>Pielgrzymowanie w judaizmie</vt:lpstr>
      <vt:lpstr>Ściana Płaczu w Jerozolimie</vt:lpstr>
      <vt:lpstr>Pielgrzymowanie w islamie</vt:lpstr>
      <vt:lpstr>Prezentacja programu PowerPoint</vt:lpstr>
      <vt:lpstr>Mekka  meczet Al-Masdżid al-Haram</vt:lpstr>
      <vt:lpstr>Medyna – meczet Proroka</vt:lpstr>
      <vt:lpstr>Meczet w Kruszynianach na Podlasiu</vt:lpstr>
      <vt:lpstr>Meczet w Bohonikach na Podlasiu</vt:lpstr>
      <vt:lpstr>Pielgrzymowanie w hinduizmie </vt:lpstr>
      <vt:lpstr>Parikrama</vt:lpstr>
      <vt:lpstr>Bibliografia </vt:lpstr>
      <vt:lpstr>zdjęcia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pielgrzymowanie</dc:title>
  <dc:creator>Jadwiga Pawletta</dc:creator>
  <cp:lastModifiedBy>Jadwiga Pawletta</cp:lastModifiedBy>
  <cp:revision>33</cp:revision>
  <dcterms:created xsi:type="dcterms:W3CDTF">2020-05-05T14:34:07Z</dcterms:created>
  <dcterms:modified xsi:type="dcterms:W3CDTF">2020-05-20T10:20:37Z</dcterms:modified>
</cp:coreProperties>
</file>