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1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Kycler" userId="b4622c03b0bb1b8b" providerId="LiveId" clId="{9496BCB5-2988-4614-8782-9B1173E4C39B}"/>
    <pc:docChg chg="modSld">
      <pc:chgData name="Małgorzata Kycler" userId="b4622c03b0bb1b8b" providerId="LiveId" clId="{9496BCB5-2988-4614-8782-9B1173E4C39B}" dt="2020-03-06T21:24:30.276" v="3" actId="20577"/>
      <pc:docMkLst>
        <pc:docMk/>
      </pc:docMkLst>
      <pc:sldChg chg="modSp">
        <pc:chgData name="Małgorzata Kycler" userId="b4622c03b0bb1b8b" providerId="LiveId" clId="{9496BCB5-2988-4614-8782-9B1173E4C39B}" dt="2020-03-06T21:20:07.263" v="1" actId="20577"/>
        <pc:sldMkLst>
          <pc:docMk/>
          <pc:sldMk cId="3701670267" sldId="258"/>
        </pc:sldMkLst>
        <pc:spChg chg="mod">
          <ac:chgData name="Małgorzata Kycler" userId="b4622c03b0bb1b8b" providerId="LiveId" clId="{9496BCB5-2988-4614-8782-9B1173E4C39B}" dt="2020-03-06T21:20:07.263" v="1" actId="20577"/>
          <ac:spMkLst>
            <pc:docMk/>
            <pc:sldMk cId="3701670267" sldId="258"/>
            <ac:spMk id="4" creationId="{01ECD4AF-5F83-4060-90DF-FAE615182B42}"/>
          </ac:spMkLst>
        </pc:spChg>
      </pc:sldChg>
      <pc:sldChg chg="modSp">
        <pc:chgData name="Małgorzata Kycler" userId="b4622c03b0bb1b8b" providerId="LiveId" clId="{9496BCB5-2988-4614-8782-9B1173E4C39B}" dt="2020-03-06T21:24:30.276" v="3" actId="20577"/>
        <pc:sldMkLst>
          <pc:docMk/>
          <pc:sldMk cId="1121603149" sldId="260"/>
        </pc:sldMkLst>
        <pc:spChg chg="mod">
          <ac:chgData name="Małgorzata Kycler" userId="b4622c03b0bb1b8b" providerId="LiveId" clId="{9496BCB5-2988-4614-8782-9B1173E4C39B}" dt="2020-03-06T21:24:30.276" v="3" actId="20577"/>
          <ac:spMkLst>
            <pc:docMk/>
            <pc:sldMk cId="1121603149" sldId="260"/>
            <ac:spMk id="3" creationId="{DAE626B1-49C4-4F2E-BA62-0CBA91D7F8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7BB68-AC10-478A-A498-CB918CCD9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C25A2D-0F0E-4EFF-8D84-3D04D7DC9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75ECE1-2CDB-4723-BF9A-0EA9DA3C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F4A83F-4B7B-4B9E-A682-C784D75F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0867F5-E0A1-426A-814E-F2511657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88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5F7465-A9B1-4B24-AD7F-20024948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8FB4D2E-ADF1-439D-83D0-90F6CF21B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7B9E22-C67D-461B-AA1E-7A929BBD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900EB3-B824-4880-A2AC-A638B0AF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CC531-409E-4A3B-997D-4B2DC0E7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62557D6-8FB5-4424-8C2B-717024ADE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90BC75-F1CD-4842-A53D-B190D8543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CAEBFE-3B59-4041-AF1E-1C037E4F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844383-1D92-4527-BA7D-E7ABF0A8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1A8D7D-66EB-4090-905A-E06400C5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81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23BA9-3B6F-42DF-BEDB-96C35DF5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654443-F0E8-41AC-AAB7-C006FF3E6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B13FEC-0101-44F8-9112-02B9FF14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653952-B06B-4808-9C64-831FCD5B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1C6672-B802-4968-9F6A-2F58500E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42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FA086-1A9C-43B1-AF80-F16AA64C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1A6603-B2CE-426C-9BF6-BEA7123CF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A4E873-30B6-4B66-B9F4-2FF4395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337B69-3B01-4AE2-BAC8-2D65862C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23524B-062D-425C-AE7C-53F432EE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60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F701F-518E-46F9-A4C9-9BD7849E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FA4427-7D28-4BBE-827F-FE28FBD80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73A0D6-FCCC-42B1-A5A5-1F5D92F7A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5D2AE6-F758-44C9-A9F6-9613418C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D0A79B-20D6-49EB-BB47-B8D83252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F4B216-DC45-4EDB-9F21-E07BFE1E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D0092-36E6-489B-AE3F-84087A21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F0ABB6-6C19-4018-B6DD-FAF15D1F6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648C3B-12CD-4D16-8F99-A00A8E0A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5C66CC-8686-4AF7-A9F4-10E8F963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6FFADF8-2042-408E-8F36-8F9524274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7922C0-2F21-4D1D-97AD-FB17FA79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C58B653-423F-480F-81B0-2857173C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CA02FD1-AC17-462D-BA4E-CCCAEB35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87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0C685-82B0-4B5E-8E52-5D1F8F08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8F1B13-C8FF-48B4-897A-305E3B76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0E3EB95-C79B-4934-8756-DB7E8C59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938021-C98A-4D2B-A1EF-25947A3F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96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CDB388B-1DA0-442C-A240-E851AD4A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13C836-B00D-4E4F-878C-2CE7AC3B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F7A979-DAF0-47D2-B444-8B658A62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4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03A7D-3C1B-4051-ABA4-0C7A2CB4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1F77C-82EC-44C8-AA30-A36770EC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802935-9CBA-42D2-9159-7DF35DC1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275087-1047-4C49-9D06-2D0EC239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EF61F6-5577-4C76-BC35-12650F00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0DB804-1D30-4652-B53E-4BAF6B64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63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025A7D-90AD-4BBA-BEBC-6A9F837F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39F07F4-5C7C-412C-9E50-64336E11C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7088A7-1335-4005-93E7-666CB7A28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EAABC6-503B-4F4C-9FC6-10344276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9D36CA-5997-4773-A308-647BFF81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59832A-1A3F-4A1D-8C68-BEAFCFF8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05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8667AC6-1FDA-4049-B5CC-56041C6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ADB553-6B07-4BDB-9116-13AAC526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86E887-60EE-4ED3-87AC-8824CC90D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21BC-975F-4AE2-A75F-C8126C748566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BF4D72-C94A-4985-9855-BDAF20FBE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476D63-3FC7-44EC-9220-6492DEB8B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3F3E-A1AB-4D1B-B638-6EFFFE44F5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6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vn24.pl/magazyn-tvn24/klucze-do-grobu-chrystusa-maja-muzulmanie-bo-chrzescijanie-sie-klocili,146,2589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FC7491-1DC7-47F8-AEBB-D95EB2D12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04" y="244539"/>
            <a:ext cx="9144000" cy="2387600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Religie Świata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3F2F169-A88C-4F35-B06C-B496B110A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384" y="2516950"/>
            <a:ext cx="9144000" cy="46953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158012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FD310-8AF2-4B12-9136-4C864544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70D31BE-2E59-49C9-8E9E-B52CE8C29758}"/>
              </a:ext>
            </a:extLst>
          </p:cNvPr>
          <p:cNvSpPr txBox="1"/>
          <p:nvPr/>
        </p:nvSpPr>
        <p:spPr>
          <a:xfrm>
            <a:off x="922789" y="1690688"/>
            <a:ext cx="9882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Wiadomości: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Wikipedia (</a:t>
            </a:r>
            <a:r>
              <a:rPr lang="pl-PL" dirty="0">
                <a:hlinkClick r:id="rId2"/>
              </a:rPr>
              <a:t>www.wikipedia.org</a:t>
            </a:r>
            <a:r>
              <a:rPr lang="pl-P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Magazyn TVN24 (</a:t>
            </a:r>
            <a:r>
              <a:rPr lang="pl-PL" dirty="0">
                <a:hlinkClick r:id="rId3"/>
              </a:rPr>
              <a:t>https://tvn24.pl/magazyn-tvn24/klucze-do-grobu-chrystusa-maja-muzulmanie-bo-chrzescijanie-sie-klocili,146,2589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dirty="0"/>
              <a:t>Zdjęcia: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Wikimedia</a:t>
            </a:r>
            <a:r>
              <a:rPr lang="pl-PL" dirty="0"/>
              <a:t> </a:t>
            </a:r>
            <a:r>
              <a:rPr lang="pl-PL" dirty="0" err="1"/>
              <a:t>Commons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Shutterstock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892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5834FACA-8C22-4122-B31E-079D31DABE4F}"/>
              </a:ext>
            </a:extLst>
          </p:cNvPr>
          <p:cNvSpPr txBox="1"/>
          <p:nvPr/>
        </p:nvSpPr>
        <p:spPr>
          <a:xfrm>
            <a:off x="453910" y="1138064"/>
            <a:ext cx="67127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(arab. </a:t>
            </a:r>
            <a:r>
              <a:rPr lang="ar-AE" dirty="0"/>
              <a:t>الإسلام, </a:t>
            </a:r>
            <a:r>
              <a:rPr lang="pl-PL" dirty="0"/>
              <a:t> </a:t>
            </a:r>
            <a:r>
              <a:rPr lang="pl-PL" i="1" dirty="0"/>
              <a:t>al-</a:t>
            </a:r>
            <a:r>
              <a:rPr lang="pl-PL" i="1" dirty="0" err="1"/>
              <a:t>islām</a:t>
            </a:r>
            <a:r>
              <a:rPr lang="pl-PL" dirty="0"/>
              <a:t>) – religia monoteistyczna (czyli uznająca jednego Boga), druga na świecie pod względem liczby wyznawców po chrześcijaństwie. Świętą księgą islamu jest Koran, a zawarte w nim objawienie ma stanowić ostateczne i niezmienne przesłanie Allaha do ludzi.</a:t>
            </a:r>
          </a:p>
          <a:p>
            <a:r>
              <a:rPr lang="pl-PL" dirty="0"/>
              <a:t>Słowo islam w języku arabskim oznacza poddanie się woli Boga. Islam ma wspólne korzenie z judaizmem i chrześcijaństwem. Zgodnie z nauką proroka Mahometa objawienie przekazane Żydom i chrześcijanom przez Abrahama, Mojżesza i Jezusa powinno zostać ponowione i uzupełnione. Muzułmanie wierzą, że wersety Koranu zostały stopniowo objawione Mahometowi poprzez Archanioła Gabriela pomiędzy 610 r. n.e., a jego śmiercią 8 czerwca 632 roku. Podstawę islamu tworzy pięć zasad i obowiązków muzułmanina: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wyznanie wiary w jedynego Boga (</a:t>
            </a:r>
            <a:r>
              <a:rPr lang="pl-PL" dirty="0" err="1"/>
              <a:t>szahada</a:t>
            </a:r>
            <a:r>
              <a:rPr lang="pl-PL" dirty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pięciokrotna modlitwa w ciągu doby,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post w miesiącu ramadan,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jałmużna na rzecz ubogich,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pielgrzymka do Mekki przynajmniej raz w życiu.</a:t>
            </a:r>
          </a:p>
        </p:txBody>
      </p:sp>
      <p:pic>
        <p:nvPicPr>
          <p:cNvPr id="1026" name="Picture 2" descr="Znalezione obrazy dla zapytania: islam">
            <a:extLst>
              <a:ext uri="{FF2B5EF4-FFF2-40B4-BE49-F238E27FC236}">
                <a16:creationId xmlns:a16="http://schemas.microsoft.com/office/drawing/2014/main" id="{8968386A-FD82-4456-8BC3-C0A1BFAC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6" y="488658"/>
            <a:ext cx="4017106" cy="58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5FC45689-94FC-4ED6-8989-0A753E39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146295"/>
            <a:ext cx="10515600" cy="991770"/>
          </a:xfrm>
        </p:spPr>
        <p:txBody>
          <a:bodyPr/>
          <a:lstStyle/>
          <a:p>
            <a:r>
              <a:rPr lang="pl-PL" dirty="0"/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406526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98FF6-3FE6-4D36-A910-6776C102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260"/>
          </a:xfrm>
        </p:spPr>
        <p:txBody>
          <a:bodyPr/>
          <a:lstStyle/>
          <a:p>
            <a:r>
              <a:rPr lang="pl-PL" dirty="0"/>
              <a:t>Historia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1ECD4AF-5F83-4060-90DF-FAE615182B42}"/>
              </a:ext>
            </a:extLst>
          </p:cNvPr>
          <p:cNvSpPr/>
          <p:nvPr/>
        </p:nvSpPr>
        <p:spPr>
          <a:xfrm>
            <a:off x="484553" y="1087016"/>
            <a:ext cx="812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Mahomet (po arabsku </a:t>
            </a:r>
            <a:r>
              <a:rPr lang="pl-PL" i="1" dirty="0"/>
              <a:t>Muhammad</a:t>
            </a:r>
            <a:r>
              <a:rPr lang="pl-PL" dirty="0"/>
              <a:t>), prorok i twórca islamu, żył w latach 570-632. Urodził się w Mekce. Po śmierci rodziców wychowywał go dziadek, a następnie stryjek. Mahomet zajmował się handlem do czasu, gdy zaczął twierdzić, że podczas kontemplacji doznał wizji i zaczął głosić zasady nowej religii. Objawienie miało miejsce w 610 r. </a:t>
            </a:r>
            <a:r>
              <a:rPr lang="pl-PL" dirty="0" err="1"/>
              <a:t>n.e</a:t>
            </a:r>
            <a:r>
              <a:rPr lang="pl-PL" dirty="0"/>
              <a:t> w jaskini </a:t>
            </a:r>
            <a:r>
              <a:rPr lang="pl-PL" dirty="0" err="1"/>
              <a:t>Hira</a:t>
            </a:r>
            <a:r>
              <a:rPr lang="pl-PL" dirty="0"/>
              <a:t>. Przeciwnicy zmusili go jednak do ucieczki z Mekki do Medyny. Data tej ucieczki, zwanej hidżrą, przypadająca na 622 r. ery chrześcijańskiej, przyjęta została za pierwszy rok ery muzułmańskiej. Począwszy od niej liczone są kolejne lata islamskiego kalendarza.</a:t>
            </a:r>
          </a:p>
          <a:p>
            <a:endParaRPr lang="pl-PL" dirty="0"/>
          </a:p>
          <a:p>
            <a:r>
              <a:rPr lang="pl-PL" dirty="0"/>
              <a:t>Liczba zwolenników Mahometa szybko rosła. Zgromadzeni w Medynie rozpoczęli podboje, podporządkowując prorokowi kolejne plemiona arabskie. Pod koniec życia Mahometa pod jego zwierzchnictwem znalazła się Mekka i większość Półwyspu Arabskiego. Gdy Mahomet zmarł, na czele muzułmanów stanął jego teść, Abu </a:t>
            </a:r>
            <a:r>
              <a:rPr lang="pl-PL" dirty="0" err="1"/>
              <a:t>Bakr</a:t>
            </a:r>
            <a:r>
              <a:rPr lang="pl-PL" dirty="0"/>
              <a:t>, który przyjął tytuł kalifa, czyli następcy, zastępcy Proroka. Religia islamska wyzwoliła w Arabach wielką energię i ekspansywność. W ciągu następnych dziesięcioleci VII i VIII w. podbili oni ogromne obszary: na Bliskim Wschodzie – Palestynę i Syrię; w Afryce – całą jej część północną, od Egiptu po Maghreb (czyli dzisiejsze Maroko i Algierię); na Bliskim Wschodzie i w Azji Środkowej – tereny Mezopotamii i Persji, a następnie obszary do Turkiestanu i granic Indii.</a:t>
            </a:r>
          </a:p>
        </p:txBody>
      </p:sp>
      <p:pic>
        <p:nvPicPr>
          <p:cNvPr id="2050" name="Picture 2" descr="Znalezione obrazy dla zapytania: mahomet">
            <a:extLst>
              <a:ext uri="{FF2B5EF4-FFF2-40B4-BE49-F238E27FC236}">
                <a16:creationId xmlns:a16="http://schemas.microsoft.com/office/drawing/2014/main" id="{F0F27774-70CA-4382-9695-F543F908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02" y="2157045"/>
            <a:ext cx="2690625" cy="30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7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39BD3-8259-4C05-BBCC-601A2B09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Wiara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C6913-E2FA-487E-A8CF-A12908285D74}"/>
              </a:ext>
            </a:extLst>
          </p:cNvPr>
          <p:cNvSpPr/>
          <p:nvPr/>
        </p:nvSpPr>
        <p:spPr>
          <a:xfrm>
            <a:off x="714265" y="2047501"/>
            <a:ext cx="10855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/>
              <a:t>Bóg</a:t>
            </a:r>
          </a:p>
          <a:p>
            <a:r>
              <a:rPr lang="pl-PL" dirty="0"/>
              <a:t>W islamie występuje wiara w jednego boga, który w Koranie nazywany jest Allah.</a:t>
            </a:r>
          </a:p>
          <a:p>
            <a:endParaRPr lang="pl-PL" dirty="0"/>
          </a:p>
          <a:p>
            <a:r>
              <a:rPr lang="pl-PL" dirty="0"/>
              <a:t>Jak mówi sura al-</a:t>
            </a:r>
            <a:r>
              <a:rPr lang="pl-PL" dirty="0" err="1"/>
              <a:t>Ichlas</a:t>
            </a:r>
            <a:r>
              <a:rPr lang="pl-PL" dirty="0"/>
              <a:t> z Koranu: </a:t>
            </a:r>
            <a:r>
              <a:rPr lang="pl-PL" i="1" dirty="0"/>
              <a:t>On jest Bogiem jedynym Bogiem wiekuistym! Nie zrodził nikogo, ani też nie został zrodzony, a nikt nie jest Jemu równy.</a:t>
            </a:r>
          </a:p>
          <a:p>
            <a:endParaRPr lang="pl-PL" dirty="0"/>
          </a:p>
          <a:p>
            <a:r>
              <a:rPr lang="pl-PL" dirty="0"/>
              <a:t>Według muzułmanów Bóg (arab. Allah) jest wszechwiedzący, doskonały, jest źródłem wszelkiej wiedzy i sprawiedliwości, ma znajomość prawa doskonałego. Jest niepodobny do nikogo i niczego nie można z nim porównywać. </a:t>
            </a:r>
            <a:r>
              <a:rPr lang="pl-PL" u="sng" dirty="0"/>
              <a:t>Islam zabrania przedstawiania go w jakiejkolwiek postaci.</a:t>
            </a:r>
          </a:p>
          <a:p>
            <a:endParaRPr lang="pl-PL" dirty="0"/>
          </a:p>
          <a:p>
            <a:r>
              <a:rPr lang="pl-PL" b="1" u="sng" dirty="0"/>
              <a:t>Wyznanie wiary</a:t>
            </a:r>
          </a:p>
          <a:p>
            <a:r>
              <a:rPr lang="pl-PL" dirty="0"/>
              <a:t>Aby zostać muzułmaninem, czyli „poddanym Allahowi”, należy posiadać intencję oraz wypowiedzieć wyznanie wiary tzw. </a:t>
            </a:r>
            <a:r>
              <a:rPr lang="pl-PL" dirty="0" err="1"/>
              <a:t>szahadę</a:t>
            </a:r>
            <a:r>
              <a:rPr lang="pl-PL" dirty="0"/>
              <a:t>, która brzmi: „(Oświadczam, że) nie ma bóstwa prócz Boga (Allaha) i oświadczam, że Mahomet jest wysłannikiem Boga”. Zasadniczo powinno się to odbyć w obecności świadków, ale istnieją też interpretacje, według których ich obecność nie jest konieczna, gdyż świadkiem jest sam Allah.</a:t>
            </a:r>
          </a:p>
          <a:p>
            <a:endParaRPr lang="pl-PL" dirty="0"/>
          </a:p>
        </p:txBody>
      </p:sp>
      <p:pic>
        <p:nvPicPr>
          <p:cNvPr id="3074" name="Picture 2" descr="Znalezione obrazy dla zapytania: islam">
            <a:extLst>
              <a:ext uri="{FF2B5EF4-FFF2-40B4-BE49-F238E27FC236}">
                <a16:creationId xmlns:a16="http://schemas.microsoft.com/office/drawing/2014/main" id="{2000EE4E-1A95-4A8B-BA44-EB232245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15" y="0"/>
            <a:ext cx="3028462" cy="30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8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AE159-5C27-4018-9838-1930D6D3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Dogmaty islamu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E626B1-49C4-4F2E-BA62-0CBA91D7F86B}"/>
              </a:ext>
            </a:extLst>
          </p:cNvPr>
          <p:cNvSpPr/>
          <p:nvPr/>
        </p:nvSpPr>
        <p:spPr>
          <a:xfrm>
            <a:off x="868898" y="1632852"/>
            <a:ext cx="10861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Wiara w Allaha – jednego Boga, który nie posiada potomstwa (</a:t>
            </a:r>
            <a:r>
              <a:rPr lang="pl-PL" dirty="0" err="1"/>
              <a:t>tawhid</a:t>
            </a:r>
            <a:r>
              <a:rPr lang="pl-PL" dirty="0"/>
              <a:t> – jedynobóstwo; według muzułmanów odróżnia ono islam i judaizm od chrześcijaństwa i innych religii).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Wiara 'w Jego Anioły' – np. anioła </a:t>
            </a:r>
            <a:r>
              <a:rPr lang="pl-PL" dirty="0" err="1"/>
              <a:t>Dżibrila</a:t>
            </a:r>
            <a:r>
              <a:rPr lang="pl-PL" dirty="0"/>
              <a:t> (Gabriela) lub </a:t>
            </a:r>
            <a:r>
              <a:rPr lang="pl-PL" dirty="0" err="1"/>
              <a:t>Michaila</a:t>
            </a:r>
            <a:r>
              <a:rPr lang="pl-PL" dirty="0"/>
              <a:t> (Michała).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Wiara 'w Jego Księgi' – w Koran (także Torę i Ewangelię – choć nie oznaczają one dokładnie tego samego, co dla żydów i chrześcijan – według muzułmanów zostały zafałszowane przez wyznawców tych religii).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Wiara 'w Jego Proroków' – np. w proroka Mahometa, Jezusa, Mojżesza, Adama itd.; Mahomet jest „pieczęcią proroków”- ostatnim z nich i tym, który przyniósł </a:t>
            </a:r>
            <a:r>
              <a:rPr lang="pl-PL"/>
              <a:t>ostateczne objawienie.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Wiara 'w Dzień Ostatni' – czyli Dzień Sądu Ostatecznego, w którym ludzie będą osądzeni przez Boga.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Wiara 'w Przeznaczenie' – czyli że wszelkie dobro i zło, które przydarza się człowiekowi, dzieje się za wolą Boga.</a:t>
            </a:r>
          </a:p>
        </p:txBody>
      </p:sp>
      <p:pic>
        <p:nvPicPr>
          <p:cNvPr id="4098" name="Picture 2" descr="Znalezione obrazy dla zapytania: islam">
            <a:extLst>
              <a:ext uri="{FF2B5EF4-FFF2-40B4-BE49-F238E27FC236}">
                <a16:creationId xmlns:a16="http://schemas.microsoft.com/office/drawing/2014/main" id="{E8CEAEC0-19A6-40DC-B25E-9F807A78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80" y="4495174"/>
            <a:ext cx="4587630" cy="20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0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EF414-4292-4412-B282-A8334CC2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Duchowni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C73B46B-C43B-41D3-985E-14389357F2C6}"/>
              </a:ext>
            </a:extLst>
          </p:cNvPr>
          <p:cNvSpPr/>
          <p:nvPr/>
        </p:nvSpPr>
        <p:spPr>
          <a:xfrm>
            <a:off x="838200" y="1293678"/>
            <a:ext cx="79150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islamie </a:t>
            </a:r>
            <a:r>
              <a:rPr lang="pl-PL" dirty="0" err="1"/>
              <a:t>sunnickim</a:t>
            </a:r>
            <a:r>
              <a:rPr lang="pl-PL" dirty="0"/>
              <a:t> nie istnieje odrębna grupa duchownych. </a:t>
            </a:r>
            <a:r>
              <a:rPr lang="pl-PL" b="1" dirty="0"/>
              <a:t>Imam</a:t>
            </a:r>
            <a:r>
              <a:rPr lang="pl-PL" dirty="0"/>
              <a:t> (pol.: przewodnik, szef) nie jest kapłanem, lecz członkiem społeczności wiernych, który prowadzi modlitwy. Imam nie musi być teologiem, powinien mieć tylko dobrą znajomość zasad islamu i Koranu, być mądry i poważany. </a:t>
            </a:r>
            <a:r>
              <a:rPr lang="pl-PL" b="1" dirty="0"/>
              <a:t>Muezzin</a:t>
            </a:r>
            <a:r>
              <a:rPr lang="pl-PL" dirty="0"/>
              <a:t> również nie jest duchownym. Znawcy islamu otaczani są szacunkiem, jako „następcy proroków”.</a:t>
            </a:r>
          </a:p>
          <a:p>
            <a:r>
              <a:rPr lang="pl-PL" dirty="0"/>
              <a:t>Istnieje wiele kategorii na określenie osób, biegłych w zasadach islamu: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/>
              <a:t>aamij</a:t>
            </a:r>
            <a:r>
              <a:rPr lang="pl-PL" dirty="0"/>
              <a:t> – znawca podstawowych zasad islamu;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/>
              <a:t>idżtihad</a:t>
            </a:r>
            <a:r>
              <a:rPr lang="pl-PL" dirty="0"/>
              <a:t> – na podstawie tekstów religijnych wyjaśnia bieżące problemy społeczności (np. kultowe, polityczne, obyczajowe);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/>
              <a:t>tafsir</a:t>
            </a:r>
            <a:r>
              <a:rPr lang="pl-PL" dirty="0"/>
              <a:t> – interpretator Koranu;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al-</a:t>
            </a:r>
            <a:r>
              <a:rPr lang="pl-PL" i="1" dirty="0" err="1"/>
              <a:t>alim</a:t>
            </a:r>
            <a:r>
              <a:rPr lang="pl-PL" i="1" dirty="0"/>
              <a:t> al-</a:t>
            </a:r>
            <a:r>
              <a:rPr lang="pl-PL" i="1" dirty="0" err="1"/>
              <a:t>mutabahhir</a:t>
            </a:r>
            <a:r>
              <a:rPr lang="pl-PL" i="1" dirty="0"/>
              <a:t> </a:t>
            </a:r>
            <a:r>
              <a:rPr lang="pl-PL" dirty="0"/>
              <a:t>– znawca tradycji, Koranu i Sunny;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al-</a:t>
            </a:r>
            <a:r>
              <a:rPr lang="pl-PL" i="1" dirty="0" err="1"/>
              <a:t>mudżtahid</a:t>
            </a:r>
            <a:r>
              <a:rPr lang="pl-PL" i="1" dirty="0"/>
              <a:t> al-</a:t>
            </a:r>
            <a:r>
              <a:rPr lang="pl-PL" i="1" dirty="0" err="1"/>
              <a:t>mutlak</a:t>
            </a:r>
            <a:r>
              <a:rPr lang="pl-PL" i="1" dirty="0"/>
              <a:t> </a:t>
            </a:r>
            <a:r>
              <a:rPr lang="pl-PL" dirty="0"/>
              <a:t>– najbardziej ceniona kategoria, biegły w syntezie różnych tekstów, w tworzeniu konkluzji i norm prawnych;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al-</a:t>
            </a:r>
            <a:r>
              <a:rPr lang="pl-PL" i="1" dirty="0" err="1"/>
              <a:t>mudżtahid</a:t>
            </a:r>
            <a:r>
              <a:rPr lang="pl-PL" i="1" dirty="0"/>
              <a:t> fil-</a:t>
            </a:r>
            <a:r>
              <a:rPr lang="pl-PL" i="1" dirty="0" err="1"/>
              <a:t>madh’hab</a:t>
            </a:r>
            <a:r>
              <a:rPr lang="pl-PL" i="1" dirty="0"/>
              <a:t> </a:t>
            </a:r>
            <a:r>
              <a:rPr lang="pl-PL" dirty="0"/>
              <a:t>– biegły w wyjaśnianiu kwestii prawnych, działa w określonej „szkole interpretacyjnej”.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al-</a:t>
            </a:r>
            <a:r>
              <a:rPr lang="pl-PL" i="1" dirty="0" err="1"/>
              <a:t>mudżtahid</a:t>
            </a:r>
            <a:r>
              <a:rPr lang="pl-PL" i="1" dirty="0"/>
              <a:t> al-</a:t>
            </a:r>
            <a:r>
              <a:rPr lang="pl-PL" i="1" dirty="0" err="1"/>
              <a:t>mutlak</a:t>
            </a:r>
            <a:r>
              <a:rPr lang="pl-PL" i="1" dirty="0"/>
              <a:t> al-</a:t>
            </a:r>
            <a:r>
              <a:rPr lang="pl-PL" i="1" dirty="0" err="1"/>
              <a:t>muntasib</a:t>
            </a:r>
            <a:r>
              <a:rPr lang="pl-PL" i="1" dirty="0"/>
              <a:t> </a:t>
            </a:r>
            <a:r>
              <a:rPr lang="pl-PL" dirty="0"/>
              <a:t>– jak powyżej, działa w określonej „szkole interpretacyjnej”;</a:t>
            </a:r>
          </a:p>
          <a:p>
            <a:r>
              <a:rPr lang="pl-PL" dirty="0"/>
              <a:t>W islamie szyickim występują także inne stopnie duchowieństwa (np. ajatollah), mające strukturę hierarchiczną (mułła).</a:t>
            </a:r>
          </a:p>
        </p:txBody>
      </p:sp>
      <p:pic>
        <p:nvPicPr>
          <p:cNvPr id="5122" name="Picture 2" descr="Znalezione obrazy dla zapytania: immam">
            <a:extLst>
              <a:ext uri="{FF2B5EF4-FFF2-40B4-BE49-F238E27FC236}">
                <a16:creationId xmlns:a16="http://schemas.microsoft.com/office/drawing/2014/main" id="{DB243F04-E225-4AB4-8350-142440788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r="2898"/>
          <a:stretch/>
        </p:blipFill>
        <p:spPr bwMode="auto">
          <a:xfrm>
            <a:off x="8550031" y="2509828"/>
            <a:ext cx="3516922" cy="28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0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A9C0CF-CE36-4DB1-B68E-CBD37F43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Pielgrzymka do Mekki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990680-3C41-4974-8CE6-F2F31ECB2711}"/>
              </a:ext>
            </a:extLst>
          </p:cNvPr>
          <p:cNvSpPr/>
          <p:nvPr/>
        </p:nvSpPr>
        <p:spPr>
          <a:xfrm>
            <a:off x="778993" y="1445339"/>
            <a:ext cx="668093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/>
              <a:t>Hadżdż</a:t>
            </a:r>
            <a:r>
              <a:rPr lang="pl-PL" sz="1400" dirty="0"/>
              <a:t>, hadż (arab. </a:t>
            </a:r>
            <a:r>
              <a:rPr lang="ar-AE" sz="1400" dirty="0"/>
              <a:t>حَجّ, </a:t>
            </a:r>
            <a:r>
              <a:rPr lang="pl-PL" sz="1400" dirty="0" err="1"/>
              <a:t>Ḥaǧǧ</a:t>
            </a:r>
            <a:r>
              <a:rPr lang="pl-PL" sz="1400" dirty="0"/>
              <a:t>) – pielgrzymka do świątyni Al-</a:t>
            </a:r>
            <a:r>
              <a:rPr lang="pl-PL" sz="1400" dirty="0" err="1"/>
              <a:t>Kaba</a:t>
            </a:r>
            <a:r>
              <a:rPr lang="pl-PL" sz="1400" dirty="0"/>
              <a:t> w Mekce. Odbycie pielgrzymki przynajmniej raz w życiu jest obowiązkiem religijnym każdego dorosłego muzułmanina płci męskiej, który jest do niej zdolny fizycznie i finansowo (włącznie z obowiązkiem zapewnienia dostatku rodzinie na czas jego nieobecności). Jest jednym z pięciu filarów islamu. Uważane jest za najliczniejsze coroczne zgromadzenie ludzi na świecie. </a:t>
            </a:r>
            <a:r>
              <a:rPr lang="pl-PL" sz="1400" dirty="0" err="1"/>
              <a:t>Hadżdż</a:t>
            </a:r>
            <a:r>
              <a:rPr lang="pl-PL" sz="1400" dirty="0"/>
              <a:t> jest demonstracją solidarności muzułmanów oraz ich oddania wierze w Allaha.</a:t>
            </a:r>
          </a:p>
          <a:p>
            <a:endParaRPr lang="pl-PL" sz="1400" dirty="0"/>
          </a:p>
          <a:p>
            <a:r>
              <a:rPr lang="pl-PL" sz="1400" dirty="0"/>
              <a:t>Pielgrzymka odbywa się od 8 do 12 (czasem 13) dnia ostatniego miesiąca kalendarza islamskiego, miesiąca pielgrzymki </a:t>
            </a:r>
            <a:r>
              <a:rPr lang="pl-PL" sz="1400" i="1" dirty="0" err="1"/>
              <a:t>zu</a:t>
            </a:r>
            <a:r>
              <a:rPr lang="pl-PL" sz="1400" i="1" dirty="0"/>
              <a:t> al-</a:t>
            </a:r>
            <a:r>
              <a:rPr lang="pl-PL" sz="1400" i="1" dirty="0" err="1"/>
              <a:t>hidżdża</a:t>
            </a:r>
            <a:r>
              <a:rPr lang="pl-PL" sz="1400" dirty="0"/>
              <a:t>. Kalendarz islamski jest kalendarzem księżycowym, krótszym od kalendarza gregoriańskiego o ok. 11 dni, toteż daty pielgrzymki są zmienne według tego ostatniego. Pielgrzymi wchodzą w stan uświęcenia, a zbliżając się do świętego terytorium Mekki przywdziewają białą szatę. Pielgrzymka rozpoczyna się kazaniem w meczecie, przez kolejne 3 dni wyznawcy wędrują po okolicy docierając do różnych symbolicznych miejsc, m.in. doliny Mina, góry Arafat, wzgórza Al-</a:t>
            </a:r>
            <a:r>
              <a:rPr lang="pl-PL" sz="1400" dirty="0" err="1"/>
              <a:t>Muzdalifa</a:t>
            </a:r>
            <a:r>
              <a:rPr lang="pl-PL" sz="1400" dirty="0"/>
              <a:t> (znajdują się tam starożytne sanktuaria bóstwa grzmotu i burzy). W tym czasie sprawują wiele modlitw i obrzędów, jak np. kamienowanie szatana. Przez kolejne trzy dni pielgrzymi odpoczywają. </a:t>
            </a:r>
            <a:r>
              <a:rPr lang="pl-PL" sz="1400" dirty="0" err="1"/>
              <a:t>Hadżdż</a:t>
            </a:r>
            <a:r>
              <a:rPr lang="pl-PL" sz="1400" dirty="0"/>
              <a:t> gromadzi corocznie kilka milionów wyznawców islamu, których nazywa się wówczas </a:t>
            </a:r>
            <a:r>
              <a:rPr lang="pl-PL" sz="1400" i="1" dirty="0" err="1"/>
              <a:t>hadżdżi</a:t>
            </a:r>
            <a:r>
              <a:rPr lang="pl-PL" sz="1400" dirty="0"/>
              <a:t> (pielgrzymi, </a:t>
            </a:r>
            <a:r>
              <a:rPr lang="pl-PL" sz="1400" i="1" dirty="0" err="1"/>
              <a:t>hadżdż</a:t>
            </a:r>
            <a:r>
              <a:rPr lang="pl-PL" sz="1400" dirty="0"/>
              <a:t> mężczyzna, </a:t>
            </a:r>
            <a:r>
              <a:rPr lang="pl-PL" sz="1400" i="1" dirty="0" err="1"/>
              <a:t>hadżdża</a:t>
            </a:r>
            <a:r>
              <a:rPr lang="pl-PL" sz="1400" dirty="0"/>
              <a:t> kobieta).</a:t>
            </a:r>
          </a:p>
          <a:p>
            <a:endParaRPr lang="pl-PL" sz="1400" dirty="0"/>
          </a:p>
          <a:p>
            <a:r>
              <a:rPr lang="pl-PL" sz="1400" dirty="0" err="1"/>
              <a:t>Hadżdż</a:t>
            </a:r>
            <a:r>
              <a:rPr lang="pl-PL" sz="1400" dirty="0"/>
              <a:t> jest związana z życiem proroka Mahometa, żyjącego w VII w., jednak muzułmanie uważają, że jej tradycja jest starsza, sięgająca tysiące lat wcześniej do czasów Abrahama. Udział wyznawców innych religii jest zabroniony.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107885-B10B-470F-B70B-A1EC5E78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31" y="813735"/>
            <a:ext cx="4370728" cy="32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4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220D4-2175-4DD0-BE37-55EDB129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Jerozolima – spotkanie 3 religii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BEC4AA6-701B-43DF-AA77-9272F40C55E8}"/>
              </a:ext>
            </a:extLst>
          </p:cNvPr>
          <p:cNvSpPr txBox="1"/>
          <p:nvPr/>
        </p:nvSpPr>
        <p:spPr>
          <a:xfrm>
            <a:off x="1070707" y="1414584"/>
            <a:ext cx="9192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Jerozolima jest miastem, w którym spotykają się ze sobą 3 wielkie religie: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Chrześcijaństwo – jest miejscem świętym z uwagi na Golgotę i bazylikę Grobu Pańskiego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Judaizm – Żydzi modlą się tu przy Ścianie Płaczu, będącej pozostałością po świątyni Salomona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Islam – z uwagi na ważne dla wyznawców Meczet Skały i Meczet Al-</a:t>
            </a:r>
            <a:r>
              <a:rPr lang="pl-PL" dirty="0" err="1"/>
              <a:t>Aksa</a:t>
            </a:r>
            <a:r>
              <a:rPr lang="pl-PL" dirty="0"/>
              <a:t>.</a:t>
            </a:r>
          </a:p>
        </p:txBody>
      </p:sp>
      <p:pic>
        <p:nvPicPr>
          <p:cNvPr id="7170" name="Picture 2" descr="Znalezione obrazy dla zapytania: jerozolima">
            <a:extLst>
              <a:ext uri="{FF2B5EF4-FFF2-40B4-BE49-F238E27FC236}">
                <a16:creationId xmlns:a16="http://schemas.microsoft.com/office/drawing/2014/main" id="{D22A4B57-C6BC-4CD1-ABBD-6191AB6F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6" y="3153613"/>
            <a:ext cx="6286012" cy="29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91EEFAA-DBE4-46CB-B1F8-4FEC38ACBC1D}"/>
              </a:ext>
            </a:extLst>
          </p:cNvPr>
          <p:cNvSpPr txBox="1"/>
          <p:nvPr/>
        </p:nvSpPr>
        <p:spPr>
          <a:xfrm>
            <a:off x="1070707" y="2983301"/>
            <a:ext cx="42515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Zaskoczeniem dla wielu chrześcijan może być fakt, że opiekę na Bazyliką Grobu Pańskiego sprawują muzułmanie. Od XII wieku - kiedy w 1187 roku sułtan </a:t>
            </a:r>
            <a:r>
              <a:rPr lang="pl-PL" dirty="0" err="1"/>
              <a:t>Saladyn</a:t>
            </a:r>
            <a:r>
              <a:rPr lang="pl-PL" dirty="0"/>
              <a:t> odbił Jerozolimę z rąk krzyżowców, postanowił zachować zbudowaną w IV wieku bazylikę i zezwolił chrześcijanom na odprawianie w niej nabożeństw. Nowy władca Jerozolimy miał jednak problem: któremu wyznaniu oddać we władanie świątynię. </a:t>
            </a:r>
          </a:p>
        </p:txBody>
      </p:sp>
    </p:spTree>
    <p:extLst>
      <p:ext uri="{BB962C8B-B14F-4D97-AF65-F5344CB8AC3E}">
        <p14:creationId xmlns:p14="http://schemas.microsoft.com/office/powerpoint/2010/main" val="314614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1AAF0-38B0-4432-840B-B30E3312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Bazylika Grobu Pańskiego w Jerozolimie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D2A2EDE-AC32-4750-802F-9D490C14FECC}"/>
              </a:ext>
            </a:extLst>
          </p:cNvPr>
          <p:cNvSpPr/>
          <p:nvPr/>
        </p:nvSpPr>
        <p:spPr>
          <a:xfrm>
            <a:off x="838199" y="1326089"/>
            <a:ext cx="11114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Prawa do niej rościły sobie liczne Kościoły: prawosławny grecki, rzymskokatolicki, etiopski, ormiański, koptyjski i syryjski. Grób Chrystusa budził wśród braci w wierze tak wielkie emocje, że przez lata skakali sobie do gardeł, lała się krew. </a:t>
            </a:r>
            <a:r>
              <a:rPr lang="pl-PL" dirty="0" err="1"/>
              <a:t>Saladyn</a:t>
            </a:r>
            <a:r>
              <a:rPr lang="pl-PL" dirty="0"/>
              <a:t> zdecydował się na iście salomonowe rozwiązanie - zamurował wszystkie, poza jednym, wejścia do bazyliki. Klucz do bramy dał dwóm muzułmańskim rodzinom - </a:t>
            </a:r>
            <a:r>
              <a:rPr lang="pl-PL" dirty="0" err="1"/>
              <a:t>Dżudeh</a:t>
            </a:r>
            <a:r>
              <a:rPr lang="pl-PL" dirty="0"/>
              <a:t> i </a:t>
            </a:r>
            <a:r>
              <a:rPr lang="pl-PL" dirty="0" err="1"/>
              <a:t>Nusseibeh</a:t>
            </a:r>
            <a:r>
              <a:rPr lang="pl-PL" dirty="0"/>
              <a:t>. To one miały rozwiązywać wewnątrzchrześcijańskie spory i dbać o to, żeby żadne z wyznań nie było faworyzowane.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1589C591-C061-4A90-8EF5-8137D9C3E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90" y="3007342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B158E75-6F10-49BA-8F8C-423F91C08176}"/>
              </a:ext>
            </a:extLst>
          </p:cNvPr>
          <p:cNvSpPr/>
          <p:nvPr/>
        </p:nvSpPr>
        <p:spPr>
          <a:xfrm>
            <a:off x="838198" y="28034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Strażnikiem klucza do Bazyliki Grobu Świętego jest obecnie </a:t>
            </a:r>
            <a:r>
              <a:rPr lang="pl-PL" dirty="0" err="1"/>
              <a:t>Adib</a:t>
            </a:r>
            <a:r>
              <a:rPr lang="pl-PL" dirty="0"/>
              <a:t> </a:t>
            </a:r>
            <a:r>
              <a:rPr lang="pl-PL" dirty="0" err="1"/>
              <a:t>Dżudeh</a:t>
            </a:r>
            <a:r>
              <a:rPr lang="pl-PL" dirty="0"/>
              <a:t> al-</a:t>
            </a:r>
            <a:r>
              <a:rPr lang="pl-PL" dirty="0" err="1"/>
              <a:t>Husejni</a:t>
            </a:r>
            <a:r>
              <a:rPr lang="pl-PL" dirty="0"/>
              <a:t>. Mężczyzna codziennie musi wstać przed świtem, by dostarczyć go do wrót świątyni. Tam przejmuje go </a:t>
            </a:r>
            <a:r>
              <a:rPr lang="pl-PL" dirty="0" err="1"/>
              <a:t>Wadżih</a:t>
            </a:r>
            <a:r>
              <a:rPr lang="pl-PL" dirty="0"/>
              <a:t> Jakub </a:t>
            </a:r>
            <a:r>
              <a:rPr lang="pl-PL" dirty="0" err="1"/>
              <a:t>Nuseibeh</a:t>
            </a:r>
            <a:r>
              <a:rPr lang="pl-PL" dirty="0"/>
              <a:t>, którego zadaniem jest wpuszczenie wiernych. Otwieranie i zamykanie najważniejszego kościoła chrześcijaństwa to prawdziwa celebra.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76AA755-67C9-4255-85CF-24E7FB4B75C6}"/>
              </a:ext>
            </a:extLst>
          </p:cNvPr>
          <p:cNvSpPr/>
          <p:nvPr/>
        </p:nvSpPr>
        <p:spPr>
          <a:xfrm>
            <a:off x="838198" y="44615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- </a:t>
            </a:r>
            <a:r>
              <a:rPr lang="pl-PL" i="1" dirty="0"/>
              <a:t>Otwieram drzwi o czwartej rano. Zamykam je o siódmej wieczorem, w lecie o dziewiątej wieczorem. Przychodzę rano, pukam we wrota, mnich przez niewielkie okno podaje mi drabinę. Wspinam się na nią. Wkładam klucz do dziurki. Wieczorem wracam, proszę wiernych o opuszczenie Bazyliki. Zamykam drzwi i oddaję drabinę mnichowi. On wciąga ją do wewnątrz kościoła i zamyka okno </a:t>
            </a:r>
            <a:r>
              <a:rPr lang="pl-PL" dirty="0"/>
              <a:t>- obrazowo opisuje </a:t>
            </a:r>
            <a:r>
              <a:rPr lang="pl-PL" dirty="0" err="1"/>
              <a:t>Nuseibeh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3127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1582</Words>
  <Application>Microsoft Office PowerPoint</Application>
  <PresentationFormat>Panoramiczny</PresentationFormat>
  <Paragraphs>66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Religie Świata</vt:lpstr>
      <vt:lpstr>Islam</vt:lpstr>
      <vt:lpstr>Historia</vt:lpstr>
      <vt:lpstr>Wiara</vt:lpstr>
      <vt:lpstr>Dogmaty islamu</vt:lpstr>
      <vt:lpstr>Duchowni</vt:lpstr>
      <vt:lpstr>Pielgrzymka do Mekki</vt:lpstr>
      <vt:lpstr>Jerozolima – spotkanie 3 religii</vt:lpstr>
      <vt:lpstr>Bazylika Grobu Pańskiego w Jerozolimie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Religie Świata</dc:title>
  <dc:creator>Małgorzata Kycler</dc:creator>
  <cp:lastModifiedBy>Małgorzata Kycler</cp:lastModifiedBy>
  <cp:revision>9</cp:revision>
  <dcterms:created xsi:type="dcterms:W3CDTF">2020-03-06T19:58:46Z</dcterms:created>
  <dcterms:modified xsi:type="dcterms:W3CDTF">2020-03-06T21:24:35Z</dcterms:modified>
</cp:coreProperties>
</file>