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7" r:id="rId4"/>
    <p:sldId id="271" r:id="rId5"/>
    <p:sldId id="275" r:id="rId6"/>
    <p:sldId id="272" r:id="rId7"/>
    <p:sldId id="273" r:id="rId8"/>
    <p:sldId id="276" r:id="rId9"/>
    <p:sldId id="258" r:id="rId10"/>
    <p:sldId id="259" r:id="rId11"/>
    <p:sldId id="260" r:id="rId12"/>
    <p:sldId id="261" r:id="rId13"/>
    <p:sldId id="262" r:id="rId14"/>
    <p:sldId id="263" r:id="rId15"/>
    <p:sldId id="268" r:id="rId16"/>
    <p:sldId id="265" r:id="rId17"/>
    <p:sldId id="269" r:id="rId18"/>
    <p:sldId id="278"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l-PL"/>
              <a:t>Kliknij, aby edytować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l-PL"/>
              <a:t>Kliknij, aby edytować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47191" y="2824269"/>
            <a:ext cx="4645152" cy="264445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412362" y="2821491"/>
            <a:ext cx="4645152" cy="263737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3/27/2020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3/27/2020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F52E8E8-579F-4049-8904-09A0F505F1AE}"/>
              </a:ext>
            </a:extLst>
          </p:cNvPr>
          <p:cNvSpPr>
            <a:spLocks noGrp="1"/>
          </p:cNvSpPr>
          <p:nvPr>
            <p:ph type="ctrTitle"/>
          </p:nvPr>
        </p:nvSpPr>
        <p:spPr>
          <a:xfrm>
            <a:off x="2417779" y="887569"/>
            <a:ext cx="8637073" cy="2541431"/>
          </a:xfrm>
        </p:spPr>
        <p:txBody>
          <a:bodyPr/>
          <a:lstStyle/>
          <a:p>
            <a:pPr algn="ctr"/>
            <a:r>
              <a:rPr lang="pl-PL" dirty="0"/>
              <a:t>R</a:t>
            </a:r>
            <a:r>
              <a:rPr lang="pl-PL" dirty="0">
                <a:solidFill>
                  <a:srgbClr val="C00000"/>
                </a:solidFill>
              </a:rPr>
              <a:t>e</a:t>
            </a:r>
            <a:r>
              <a:rPr lang="pl-PL" dirty="0"/>
              <a:t>l</a:t>
            </a:r>
            <a:r>
              <a:rPr lang="pl-PL" dirty="0">
                <a:solidFill>
                  <a:srgbClr val="C00000"/>
                </a:solidFill>
              </a:rPr>
              <a:t>i</a:t>
            </a:r>
            <a:r>
              <a:rPr lang="pl-PL" dirty="0"/>
              <a:t>g</a:t>
            </a:r>
            <a:r>
              <a:rPr lang="pl-PL" dirty="0">
                <a:solidFill>
                  <a:srgbClr val="C00000"/>
                </a:solidFill>
              </a:rPr>
              <a:t>i</a:t>
            </a:r>
            <a:r>
              <a:rPr lang="pl-PL" dirty="0"/>
              <a:t>a </a:t>
            </a:r>
            <a:r>
              <a:rPr lang="pl-PL" dirty="0" smtClean="0">
                <a:solidFill>
                  <a:srgbClr val="C00000"/>
                </a:solidFill>
              </a:rPr>
              <a:t>p</a:t>
            </a:r>
            <a:r>
              <a:rPr lang="pl-PL" dirty="0" smtClean="0"/>
              <a:t>r</a:t>
            </a:r>
            <a:r>
              <a:rPr lang="pl-PL" dirty="0" smtClean="0">
                <a:solidFill>
                  <a:srgbClr val="C00000"/>
                </a:solidFill>
              </a:rPr>
              <a:t>a</a:t>
            </a:r>
            <a:r>
              <a:rPr lang="pl-PL" dirty="0" smtClean="0"/>
              <a:t>w</a:t>
            </a:r>
            <a:r>
              <a:rPr lang="pl-PL" dirty="0" smtClean="0">
                <a:solidFill>
                  <a:srgbClr val="C00000"/>
                </a:solidFill>
              </a:rPr>
              <a:t>o</a:t>
            </a:r>
            <a:r>
              <a:rPr lang="pl-PL" dirty="0" smtClean="0"/>
              <a:t>s</a:t>
            </a:r>
            <a:r>
              <a:rPr lang="pl-PL" dirty="0" smtClean="0">
                <a:solidFill>
                  <a:srgbClr val="C00000"/>
                </a:solidFill>
              </a:rPr>
              <a:t>ł</a:t>
            </a:r>
            <a:r>
              <a:rPr lang="pl-PL" dirty="0" smtClean="0"/>
              <a:t>a</a:t>
            </a:r>
            <a:r>
              <a:rPr lang="pl-PL" dirty="0" smtClean="0">
                <a:solidFill>
                  <a:srgbClr val="C00000"/>
                </a:solidFill>
              </a:rPr>
              <a:t>w</a:t>
            </a:r>
            <a:r>
              <a:rPr lang="pl-PL" dirty="0" smtClean="0"/>
              <a:t>n</a:t>
            </a:r>
            <a:r>
              <a:rPr lang="pl-PL" dirty="0" smtClean="0">
                <a:solidFill>
                  <a:srgbClr val="C00000"/>
                </a:solidFill>
              </a:rPr>
              <a:t>a</a:t>
            </a:r>
            <a:endParaRPr lang="pl-PL" dirty="0"/>
          </a:p>
        </p:txBody>
      </p:sp>
      <p:sp>
        <p:nvSpPr>
          <p:cNvPr id="3" name="Podtytuł 2">
            <a:extLst>
              <a:ext uri="{FF2B5EF4-FFF2-40B4-BE49-F238E27FC236}">
                <a16:creationId xmlns:a16="http://schemas.microsoft.com/office/drawing/2014/main" xmlns="" id="{D44CA481-5910-486D-9F95-7177757DA322}"/>
              </a:ext>
            </a:extLst>
          </p:cNvPr>
          <p:cNvSpPr>
            <a:spLocks noGrp="1"/>
          </p:cNvSpPr>
          <p:nvPr>
            <p:ph type="subTitle" idx="1"/>
          </p:nvPr>
        </p:nvSpPr>
        <p:spPr/>
        <p:txBody>
          <a:bodyPr/>
          <a:lstStyle/>
          <a:p>
            <a:r>
              <a:rPr lang="pl-PL" dirty="0"/>
              <a:t>Dzisiaj opowiem o jednej Z GŁÓWNYCH religii CHRZEŚCIJAŃSKICH…</a:t>
            </a:r>
          </a:p>
          <a:p>
            <a:r>
              <a:rPr lang="pl-PL" dirty="0"/>
              <a:t>O prawosławiu</a:t>
            </a:r>
          </a:p>
        </p:txBody>
      </p:sp>
      <p:pic>
        <p:nvPicPr>
          <p:cNvPr id="5" name="Jedunorodnyj_Synu">
            <a:hlinkClick r:id="" action="ppaction://media"/>
            <a:extLst>
              <a:ext uri="{FF2B5EF4-FFF2-40B4-BE49-F238E27FC236}">
                <a16:creationId xmlns:a16="http://schemas.microsoft.com/office/drawing/2014/main" xmlns="" id="{C76D0F28-0141-4175-B111-AB418DF8E6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77477" y="4508825"/>
            <a:ext cx="487363" cy="487363"/>
          </a:xfrm>
          <a:prstGeom prst="rect">
            <a:avLst/>
          </a:prstGeom>
        </p:spPr>
      </p:pic>
    </p:spTree>
    <p:extLst>
      <p:ext uri="{BB962C8B-B14F-4D97-AF65-F5344CB8AC3E}">
        <p14:creationId xmlns:p14="http://schemas.microsoft.com/office/powerpoint/2010/main" val="198949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21962D1-3A7B-46A0-AEF7-3E062C27B549}"/>
              </a:ext>
            </a:extLst>
          </p:cNvPr>
          <p:cNvSpPr>
            <a:spLocks noGrp="1"/>
          </p:cNvSpPr>
          <p:nvPr>
            <p:ph type="title"/>
          </p:nvPr>
        </p:nvSpPr>
        <p:spPr>
          <a:xfrm>
            <a:off x="1449217" y="804889"/>
            <a:ext cx="9605635" cy="1059305"/>
          </a:xfrm>
        </p:spPr>
        <p:txBody>
          <a:bodyPr>
            <a:normAutofit/>
          </a:bodyPr>
          <a:lstStyle/>
          <a:p>
            <a:pPr algn="ctr"/>
            <a:r>
              <a:rPr lang="pl-PL" dirty="0"/>
              <a:t>Krzyże: PRAWOSŁAWNY I KATOLICKI. </a:t>
            </a:r>
            <a:br>
              <a:rPr lang="pl-PL" dirty="0"/>
            </a:br>
            <a:r>
              <a:rPr lang="pl-PL" dirty="0"/>
              <a:t>Prawda, że JEST NIEWIELKA różnica???</a:t>
            </a:r>
          </a:p>
        </p:txBody>
      </p:sp>
      <p:pic>
        <p:nvPicPr>
          <p:cNvPr id="1026" name="Picture 2" descr="Znalezione obrazy dla zapytania prawosławny krzyż">
            <a:extLst>
              <a:ext uri="{FF2B5EF4-FFF2-40B4-BE49-F238E27FC236}">
                <a16:creationId xmlns:a16="http://schemas.microsoft.com/office/drawing/2014/main" xmlns="" id="{D18C7184-63F5-4599-B623-BB14F1F3944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53372" y="2041747"/>
            <a:ext cx="1782536" cy="2622081"/>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xmlns="" id="{88AD53DD-74F1-494E-8F1D-060B5AA2B539}"/>
              </a:ext>
            </a:extLst>
          </p:cNvPr>
          <p:cNvSpPr/>
          <p:nvPr/>
        </p:nvSpPr>
        <p:spPr>
          <a:xfrm rot="10800000" flipV="1">
            <a:off x="285352" y="5838141"/>
            <a:ext cx="4343798" cy="934134"/>
          </a:xfrm>
          <a:prstGeom prst="rect">
            <a:avLst/>
          </a:prstGeom>
        </p:spPr>
        <p:txBody>
          <a:bodyPr wrap="square">
            <a:spAutoFit/>
          </a:bodyPr>
          <a:lstStyle/>
          <a:p>
            <a:r>
              <a:rPr lang="pl-PL" dirty="0"/>
              <a:t>https://upload.wikimedia.org/wikipedia/commons/thumb/e/e9/OrthodoxCross.svg/1200px-OrthodoxCross.svg.png</a:t>
            </a:r>
          </a:p>
        </p:txBody>
      </p:sp>
      <p:pic>
        <p:nvPicPr>
          <p:cNvPr id="1032" name="Picture 8">
            <a:extLst>
              <a:ext uri="{FF2B5EF4-FFF2-40B4-BE49-F238E27FC236}">
                <a16:creationId xmlns:a16="http://schemas.microsoft.com/office/drawing/2014/main" xmlns="" id="{3F432904-6831-4E96-9557-8D238C85F6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37094" y="2041747"/>
            <a:ext cx="1943042" cy="2622081"/>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a:extLst>
              <a:ext uri="{FF2B5EF4-FFF2-40B4-BE49-F238E27FC236}">
                <a16:creationId xmlns:a16="http://schemas.microsoft.com/office/drawing/2014/main" xmlns="" id="{BDA95BDD-014C-487C-B79C-F60AFFD8D9A0}"/>
              </a:ext>
            </a:extLst>
          </p:cNvPr>
          <p:cNvSpPr/>
          <p:nvPr/>
        </p:nvSpPr>
        <p:spPr>
          <a:xfrm>
            <a:off x="6999573" y="6305207"/>
            <a:ext cx="4989507" cy="369332"/>
          </a:xfrm>
          <a:prstGeom prst="rect">
            <a:avLst/>
          </a:prstGeom>
        </p:spPr>
        <p:txBody>
          <a:bodyPr wrap="none">
            <a:spAutoFit/>
          </a:bodyPr>
          <a:lstStyle/>
          <a:p>
            <a:r>
              <a:rPr lang="pl-PL" dirty="0"/>
              <a:t>https://pl.wikipedia.org/wiki/Plik:Christian_cross.svg</a:t>
            </a:r>
          </a:p>
        </p:txBody>
      </p:sp>
    </p:spTree>
    <p:extLst>
      <p:ext uri="{BB962C8B-B14F-4D97-AF65-F5344CB8AC3E}">
        <p14:creationId xmlns:p14="http://schemas.microsoft.com/office/powerpoint/2010/main" val="66608887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911F24C-9FAE-4E1E-B635-C0A3D444F572}"/>
              </a:ext>
            </a:extLst>
          </p:cNvPr>
          <p:cNvSpPr>
            <a:spLocks noGrp="1"/>
          </p:cNvSpPr>
          <p:nvPr>
            <p:ph type="ctrTitle"/>
          </p:nvPr>
        </p:nvSpPr>
        <p:spPr/>
        <p:txBody>
          <a:bodyPr/>
          <a:lstStyle/>
          <a:p>
            <a:pPr algn="ctr"/>
            <a:r>
              <a:rPr lang="pl-PL" dirty="0">
                <a:solidFill>
                  <a:srgbClr val="00B050"/>
                </a:solidFill>
              </a:rPr>
              <a:t>C</a:t>
            </a:r>
            <a:r>
              <a:rPr lang="pl-PL" dirty="0"/>
              <a:t>e</a:t>
            </a:r>
            <a:r>
              <a:rPr lang="pl-PL" dirty="0">
                <a:solidFill>
                  <a:srgbClr val="00B050"/>
                </a:solidFill>
              </a:rPr>
              <a:t>r</a:t>
            </a:r>
            <a:r>
              <a:rPr lang="pl-PL" dirty="0"/>
              <a:t>k</a:t>
            </a:r>
            <a:r>
              <a:rPr lang="pl-PL" dirty="0">
                <a:solidFill>
                  <a:srgbClr val="00B050"/>
                </a:solidFill>
              </a:rPr>
              <a:t>w</a:t>
            </a:r>
            <a:r>
              <a:rPr lang="pl-PL" dirty="0"/>
              <a:t>i</a:t>
            </a:r>
            <a:r>
              <a:rPr lang="pl-PL" dirty="0">
                <a:solidFill>
                  <a:srgbClr val="00B050"/>
                </a:solidFill>
              </a:rPr>
              <a:t>e</a:t>
            </a:r>
          </a:p>
        </p:txBody>
      </p:sp>
      <p:sp>
        <p:nvSpPr>
          <p:cNvPr id="3" name="Podtytuł 2">
            <a:extLst>
              <a:ext uri="{FF2B5EF4-FFF2-40B4-BE49-F238E27FC236}">
                <a16:creationId xmlns:a16="http://schemas.microsoft.com/office/drawing/2014/main" xmlns="" id="{694112E0-A203-4C4A-A2A9-4B6A117530DE}"/>
              </a:ext>
            </a:extLst>
          </p:cNvPr>
          <p:cNvSpPr>
            <a:spLocks noGrp="1"/>
          </p:cNvSpPr>
          <p:nvPr>
            <p:ph type="subTitle" idx="1"/>
          </p:nvPr>
        </p:nvSpPr>
        <p:spPr>
          <a:xfrm>
            <a:off x="2417780" y="3531204"/>
            <a:ext cx="8637072" cy="1351514"/>
          </a:xfrm>
        </p:spPr>
        <p:txBody>
          <a:bodyPr>
            <a:normAutofit fontScale="70000" lnSpcReduction="20000"/>
          </a:bodyPr>
          <a:lstStyle/>
          <a:p>
            <a:pPr algn="just"/>
            <a:r>
              <a:rPr lang="pl-PL" dirty="0"/>
              <a:t>Każda cerkiew, czy mała czy duża, zawsze jest pięknie zdobiona. Pod sufitem wisi mnóstwo kadzideł, oraz stoją misy z piaskiem, do których wkłada się żółte, podłużne, cieniutkie świece, które zapala się,  aby pomodlić się za kogoś, lub o coś poprosić. </a:t>
            </a:r>
          </a:p>
          <a:p>
            <a:pPr algn="just"/>
            <a:r>
              <a:rPr lang="pl-PL" dirty="0"/>
              <a:t>Najbliższą nam cerkiew można odwiedzić w sosnowcu, który przed 1918 r. należał do cesarstwa rosyjskiego.</a:t>
            </a:r>
          </a:p>
        </p:txBody>
      </p:sp>
    </p:spTree>
    <p:extLst>
      <p:ext uri="{BB962C8B-B14F-4D97-AF65-F5344CB8AC3E}">
        <p14:creationId xmlns:p14="http://schemas.microsoft.com/office/powerpoint/2010/main" val="44734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nalezione obrazy dla zapytania cerkiew prawosławna w środku">
            <a:extLst>
              <a:ext uri="{FF2B5EF4-FFF2-40B4-BE49-F238E27FC236}">
                <a16:creationId xmlns:a16="http://schemas.microsoft.com/office/drawing/2014/main" xmlns="" id="{04C8E17F-EA60-46BC-A74E-217246504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939" y="469920"/>
            <a:ext cx="8114262" cy="5407005"/>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xmlns="" id="{90E69467-90AD-4A0C-96CE-EFE8EDAF554E}"/>
              </a:ext>
            </a:extLst>
          </p:cNvPr>
          <p:cNvSpPr/>
          <p:nvPr/>
        </p:nvSpPr>
        <p:spPr>
          <a:xfrm>
            <a:off x="5772150" y="5180737"/>
            <a:ext cx="6096000" cy="1754326"/>
          </a:xfrm>
          <a:prstGeom prst="rect">
            <a:avLst/>
          </a:prstGeom>
        </p:spPr>
        <p:txBody>
          <a:bodyPr>
            <a:spAutoFit/>
          </a:bodyPr>
          <a:lstStyle/>
          <a:p>
            <a:r>
              <a:rPr lang="pl-PL" dirty="0"/>
              <a:t>https://www.google.com/url?sa=i&amp;source=images&amp;cd=&amp;ved=2ahUKEwjrn6OGpYPmAhWrPOwKHfT-A2AQjRx6BAgBEAQ&amp;url=http%3A%2F%2Fbeskidniski.com.pl%2Fcerkwie-i-koscioly%2Fcerkiew-w-kwiatoniu.html&amp;psig=AOvVaw2I6JdbKg70lmkUTNURaj2a&amp;ust=1574700025264442</a:t>
            </a:r>
          </a:p>
        </p:txBody>
      </p:sp>
    </p:spTree>
    <p:extLst>
      <p:ext uri="{BB962C8B-B14F-4D97-AF65-F5344CB8AC3E}">
        <p14:creationId xmlns:p14="http://schemas.microsoft.com/office/powerpoint/2010/main" val="123959566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nalezione obrazy dla zapytania cerkiew prawosławna w środku dużo kadzideł">
            <a:extLst>
              <a:ext uri="{FF2B5EF4-FFF2-40B4-BE49-F238E27FC236}">
                <a16:creationId xmlns:a16="http://schemas.microsoft.com/office/drawing/2014/main" xmlns="" id="{354328A8-23C7-4AB9-BA83-7254195CE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85725"/>
            <a:ext cx="5848350" cy="6299200"/>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xmlns="" id="{5B110AC1-9E66-4D2D-A6C9-F57F0C833F3B}"/>
              </a:ext>
            </a:extLst>
          </p:cNvPr>
          <p:cNvSpPr/>
          <p:nvPr/>
        </p:nvSpPr>
        <p:spPr>
          <a:xfrm>
            <a:off x="6000750" y="5103674"/>
            <a:ext cx="6096000" cy="1754326"/>
          </a:xfrm>
          <a:prstGeom prst="rect">
            <a:avLst/>
          </a:prstGeom>
        </p:spPr>
        <p:txBody>
          <a:bodyPr>
            <a:spAutoFit/>
          </a:bodyPr>
          <a:lstStyle/>
          <a:p>
            <a:r>
              <a:rPr lang="pl-PL" dirty="0"/>
              <a:t>https://www.google.com/url?sa=i&amp;source=images&amp;cd=&amp;ved=2ahUKEwiHxN-6p4PmAhVQblAKHaQ2AoIQjRx6BAgBEAQ&amp;url=https%3A%2F%2Fbialystoksubiektywnie.com%2Fblog%2F2016%2F04%2F09%2Fcerkwie-w-bialymstoku%2F&amp;psig=AOvVaw3U9RXLcWo-TmGOuzFQuKRJ&amp;ust=1574700666823801</a:t>
            </a:r>
          </a:p>
        </p:txBody>
      </p:sp>
    </p:spTree>
    <p:extLst>
      <p:ext uri="{BB962C8B-B14F-4D97-AF65-F5344CB8AC3E}">
        <p14:creationId xmlns:p14="http://schemas.microsoft.com/office/powerpoint/2010/main" val="138005639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nalezione obrazy dla zapytania cerkwia wyposażenie">
            <a:extLst>
              <a:ext uri="{FF2B5EF4-FFF2-40B4-BE49-F238E27FC236}">
                <a16:creationId xmlns:a16="http://schemas.microsoft.com/office/drawing/2014/main" xmlns="" id="{983D8248-068A-4299-97EB-4EF6BB8C0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876" y="281849"/>
            <a:ext cx="8050848" cy="5347426"/>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xmlns="" id="{20436202-73A1-43FE-919E-C3AD18B76B94}"/>
              </a:ext>
            </a:extLst>
          </p:cNvPr>
          <p:cNvSpPr/>
          <p:nvPr/>
        </p:nvSpPr>
        <p:spPr>
          <a:xfrm>
            <a:off x="5829300" y="5418862"/>
            <a:ext cx="6096000" cy="1754326"/>
          </a:xfrm>
          <a:prstGeom prst="rect">
            <a:avLst/>
          </a:prstGeom>
        </p:spPr>
        <p:txBody>
          <a:bodyPr>
            <a:spAutoFit/>
          </a:bodyPr>
          <a:lstStyle/>
          <a:p>
            <a:r>
              <a:rPr lang="pl-PL" dirty="0"/>
              <a:t>https://www.google.com/url?sa=i&amp;source=images&amp;cd=&amp;ved=2ahUKEwjL4uXAqYPmAhVKaVAKHXBSCoAQjRx6BAgBEAQ&amp;url=https%3A%2F%2Fbieszczady.land%2Fprzewodnik%2Fcerkiew-w-czarnej%2F&amp;psig=AOvVaw2w1bfcrl_jNRRM8xo6eDfW&amp;ust=1574701248255089</a:t>
            </a:r>
          </a:p>
        </p:txBody>
      </p:sp>
    </p:spTree>
    <p:extLst>
      <p:ext uri="{BB962C8B-B14F-4D97-AF65-F5344CB8AC3E}">
        <p14:creationId xmlns:p14="http://schemas.microsoft.com/office/powerpoint/2010/main" val="185962163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41D5FE5-80CC-46FF-AB1E-A9D0987D6C1F}"/>
              </a:ext>
            </a:extLst>
          </p:cNvPr>
          <p:cNvSpPr>
            <a:spLocks noGrp="1"/>
          </p:cNvSpPr>
          <p:nvPr>
            <p:ph type="title"/>
          </p:nvPr>
        </p:nvSpPr>
        <p:spPr/>
        <p:txBody>
          <a:bodyPr/>
          <a:lstStyle/>
          <a:p>
            <a:pPr algn="ctr"/>
            <a:r>
              <a:rPr lang="pl-PL" dirty="0"/>
              <a:t>Carskie  wrota (ikonostas)</a:t>
            </a:r>
          </a:p>
        </p:txBody>
      </p:sp>
      <p:sp>
        <p:nvSpPr>
          <p:cNvPr id="4" name="Symbol zastępczy zawartości 3">
            <a:extLst>
              <a:ext uri="{FF2B5EF4-FFF2-40B4-BE49-F238E27FC236}">
                <a16:creationId xmlns:a16="http://schemas.microsoft.com/office/drawing/2014/main" xmlns="" id="{EAC29B10-0EB1-4E90-AD9A-E816B8A70CB3}"/>
              </a:ext>
            </a:extLst>
          </p:cNvPr>
          <p:cNvSpPr>
            <a:spLocks noGrp="1"/>
          </p:cNvSpPr>
          <p:nvPr>
            <p:ph sz="half" idx="2"/>
          </p:nvPr>
        </p:nvSpPr>
        <p:spPr/>
        <p:txBody>
          <a:bodyPr>
            <a:normAutofit/>
          </a:bodyPr>
          <a:lstStyle/>
          <a:p>
            <a:pPr marL="0" indent="0" algn="just">
              <a:buNone/>
            </a:pPr>
            <a:r>
              <a:rPr lang="pl-PL" sz="2800" dirty="0"/>
              <a:t>Przez te oto drzwi za ołtarzem może wejść tylko pop oraz para młoda podczas ślubu. Prawosławni wierzą, że po przemienieniu Jezusa już Go nie ma za tymi drzwiami. </a:t>
            </a:r>
          </a:p>
        </p:txBody>
      </p:sp>
      <p:pic>
        <p:nvPicPr>
          <p:cNvPr id="8196" name="Picture 4" descr="Znalezione obrazy dla zapytania cerkiew drzwi tylko dla księdza">
            <a:extLst>
              <a:ext uri="{FF2B5EF4-FFF2-40B4-BE49-F238E27FC236}">
                <a16:creationId xmlns:a16="http://schemas.microsoft.com/office/drawing/2014/main" xmlns="" id="{93DD71B8-E53B-472B-9C20-053BE7139A7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132" t="-1466" r="337" b="1466"/>
          <a:stretch/>
        </p:blipFill>
        <p:spPr bwMode="auto">
          <a:xfrm>
            <a:off x="1914525" y="1809750"/>
            <a:ext cx="3781424" cy="3714749"/>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a:extLst>
              <a:ext uri="{FF2B5EF4-FFF2-40B4-BE49-F238E27FC236}">
                <a16:creationId xmlns:a16="http://schemas.microsoft.com/office/drawing/2014/main" xmlns="" id="{D0FFAE4E-4B69-44B9-8032-1AAC6D85920E}"/>
              </a:ext>
            </a:extLst>
          </p:cNvPr>
          <p:cNvSpPr/>
          <p:nvPr/>
        </p:nvSpPr>
        <p:spPr>
          <a:xfrm>
            <a:off x="5943600" y="5314447"/>
            <a:ext cx="6096000" cy="1477328"/>
          </a:xfrm>
          <a:prstGeom prst="rect">
            <a:avLst/>
          </a:prstGeom>
        </p:spPr>
        <p:txBody>
          <a:bodyPr>
            <a:spAutoFit/>
          </a:bodyPr>
          <a:lstStyle/>
          <a:p>
            <a:r>
              <a:rPr lang="pl-PL" dirty="0"/>
              <a:t>https://www.google.com/url?sa=i&amp;source=images&amp;cd=&amp;ved=2ahUKEwjOtODBt4PmAhUMY1AKHRh2D4gQjRx6BAgBEAQ&amp;url=https%3A%2F%2Fpomorska.pl%2Fcerkiewne-perelki%2Far%2F6947441&amp;psig=AOvVaw28Y00YCTKAqCjJmiVSaMY9&amp;ust=1574704081875950</a:t>
            </a:r>
          </a:p>
        </p:txBody>
      </p:sp>
    </p:spTree>
    <p:extLst>
      <p:ext uri="{BB962C8B-B14F-4D97-AF65-F5344CB8AC3E}">
        <p14:creationId xmlns:p14="http://schemas.microsoft.com/office/powerpoint/2010/main" val="366777908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F76B45A-15A3-4B6D-A43A-6E6A7AC8C767}"/>
              </a:ext>
            </a:extLst>
          </p:cNvPr>
          <p:cNvSpPr>
            <a:spLocks noGrp="1"/>
          </p:cNvSpPr>
          <p:nvPr>
            <p:ph type="title"/>
          </p:nvPr>
        </p:nvSpPr>
        <p:spPr/>
        <p:txBody>
          <a:bodyPr/>
          <a:lstStyle/>
          <a:p>
            <a:pPr algn="ctr"/>
            <a:r>
              <a:rPr lang="pl-PL" dirty="0"/>
              <a:t> </a:t>
            </a:r>
            <a:r>
              <a:rPr lang="pl-PL" dirty="0">
                <a:solidFill>
                  <a:schemeClr val="accent3">
                    <a:lumMod val="75000"/>
                  </a:schemeClr>
                </a:solidFill>
              </a:rPr>
              <a:t>m</a:t>
            </a:r>
            <a:r>
              <a:rPr lang="pl-PL" dirty="0"/>
              <a:t>u</a:t>
            </a:r>
            <a:r>
              <a:rPr lang="pl-PL" dirty="0">
                <a:solidFill>
                  <a:schemeClr val="accent3">
                    <a:lumMod val="75000"/>
                  </a:schemeClr>
                </a:solidFill>
              </a:rPr>
              <a:t>z</a:t>
            </a:r>
            <a:r>
              <a:rPr lang="pl-PL" dirty="0"/>
              <a:t>y</a:t>
            </a:r>
            <a:r>
              <a:rPr lang="pl-PL" dirty="0">
                <a:solidFill>
                  <a:schemeClr val="accent3">
                    <a:lumMod val="75000"/>
                  </a:schemeClr>
                </a:solidFill>
              </a:rPr>
              <a:t>k</a:t>
            </a:r>
            <a:r>
              <a:rPr lang="pl-PL" dirty="0"/>
              <a:t>a </a:t>
            </a:r>
            <a:r>
              <a:rPr lang="pl-PL" dirty="0" smtClean="0">
                <a:solidFill>
                  <a:schemeClr val="accent3">
                    <a:lumMod val="75000"/>
                  </a:schemeClr>
                </a:solidFill>
              </a:rPr>
              <a:t>c</a:t>
            </a:r>
            <a:r>
              <a:rPr lang="pl-PL" dirty="0" smtClean="0"/>
              <a:t>e</a:t>
            </a:r>
            <a:r>
              <a:rPr lang="pl-PL" dirty="0" smtClean="0">
                <a:solidFill>
                  <a:schemeClr val="accent3">
                    <a:lumMod val="75000"/>
                  </a:schemeClr>
                </a:solidFill>
              </a:rPr>
              <a:t>r</a:t>
            </a:r>
            <a:r>
              <a:rPr lang="pl-PL" dirty="0" smtClean="0"/>
              <a:t>k</a:t>
            </a:r>
            <a:r>
              <a:rPr lang="pl-PL" dirty="0" smtClean="0">
                <a:solidFill>
                  <a:schemeClr val="accent3">
                    <a:lumMod val="75000"/>
                  </a:schemeClr>
                </a:solidFill>
              </a:rPr>
              <a:t>i</a:t>
            </a:r>
            <a:r>
              <a:rPr lang="pl-PL" dirty="0" smtClean="0"/>
              <a:t>e</a:t>
            </a:r>
            <a:r>
              <a:rPr lang="pl-PL" dirty="0" smtClean="0">
                <a:solidFill>
                  <a:schemeClr val="accent3">
                    <a:lumMod val="75000"/>
                  </a:schemeClr>
                </a:solidFill>
              </a:rPr>
              <a:t>w</a:t>
            </a:r>
            <a:r>
              <a:rPr lang="pl-PL" dirty="0" smtClean="0"/>
              <a:t>n</a:t>
            </a:r>
            <a:r>
              <a:rPr lang="pl-PL" dirty="0" smtClean="0">
                <a:solidFill>
                  <a:schemeClr val="accent3">
                    <a:lumMod val="75000"/>
                  </a:schemeClr>
                </a:solidFill>
              </a:rPr>
              <a:t>a</a:t>
            </a:r>
            <a:endParaRPr lang="pl-PL" dirty="0"/>
          </a:p>
        </p:txBody>
      </p:sp>
      <p:sp>
        <p:nvSpPr>
          <p:cNvPr id="3" name="Symbol zastępczy tekstu 2">
            <a:extLst>
              <a:ext uri="{FF2B5EF4-FFF2-40B4-BE49-F238E27FC236}">
                <a16:creationId xmlns:a16="http://schemas.microsoft.com/office/drawing/2014/main" xmlns="" id="{D3AA8B5C-080B-4E54-9957-2E437D7BBF90}"/>
              </a:ext>
            </a:extLst>
          </p:cNvPr>
          <p:cNvSpPr>
            <a:spLocks noGrp="1"/>
          </p:cNvSpPr>
          <p:nvPr>
            <p:ph type="body" idx="1"/>
          </p:nvPr>
        </p:nvSpPr>
        <p:spPr>
          <a:xfrm>
            <a:off x="1454239" y="3806195"/>
            <a:ext cx="8630446" cy="1555918"/>
          </a:xfrm>
        </p:spPr>
        <p:txBody>
          <a:bodyPr>
            <a:normAutofit fontScale="92500" lnSpcReduction="20000"/>
          </a:bodyPr>
          <a:lstStyle/>
          <a:p>
            <a:pPr algn="just"/>
            <a:r>
              <a:rPr lang="pl-PL" dirty="0"/>
              <a:t>Katolików dziwić może to, że w cerkwiach nie ma organów czy innych instrumentów muzycznych. Oprawa muzyczna nabożeństw prawosławnych ograniczona jest do specyficznego śpiewu chóralnego, gdyż zgodnie ze wschodnią tradycją to ludzki głos jest najwspanialszym instrumentem. Muzyka cerkiewna to ta która leci w tle… </a:t>
            </a:r>
            <a:r>
              <a:rPr lang="pl-PL" dirty="0">
                <a:solidFill>
                  <a:srgbClr val="C00000"/>
                </a:solidFill>
              </a:rPr>
              <a:t>Jeżeli nie gra to oznacza że doszło znowu do złośliwości przedmiotów martwych</a:t>
            </a:r>
            <a:r>
              <a:rPr lang="pl-PL" dirty="0">
                <a:solidFill>
                  <a:srgbClr val="C00000"/>
                </a:solidFill>
                <a:sym typeface="Wingdings" panose="05000000000000000000" pitchFamily="2" charset="2"/>
              </a:rPr>
              <a:t></a:t>
            </a:r>
            <a:endParaRPr lang="pl-PL" dirty="0">
              <a:solidFill>
                <a:srgbClr val="C00000"/>
              </a:solidFill>
            </a:endParaRPr>
          </a:p>
        </p:txBody>
      </p:sp>
    </p:spTree>
    <p:extLst>
      <p:ext uri="{BB962C8B-B14F-4D97-AF65-F5344CB8AC3E}">
        <p14:creationId xmlns:p14="http://schemas.microsoft.com/office/powerpoint/2010/main" val="96685675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605049F-E8BC-47BF-88B1-39207A602D01}"/>
              </a:ext>
            </a:extLst>
          </p:cNvPr>
          <p:cNvSpPr>
            <a:spLocks noGrp="1"/>
          </p:cNvSpPr>
          <p:nvPr>
            <p:ph type="title"/>
          </p:nvPr>
        </p:nvSpPr>
        <p:spPr>
          <a:xfrm>
            <a:off x="1449217" y="346229"/>
            <a:ext cx="9605635" cy="1065321"/>
          </a:xfrm>
        </p:spPr>
        <p:txBody>
          <a:bodyPr/>
          <a:lstStyle/>
          <a:p>
            <a:pPr algn="ctr"/>
            <a:r>
              <a:rPr lang="pl-PL" dirty="0">
                <a:solidFill>
                  <a:srgbClr val="00FFFF"/>
                </a:solidFill>
              </a:rPr>
              <a:t>D</a:t>
            </a:r>
            <a:r>
              <a:rPr lang="pl-PL" dirty="0"/>
              <a:t>w</a:t>
            </a:r>
            <a:r>
              <a:rPr lang="pl-PL" dirty="0">
                <a:solidFill>
                  <a:srgbClr val="00FFFF"/>
                </a:solidFill>
              </a:rPr>
              <a:t>a</a:t>
            </a:r>
            <a:r>
              <a:rPr lang="pl-PL" dirty="0"/>
              <a:t>n</a:t>
            </a:r>
            <a:r>
              <a:rPr lang="pl-PL" dirty="0">
                <a:solidFill>
                  <a:srgbClr val="00FFFF"/>
                </a:solidFill>
              </a:rPr>
              <a:t>a</a:t>
            </a:r>
            <a:r>
              <a:rPr lang="pl-PL" dirty="0"/>
              <a:t>ś</a:t>
            </a:r>
            <a:r>
              <a:rPr lang="pl-PL" dirty="0">
                <a:solidFill>
                  <a:srgbClr val="00FFFF"/>
                </a:solidFill>
              </a:rPr>
              <a:t>c</a:t>
            </a:r>
            <a:r>
              <a:rPr lang="pl-PL" dirty="0"/>
              <a:t>i</a:t>
            </a:r>
            <a:r>
              <a:rPr lang="pl-PL" dirty="0">
                <a:solidFill>
                  <a:srgbClr val="00FFFF"/>
                </a:solidFill>
              </a:rPr>
              <a:t>e</a:t>
            </a:r>
            <a:r>
              <a:rPr lang="pl-PL" dirty="0"/>
              <a:t> g</a:t>
            </a:r>
            <a:r>
              <a:rPr lang="pl-PL" dirty="0">
                <a:solidFill>
                  <a:srgbClr val="00FFFF"/>
                </a:solidFill>
              </a:rPr>
              <a:t>ł</a:t>
            </a:r>
            <a:r>
              <a:rPr lang="pl-PL" dirty="0"/>
              <a:t>ó</a:t>
            </a:r>
            <a:r>
              <a:rPr lang="pl-PL" dirty="0">
                <a:solidFill>
                  <a:srgbClr val="00FFFF"/>
                </a:solidFill>
              </a:rPr>
              <a:t>w</a:t>
            </a:r>
            <a:r>
              <a:rPr lang="pl-PL" dirty="0"/>
              <a:t>n</a:t>
            </a:r>
            <a:r>
              <a:rPr lang="pl-PL" dirty="0">
                <a:solidFill>
                  <a:srgbClr val="00FFFF"/>
                </a:solidFill>
              </a:rPr>
              <a:t>y</a:t>
            </a:r>
            <a:r>
              <a:rPr lang="pl-PL" dirty="0"/>
              <a:t>c</a:t>
            </a:r>
            <a:r>
              <a:rPr lang="pl-PL" dirty="0">
                <a:solidFill>
                  <a:srgbClr val="00FFFF"/>
                </a:solidFill>
              </a:rPr>
              <a:t>h</a:t>
            </a:r>
            <a:r>
              <a:rPr lang="pl-PL" dirty="0"/>
              <a:t> ś</a:t>
            </a:r>
            <a:r>
              <a:rPr lang="pl-PL" dirty="0">
                <a:solidFill>
                  <a:srgbClr val="00FFFF"/>
                </a:solidFill>
              </a:rPr>
              <a:t>w</a:t>
            </a:r>
            <a:r>
              <a:rPr lang="pl-PL" dirty="0"/>
              <a:t>i</a:t>
            </a:r>
            <a:r>
              <a:rPr lang="pl-PL" dirty="0">
                <a:solidFill>
                  <a:srgbClr val="00FFFF"/>
                </a:solidFill>
              </a:rPr>
              <a:t>ą</a:t>
            </a:r>
            <a:r>
              <a:rPr lang="pl-PL" dirty="0"/>
              <a:t>t </a:t>
            </a:r>
            <a:r>
              <a:rPr lang="pl-PL" dirty="0" smtClean="0">
                <a:solidFill>
                  <a:srgbClr val="00FFFF"/>
                </a:solidFill>
              </a:rPr>
              <a:t>p</a:t>
            </a:r>
            <a:r>
              <a:rPr lang="pl-PL" dirty="0" smtClean="0"/>
              <a:t>r</a:t>
            </a:r>
            <a:r>
              <a:rPr lang="pl-PL" dirty="0" smtClean="0">
                <a:solidFill>
                  <a:srgbClr val="00FFFF"/>
                </a:solidFill>
              </a:rPr>
              <a:t>a</a:t>
            </a:r>
            <a:r>
              <a:rPr lang="pl-PL" dirty="0" smtClean="0"/>
              <a:t>w</a:t>
            </a:r>
            <a:r>
              <a:rPr lang="pl-PL" dirty="0" smtClean="0">
                <a:solidFill>
                  <a:srgbClr val="00FFFF"/>
                </a:solidFill>
              </a:rPr>
              <a:t>o</a:t>
            </a:r>
            <a:r>
              <a:rPr lang="pl-PL" dirty="0" smtClean="0"/>
              <a:t>s</a:t>
            </a:r>
            <a:r>
              <a:rPr lang="pl-PL" dirty="0" smtClean="0">
                <a:solidFill>
                  <a:srgbClr val="00FFFF"/>
                </a:solidFill>
              </a:rPr>
              <a:t>ł</a:t>
            </a:r>
            <a:r>
              <a:rPr lang="pl-PL" dirty="0" smtClean="0"/>
              <a:t>a</a:t>
            </a:r>
            <a:r>
              <a:rPr lang="pl-PL" dirty="0" smtClean="0">
                <a:solidFill>
                  <a:srgbClr val="00FFFF"/>
                </a:solidFill>
              </a:rPr>
              <a:t>w</a:t>
            </a:r>
            <a:r>
              <a:rPr lang="pl-PL" dirty="0" smtClean="0"/>
              <a:t>n</a:t>
            </a:r>
            <a:r>
              <a:rPr lang="pl-PL" dirty="0" smtClean="0">
                <a:solidFill>
                  <a:srgbClr val="00FFFF"/>
                </a:solidFill>
              </a:rPr>
              <a:t>y</a:t>
            </a:r>
            <a:r>
              <a:rPr lang="pl-PL" dirty="0" smtClean="0"/>
              <a:t>c</a:t>
            </a:r>
            <a:r>
              <a:rPr lang="pl-PL" dirty="0" smtClean="0">
                <a:solidFill>
                  <a:srgbClr val="00FFFF"/>
                </a:solidFill>
              </a:rPr>
              <a:t>h</a:t>
            </a:r>
            <a:endParaRPr lang="pl-PL" dirty="0"/>
          </a:p>
        </p:txBody>
      </p:sp>
      <p:sp>
        <p:nvSpPr>
          <p:cNvPr id="3" name="Symbol zastępczy zawartości 2">
            <a:extLst>
              <a:ext uri="{FF2B5EF4-FFF2-40B4-BE49-F238E27FC236}">
                <a16:creationId xmlns:a16="http://schemas.microsoft.com/office/drawing/2014/main" xmlns="" id="{0E418A2B-47B3-46C4-90F3-7A2FFECF5328}"/>
              </a:ext>
            </a:extLst>
          </p:cNvPr>
          <p:cNvSpPr>
            <a:spLocks noGrp="1"/>
          </p:cNvSpPr>
          <p:nvPr>
            <p:ph sz="half" idx="1"/>
          </p:nvPr>
        </p:nvSpPr>
        <p:spPr>
          <a:xfrm>
            <a:off x="1447330" y="1882065"/>
            <a:ext cx="9605635" cy="4119239"/>
          </a:xfrm>
        </p:spPr>
        <p:txBody>
          <a:bodyPr>
            <a:normAutofit fontScale="70000" lnSpcReduction="20000"/>
          </a:bodyPr>
          <a:lstStyle/>
          <a:p>
            <a:r>
              <a:rPr lang="pl-PL" dirty="0"/>
              <a:t>Narodzenie Najświętszej Dziewicy Maryi (8/21 września)</a:t>
            </a:r>
          </a:p>
          <a:p>
            <a:r>
              <a:rPr lang="pl-PL" dirty="0"/>
              <a:t>Podwyższenie Najczystszego i Życiodajnego Krzyża Pańskiego (14/27 września)</a:t>
            </a:r>
          </a:p>
          <a:p>
            <a:r>
              <a:rPr lang="pl-PL" dirty="0"/>
              <a:t>Wprowadzenie Najświętszej Bogarodzicy do Świątyni (21 listopada / 4 grudnia)</a:t>
            </a:r>
          </a:p>
          <a:p>
            <a:r>
              <a:rPr lang="pl-PL" dirty="0"/>
              <a:t>Boże Narodzenie (25 grudnia / 7 stycznia)</a:t>
            </a:r>
          </a:p>
          <a:p>
            <a:r>
              <a:rPr lang="pl-PL" dirty="0"/>
              <a:t>Objawienie Pańskie (Chrzest Pański) (6/19 stycznia)</a:t>
            </a:r>
          </a:p>
          <a:p>
            <a:r>
              <a:rPr lang="pl-PL" dirty="0"/>
              <a:t>Spotkanie Pańskie (2/15 luty)</a:t>
            </a:r>
          </a:p>
          <a:p>
            <a:r>
              <a:rPr lang="pl-PL" dirty="0"/>
              <a:t>Zwiastowanie Najświętszej Bogarodzicy (25 marca / 7 kwietnia)</a:t>
            </a:r>
          </a:p>
          <a:p>
            <a:r>
              <a:rPr lang="pl-PL" dirty="0"/>
              <a:t>Wjazd Chrystusa do Jerozolimy — Niedziela Palmowa (niedziela poprzedzająca Paschę)</a:t>
            </a:r>
          </a:p>
          <a:p>
            <a:r>
              <a:rPr lang="pl-PL" dirty="0"/>
              <a:t>Wniebowstąpienie Pańskie (czwartek 40. dnia po Zmartwychwstaniu)</a:t>
            </a:r>
          </a:p>
          <a:p>
            <a:r>
              <a:rPr lang="pl-PL" dirty="0"/>
              <a:t>Zesłanie Ducha Świętego na Apostołów - Pięćdziesiątnica (niedziela 50. dnia po Zmartwychwstaniu)</a:t>
            </a:r>
          </a:p>
          <a:p>
            <a:r>
              <a:rPr lang="pl-PL" dirty="0"/>
              <a:t>Przemienienie Pańskie (6/19 sierpnia)</a:t>
            </a:r>
          </a:p>
          <a:p>
            <a:r>
              <a:rPr lang="pl-PL" dirty="0"/>
              <a:t>Zaśniecie Najświętszej Bogarodzicy (15/28 sierpnia)</a:t>
            </a:r>
          </a:p>
          <a:p>
            <a:pPr marL="0" indent="0" algn="just">
              <a:buNone/>
            </a:pPr>
            <a:endParaRPr lang="pl-PL" dirty="0"/>
          </a:p>
        </p:txBody>
      </p:sp>
    </p:spTree>
    <p:extLst>
      <p:ext uri="{BB962C8B-B14F-4D97-AF65-F5344CB8AC3E}">
        <p14:creationId xmlns:p14="http://schemas.microsoft.com/office/powerpoint/2010/main" val="296126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F19AF9A-732E-4E72-AC48-2D4807DAE8FC}"/>
              </a:ext>
            </a:extLst>
          </p:cNvPr>
          <p:cNvSpPr>
            <a:spLocks noGrp="1"/>
          </p:cNvSpPr>
          <p:nvPr>
            <p:ph type="title"/>
          </p:nvPr>
        </p:nvSpPr>
        <p:spPr>
          <a:xfrm>
            <a:off x="1451206" y="1129513"/>
            <a:ext cx="5532328" cy="708165"/>
          </a:xfrm>
        </p:spPr>
        <p:txBody>
          <a:bodyPr/>
          <a:lstStyle/>
          <a:p>
            <a:r>
              <a:rPr lang="pl-PL" dirty="0">
                <a:solidFill>
                  <a:srgbClr val="92D050"/>
                </a:solidFill>
              </a:rPr>
              <a:t>Prawosławie w </a:t>
            </a:r>
            <a:r>
              <a:rPr lang="pl-PL" dirty="0" err="1">
                <a:solidFill>
                  <a:srgbClr val="92D050"/>
                </a:solidFill>
              </a:rPr>
              <a:t>polsce</a:t>
            </a:r>
            <a:endParaRPr lang="pl-PL" dirty="0">
              <a:solidFill>
                <a:srgbClr val="92D050"/>
              </a:solidFill>
            </a:endParaRPr>
          </a:p>
        </p:txBody>
      </p:sp>
      <p:pic>
        <p:nvPicPr>
          <p:cNvPr id="5" name="Symbol zastępczy obrazu 4">
            <a:extLst>
              <a:ext uri="{FF2B5EF4-FFF2-40B4-BE49-F238E27FC236}">
                <a16:creationId xmlns:a16="http://schemas.microsoft.com/office/drawing/2014/main" xmlns="" id="{7D2135BF-F5B2-4F22-AA29-D10444930D52}"/>
              </a:ext>
            </a:extLst>
          </p:cNvPr>
          <p:cNvPicPr>
            <a:picLocks noGrp="1" noChangeAspect="1"/>
          </p:cNvPicPr>
          <p:nvPr>
            <p:ph type="pic" idx="1"/>
          </p:nvPr>
        </p:nvPicPr>
        <p:blipFill>
          <a:blip r:embed="rId2"/>
          <a:srcRect l="26100" r="26100"/>
          <a:stretch>
            <a:fillRect/>
          </a:stretch>
        </p:blipFill>
        <p:spPr>
          <a:xfrm>
            <a:off x="7949623" y="1129513"/>
            <a:ext cx="3067565" cy="3866327"/>
          </a:xfrm>
          <a:prstGeom prst="rect">
            <a:avLst/>
          </a:prstGeom>
        </p:spPr>
      </p:pic>
      <p:sp>
        <p:nvSpPr>
          <p:cNvPr id="4" name="Symbol zastępczy tekstu 3">
            <a:extLst>
              <a:ext uri="{FF2B5EF4-FFF2-40B4-BE49-F238E27FC236}">
                <a16:creationId xmlns:a16="http://schemas.microsoft.com/office/drawing/2014/main" xmlns="" id="{6D1E0A9F-ABFE-4DB0-90E9-5DB825EC6F03}"/>
              </a:ext>
            </a:extLst>
          </p:cNvPr>
          <p:cNvSpPr>
            <a:spLocks noGrp="1"/>
          </p:cNvSpPr>
          <p:nvPr>
            <p:ph type="body" sz="half" idx="2"/>
          </p:nvPr>
        </p:nvSpPr>
        <p:spPr>
          <a:xfrm>
            <a:off x="1450329" y="1837678"/>
            <a:ext cx="5524404" cy="3312056"/>
          </a:xfrm>
        </p:spPr>
        <p:txBody>
          <a:bodyPr>
            <a:normAutofit/>
          </a:bodyPr>
          <a:lstStyle/>
          <a:p>
            <a:pPr algn="just"/>
            <a:r>
              <a:rPr lang="pl-PL" dirty="0"/>
              <a:t>Mniejszość prawosławna w naszym kraju zamieszkuje głównie w województwach wschodnich (Podlasie, Lubelszczyzna, Podkarpacie).</a:t>
            </a:r>
          </a:p>
          <a:p>
            <a:endParaRPr lang="pl-PL" dirty="0"/>
          </a:p>
          <a:p>
            <a:pPr algn="just"/>
            <a:r>
              <a:rPr lang="pl-PL" dirty="0"/>
              <a:t>Miejscem corocznych pielgrzymek prawosławnych jest Góra Grabarka niedaleko Białegostoku, dokąd pielgrzymi wraz ze swoimi intencjami modlitewnymi przynoszą większe lub mniejsze krzyże. </a:t>
            </a:r>
          </a:p>
        </p:txBody>
      </p:sp>
    </p:spTree>
    <p:extLst>
      <p:ext uri="{BB962C8B-B14F-4D97-AF65-F5344CB8AC3E}">
        <p14:creationId xmlns:p14="http://schemas.microsoft.com/office/powerpoint/2010/main" val="286604784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4AA9F3E-898C-4706-9A67-D22E54020234}"/>
              </a:ext>
            </a:extLst>
          </p:cNvPr>
          <p:cNvSpPr>
            <a:spLocks noGrp="1"/>
          </p:cNvSpPr>
          <p:nvPr>
            <p:ph type="title"/>
          </p:nvPr>
        </p:nvSpPr>
        <p:spPr/>
        <p:txBody>
          <a:bodyPr/>
          <a:lstStyle/>
          <a:p>
            <a:pPr algn="ctr"/>
            <a:r>
              <a:rPr lang="pl-PL" dirty="0">
                <a:solidFill>
                  <a:srgbClr val="FF0000"/>
                </a:solidFill>
              </a:rPr>
              <a:t>Dziękuję za uwagę!!!</a:t>
            </a:r>
            <a:br>
              <a:rPr lang="pl-PL" dirty="0">
                <a:solidFill>
                  <a:srgbClr val="FF0000"/>
                </a:solidFill>
              </a:rPr>
            </a:br>
            <a:r>
              <a:rPr lang="pl-PL" dirty="0">
                <a:solidFill>
                  <a:srgbClr val="FF0000"/>
                </a:solidFill>
              </a:rPr>
              <a:t>Prezentację </a:t>
            </a:r>
            <a:r>
              <a:rPr lang="pl-PL">
                <a:solidFill>
                  <a:srgbClr val="FF0000"/>
                </a:solidFill>
              </a:rPr>
              <a:t>przygotowała </a:t>
            </a:r>
            <a:r>
              <a:rPr lang="pl-PL" smtClean="0">
                <a:solidFill>
                  <a:srgbClr val="FF0000"/>
                </a:solidFill>
              </a:rPr>
              <a:t>uczennica</a:t>
            </a:r>
            <a:r>
              <a:rPr lang="pl-PL" smtClean="0">
                <a:solidFill>
                  <a:srgbClr val="FF0000"/>
                </a:solidFill>
              </a:rPr>
              <a:t> </a:t>
            </a:r>
            <a:r>
              <a:rPr lang="pl-PL" dirty="0">
                <a:solidFill>
                  <a:srgbClr val="FF0000"/>
                </a:solidFill>
              </a:rPr>
              <a:t>z klasy 5d</a:t>
            </a:r>
          </a:p>
        </p:txBody>
      </p:sp>
      <p:sp>
        <p:nvSpPr>
          <p:cNvPr id="3" name="Symbol zastępczy tekstu 2">
            <a:extLst>
              <a:ext uri="{FF2B5EF4-FFF2-40B4-BE49-F238E27FC236}">
                <a16:creationId xmlns:a16="http://schemas.microsoft.com/office/drawing/2014/main" xmlns="" id="{099EC017-3E34-46F5-B8C4-3926F07563EF}"/>
              </a:ext>
            </a:extLst>
          </p:cNvPr>
          <p:cNvSpPr>
            <a:spLocks noGrp="1"/>
          </p:cNvSpPr>
          <p:nvPr>
            <p:ph type="body" idx="1"/>
          </p:nvPr>
        </p:nvSpPr>
        <p:spPr>
          <a:xfrm>
            <a:off x="1454239" y="3806195"/>
            <a:ext cx="8630446" cy="1813370"/>
          </a:xfrm>
        </p:spPr>
        <p:txBody>
          <a:bodyPr>
            <a:normAutofit fontScale="92500" lnSpcReduction="20000"/>
          </a:bodyPr>
          <a:lstStyle/>
          <a:p>
            <a:pPr algn="just"/>
            <a:r>
              <a:rPr lang="pl-PL" dirty="0"/>
              <a:t>Pieśń „</a:t>
            </a:r>
            <a:r>
              <a:rPr lang="pl-PL" dirty="0" err="1"/>
              <a:t>Jedunorodnyj</a:t>
            </a:r>
            <a:r>
              <a:rPr lang="pl-PL" dirty="0"/>
              <a:t> Synu” w wykonaniu chóru </a:t>
            </a:r>
            <a:r>
              <a:rPr lang="pl-PL" dirty="0" err="1"/>
              <a:t>Swiatouspieńskiej</a:t>
            </a:r>
            <a:r>
              <a:rPr lang="pl-PL" dirty="0"/>
              <a:t> </a:t>
            </a:r>
            <a:r>
              <a:rPr lang="pl-PL" dirty="0" err="1"/>
              <a:t>Uniwskiej</a:t>
            </a:r>
            <a:r>
              <a:rPr lang="pl-PL" dirty="0"/>
              <a:t> Ławry - http://www.studyty.org.ua/index.php?option=com_files&amp;path=/Liturgija</a:t>
            </a:r>
          </a:p>
          <a:p>
            <a:endParaRPr lang="pl-PL" dirty="0"/>
          </a:p>
          <a:p>
            <a:pPr algn="just"/>
            <a:r>
              <a:rPr lang="pl-PL" dirty="0"/>
              <a:t>W przygotowaniu prezentacji korzystałam ze stron Prawoslawie.pl; grabarka.pl; sosnowiec.cerkiew.pl; kuriergalicyjski.com; wikipedia.pl; google.pl  </a:t>
            </a:r>
          </a:p>
          <a:p>
            <a:endParaRPr lang="pl-PL" dirty="0"/>
          </a:p>
        </p:txBody>
      </p:sp>
    </p:spTree>
    <p:extLst>
      <p:ext uri="{BB962C8B-B14F-4D97-AF65-F5344CB8AC3E}">
        <p14:creationId xmlns:p14="http://schemas.microsoft.com/office/powerpoint/2010/main" val="26410106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0831B54-9B92-4563-ADFF-3DE3B82B8A72}"/>
              </a:ext>
            </a:extLst>
          </p:cNvPr>
          <p:cNvSpPr>
            <a:spLocks noGrp="1"/>
          </p:cNvSpPr>
          <p:nvPr>
            <p:ph type="ctrTitle"/>
          </p:nvPr>
        </p:nvSpPr>
        <p:spPr/>
        <p:txBody>
          <a:bodyPr/>
          <a:lstStyle/>
          <a:p>
            <a:pPr algn="ctr"/>
            <a:r>
              <a:rPr lang="pl-PL" dirty="0">
                <a:solidFill>
                  <a:srgbClr val="FFC000"/>
                </a:solidFill>
              </a:rPr>
              <a:t>C</a:t>
            </a:r>
            <a:r>
              <a:rPr lang="pl-PL" dirty="0"/>
              <a:t>o </a:t>
            </a:r>
            <a:r>
              <a:rPr lang="pl-PL" dirty="0">
                <a:solidFill>
                  <a:srgbClr val="FFC000"/>
                </a:solidFill>
              </a:rPr>
              <a:t>o</a:t>
            </a:r>
            <a:r>
              <a:rPr lang="pl-PL" dirty="0"/>
              <a:t>z</a:t>
            </a:r>
            <a:r>
              <a:rPr lang="pl-PL" dirty="0">
                <a:solidFill>
                  <a:srgbClr val="FFC000"/>
                </a:solidFill>
              </a:rPr>
              <a:t>n</a:t>
            </a:r>
            <a:r>
              <a:rPr lang="pl-PL" dirty="0"/>
              <a:t>a</a:t>
            </a:r>
            <a:r>
              <a:rPr lang="pl-PL" dirty="0">
                <a:solidFill>
                  <a:srgbClr val="FFC000"/>
                </a:solidFill>
              </a:rPr>
              <a:t>c</a:t>
            </a:r>
            <a:r>
              <a:rPr lang="pl-PL" dirty="0"/>
              <a:t>z</a:t>
            </a:r>
            <a:r>
              <a:rPr lang="pl-PL" dirty="0">
                <a:solidFill>
                  <a:srgbClr val="FFC000"/>
                </a:solidFill>
              </a:rPr>
              <a:t>a</a:t>
            </a:r>
            <a:r>
              <a:rPr lang="pl-PL" dirty="0"/>
              <a:t> ,,</a:t>
            </a:r>
            <a:r>
              <a:rPr lang="pl-PL" dirty="0">
                <a:solidFill>
                  <a:srgbClr val="FFC000"/>
                </a:solidFill>
              </a:rPr>
              <a:t>p</a:t>
            </a:r>
            <a:r>
              <a:rPr lang="pl-PL" dirty="0"/>
              <a:t>r</a:t>
            </a:r>
            <a:r>
              <a:rPr lang="pl-PL" dirty="0">
                <a:solidFill>
                  <a:srgbClr val="FFC000"/>
                </a:solidFill>
              </a:rPr>
              <a:t>a</a:t>
            </a:r>
            <a:r>
              <a:rPr lang="pl-PL" dirty="0"/>
              <a:t>w</a:t>
            </a:r>
            <a:r>
              <a:rPr lang="pl-PL" dirty="0">
                <a:solidFill>
                  <a:srgbClr val="FFC000"/>
                </a:solidFill>
              </a:rPr>
              <a:t>o</a:t>
            </a:r>
            <a:r>
              <a:rPr lang="pl-PL" dirty="0"/>
              <a:t>s</a:t>
            </a:r>
            <a:r>
              <a:rPr lang="pl-PL" dirty="0">
                <a:solidFill>
                  <a:srgbClr val="FFC000"/>
                </a:solidFill>
              </a:rPr>
              <a:t>ł</a:t>
            </a:r>
            <a:r>
              <a:rPr lang="pl-PL" dirty="0"/>
              <a:t>a</a:t>
            </a:r>
            <a:r>
              <a:rPr lang="pl-PL" dirty="0">
                <a:solidFill>
                  <a:srgbClr val="FFC000"/>
                </a:solidFill>
              </a:rPr>
              <a:t>w</a:t>
            </a:r>
            <a:r>
              <a:rPr lang="pl-PL" dirty="0"/>
              <a:t>i</a:t>
            </a:r>
            <a:r>
              <a:rPr lang="pl-PL" dirty="0">
                <a:solidFill>
                  <a:srgbClr val="FFC000"/>
                </a:solidFill>
              </a:rPr>
              <a:t>e</a:t>
            </a:r>
            <a:r>
              <a:rPr lang="pl-PL" dirty="0"/>
              <a:t>” </a:t>
            </a:r>
            <a:r>
              <a:rPr lang="pl-PL" dirty="0">
                <a:solidFill>
                  <a:srgbClr val="FFC000"/>
                </a:solidFill>
              </a:rPr>
              <a:t>?</a:t>
            </a:r>
          </a:p>
        </p:txBody>
      </p:sp>
      <p:sp>
        <p:nvSpPr>
          <p:cNvPr id="3" name="Podtytuł 2">
            <a:extLst>
              <a:ext uri="{FF2B5EF4-FFF2-40B4-BE49-F238E27FC236}">
                <a16:creationId xmlns:a16="http://schemas.microsoft.com/office/drawing/2014/main" xmlns="" id="{4A99FE8B-90B3-4AEB-952E-FE618EB0C80E}"/>
              </a:ext>
            </a:extLst>
          </p:cNvPr>
          <p:cNvSpPr>
            <a:spLocks noGrp="1"/>
          </p:cNvSpPr>
          <p:nvPr>
            <p:ph type="subTitle" idx="1"/>
          </p:nvPr>
        </p:nvSpPr>
        <p:spPr>
          <a:xfrm>
            <a:off x="2417780" y="3531204"/>
            <a:ext cx="8637072" cy="2412396"/>
          </a:xfrm>
        </p:spPr>
        <p:txBody>
          <a:bodyPr>
            <a:normAutofit lnSpcReduction="10000"/>
          </a:bodyPr>
          <a:lstStyle/>
          <a:p>
            <a:pPr algn="just"/>
            <a:r>
              <a:rPr lang="pl-PL" dirty="0">
                <a:solidFill>
                  <a:srgbClr val="222222"/>
                </a:solidFill>
                <a:latin typeface="Arial" panose="020B0604020202020204" pitchFamily="34" charset="0"/>
              </a:rPr>
              <a:t>Słowo „prawosławie” jest tłumaczeniem Greckich słów orthodoxos oraz orthodoxía – prawdziwie, prawidłowo sławiący, prawidłowe wyznanie.</a:t>
            </a:r>
          </a:p>
          <a:p>
            <a:endParaRPr lang="pl-PL" dirty="0">
              <a:solidFill>
                <a:srgbClr val="222222"/>
              </a:solidFill>
              <a:latin typeface="Arial" panose="020B0604020202020204" pitchFamily="34" charset="0"/>
            </a:endParaRPr>
          </a:p>
          <a:p>
            <a:endParaRPr lang="pl-PL" dirty="0">
              <a:solidFill>
                <a:srgbClr val="222222"/>
              </a:solidFill>
              <a:latin typeface="Arial" panose="020B0604020202020204" pitchFamily="34" charset="0"/>
            </a:endParaRPr>
          </a:p>
          <a:p>
            <a:r>
              <a:rPr lang="pl-PL" dirty="0"/>
              <a:t>Źródło: wikipedia</a:t>
            </a:r>
          </a:p>
        </p:txBody>
      </p:sp>
    </p:spTree>
    <p:extLst>
      <p:ext uri="{BB962C8B-B14F-4D97-AF65-F5344CB8AC3E}">
        <p14:creationId xmlns:p14="http://schemas.microsoft.com/office/powerpoint/2010/main" val="26165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DFBB85F-3307-46C0-8C25-CA1E4B16296E}"/>
              </a:ext>
            </a:extLst>
          </p:cNvPr>
          <p:cNvSpPr>
            <a:spLocks noGrp="1"/>
          </p:cNvSpPr>
          <p:nvPr>
            <p:ph type="title"/>
          </p:nvPr>
        </p:nvSpPr>
        <p:spPr/>
        <p:txBody>
          <a:bodyPr/>
          <a:lstStyle/>
          <a:p>
            <a:r>
              <a:rPr lang="pl-PL" dirty="0"/>
              <a:t>KIEDY POWSTAŁO PRAWOSŁAWIE?	</a:t>
            </a:r>
          </a:p>
        </p:txBody>
      </p:sp>
      <p:sp>
        <p:nvSpPr>
          <p:cNvPr id="3" name="Symbol zastępczy zawartości 2">
            <a:extLst>
              <a:ext uri="{FF2B5EF4-FFF2-40B4-BE49-F238E27FC236}">
                <a16:creationId xmlns:a16="http://schemas.microsoft.com/office/drawing/2014/main" xmlns="" id="{9FD15DAC-7AB0-4C51-BC08-1B925713ED12}"/>
              </a:ext>
            </a:extLst>
          </p:cNvPr>
          <p:cNvSpPr>
            <a:spLocks noGrp="1"/>
          </p:cNvSpPr>
          <p:nvPr>
            <p:ph idx="1"/>
          </p:nvPr>
        </p:nvSpPr>
        <p:spPr/>
        <p:txBody>
          <a:bodyPr>
            <a:normAutofit fontScale="92500" lnSpcReduction="10000"/>
          </a:bodyPr>
          <a:lstStyle/>
          <a:p>
            <a:pPr marL="0" indent="0">
              <a:buNone/>
            </a:pPr>
            <a:r>
              <a:rPr lang="pl-PL" dirty="0"/>
              <a:t>Za datę powstania Prawosławia uznaje się rok 1054. Wydarzenie to nazwane zostało Wielką Schizmą Wschodnią – to wtedy nastąpił rozłam chrześcijaństwa na zachodnie (Katolicyzm) i wschodnie (Prawosławie). Pomimo wielu </a:t>
            </a:r>
          </a:p>
          <a:p>
            <a:pPr marL="0" indent="0" algn="just">
              <a:buNone/>
            </a:pPr>
            <a:r>
              <a:rPr lang="pl-PL" dirty="0"/>
              <a:t>prób pojednania do dnia dzisiejszego</a:t>
            </a:r>
          </a:p>
          <a:p>
            <a:pPr marL="0" indent="0" algn="just">
              <a:buNone/>
            </a:pPr>
            <a:r>
              <a:rPr lang="pl-PL" dirty="0"/>
              <a:t>nie doszło do połączenia obu Kościołów. </a:t>
            </a:r>
          </a:p>
          <a:p>
            <a:pPr marL="0" indent="0" algn="just">
              <a:buNone/>
            </a:pPr>
            <a:r>
              <a:rPr lang="pl-PL" dirty="0"/>
              <a:t>Na zdjęciu: </a:t>
            </a:r>
            <a:r>
              <a:rPr lang="pl-PL" dirty="0" err="1"/>
              <a:t>Hagia</a:t>
            </a:r>
            <a:r>
              <a:rPr lang="pl-PL" dirty="0"/>
              <a:t> </a:t>
            </a:r>
            <a:r>
              <a:rPr lang="pl-PL" dirty="0" err="1"/>
              <a:t>Sophia</a:t>
            </a:r>
            <a:r>
              <a:rPr lang="pl-PL" dirty="0"/>
              <a:t> (świątynia</a:t>
            </a:r>
          </a:p>
          <a:p>
            <a:pPr marL="0" indent="0" algn="just">
              <a:buNone/>
            </a:pPr>
            <a:r>
              <a:rPr lang="pl-PL" dirty="0"/>
              <a:t>bizantyjska zmieniona przez Turków</a:t>
            </a:r>
          </a:p>
          <a:p>
            <a:pPr marL="0" indent="0" algn="just">
              <a:buNone/>
            </a:pPr>
            <a:r>
              <a:rPr lang="pl-PL" dirty="0"/>
              <a:t>na meczet).</a:t>
            </a:r>
          </a:p>
          <a:p>
            <a:pPr marL="0" indent="0">
              <a:buNone/>
            </a:pPr>
            <a:endParaRPr lang="pl-PL" dirty="0"/>
          </a:p>
        </p:txBody>
      </p:sp>
      <p:pic>
        <p:nvPicPr>
          <p:cNvPr id="5" name="Obraz 4">
            <a:extLst>
              <a:ext uri="{FF2B5EF4-FFF2-40B4-BE49-F238E27FC236}">
                <a16:creationId xmlns:a16="http://schemas.microsoft.com/office/drawing/2014/main" xmlns="" id="{239F4DC7-34EE-4273-B036-88EDD9DCF915}"/>
              </a:ext>
            </a:extLst>
          </p:cNvPr>
          <p:cNvPicPr>
            <a:picLocks noChangeAspect="1"/>
          </p:cNvPicPr>
          <p:nvPr/>
        </p:nvPicPr>
        <p:blipFill>
          <a:blip r:embed="rId2"/>
          <a:stretch>
            <a:fillRect/>
          </a:stretch>
        </p:blipFill>
        <p:spPr>
          <a:xfrm>
            <a:off x="6748253" y="3153510"/>
            <a:ext cx="5161625" cy="2630996"/>
          </a:xfrm>
          <a:prstGeom prst="rect">
            <a:avLst/>
          </a:prstGeom>
        </p:spPr>
      </p:pic>
    </p:spTree>
    <p:extLst>
      <p:ext uri="{BB962C8B-B14F-4D97-AF65-F5344CB8AC3E}">
        <p14:creationId xmlns:p14="http://schemas.microsoft.com/office/powerpoint/2010/main" val="422675238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D5059381-5AD5-4706-A098-20AE892BD2E4}"/>
              </a:ext>
            </a:extLst>
          </p:cNvPr>
          <p:cNvSpPr/>
          <p:nvPr/>
        </p:nvSpPr>
        <p:spPr>
          <a:xfrm>
            <a:off x="1926454" y="479394"/>
            <a:ext cx="7217546" cy="1200329"/>
          </a:xfrm>
          <a:prstGeom prst="rect">
            <a:avLst/>
          </a:prstGeom>
        </p:spPr>
        <p:txBody>
          <a:bodyPr wrap="square">
            <a:spAutoFit/>
          </a:bodyPr>
          <a:lstStyle/>
          <a:p>
            <a:pPr algn="just"/>
            <a:r>
              <a:rPr lang="pl-PL" dirty="0"/>
              <a:t>Rozproszone po całym świecie Prawosławie, składa się z Kościołów krajowych tworzonych przez poszczególne narody, które pozostają pod samodzielnym zarządem i różnią się między sobą  miejscowymi zwyczajami i obrzędami.</a:t>
            </a:r>
          </a:p>
        </p:txBody>
      </p:sp>
      <p:sp>
        <p:nvSpPr>
          <p:cNvPr id="3" name="Prostokąt 2">
            <a:extLst>
              <a:ext uri="{FF2B5EF4-FFF2-40B4-BE49-F238E27FC236}">
                <a16:creationId xmlns:a16="http://schemas.microsoft.com/office/drawing/2014/main" xmlns="" id="{0C42DC01-3F49-40CF-88F9-A9B3B5282841}"/>
              </a:ext>
            </a:extLst>
          </p:cNvPr>
          <p:cNvSpPr/>
          <p:nvPr/>
        </p:nvSpPr>
        <p:spPr>
          <a:xfrm>
            <a:off x="1926455" y="1679723"/>
            <a:ext cx="7217546" cy="3416320"/>
          </a:xfrm>
          <a:prstGeom prst="rect">
            <a:avLst/>
          </a:prstGeom>
        </p:spPr>
        <p:txBody>
          <a:bodyPr wrap="square">
            <a:spAutoFit/>
          </a:bodyPr>
          <a:lstStyle/>
          <a:p>
            <a:pPr algn="just"/>
            <a:r>
              <a:rPr lang="pl-PL" dirty="0"/>
              <a:t>Najwyższa władza Kościoła należy do Soboru autokefalicznych Kościołów (o których mowa dalej), a warunkiem ważności decyzji Soboru jest udział w nim wszystkich Kościołów niezależnych. Co ważne: wszyscy biskupi są wobec siebie równi; metropolita, czy patriarcha, choć ten ostatni zwany jest „pierwszym wśród równych” (łac. Primus inter pares).</a:t>
            </a:r>
          </a:p>
          <a:p>
            <a:endParaRPr lang="pl-PL" dirty="0"/>
          </a:p>
          <a:p>
            <a:endParaRPr lang="pl-PL" dirty="0"/>
          </a:p>
          <a:p>
            <a:endParaRPr lang="pl-PL" dirty="0"/>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281040247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FAFE970-7F9C-4328-829F-81B537643513}"/>
              </a:ext>
            </a:extLst>
          </p:cNvPr>
          <p:cNvSpPr>
            <a:spLocks noGrp="1"/>
          </p:cNvSpPr>
          <p:nvPr>
            <p:ph type="title"/>
          </p:nvPr>
        </p:nvSpPr>
        <p:spPr>
          <a:xfrm>
            <a:off x="1451206" y="1129512"/>
            <a:ext cx="5532328" cy="1835629"/>
          </a:xfrm>
        </p:spPr>
        <p:txBody>
          <a:bodyPr>
            <a:normAutofit/>
          </a:bodyPr>
          <a:lstStyle/>
          <a:p>
            <a:r>
              <a:rPr lang="pl-PL" sz="2000" dirty="0"/>
              <a:t>Patriarchat</a:t>
            </a:r>
            <a:br>
              <a:rPr lang="pl-PL" sz="2000" dirty="0"/>
            </a:br>
            <a:r>
              <a:rPr lang="pl-PL" sz="2000" dirty="0"/>
              <a:t/>
            </a:r>
            <a:br>
              <a:rPr lang="pl-PL" sz="2000" dirty="0"/>
            </a:br>
            <a:r>
              <a:rPr lang="pl-PL" sz="2000" dirty="0"/>
              <a:t>to system społeczny, w którym władza I dziedziczenie należą do mężczyzn. </a:t>
            </a:r>
            <a:r>
              <a:rPr lang="pl-PL" dirty="0"/>
              <a:t/>
            </a:r>
            <a:br>
              <a:rPr lang="pl-PL" dirty="0"/>
            </a:br>
            <a:endParaRPr lang="pl-PL" dirty="0"/>
          </a:p>
        </p:txBody>
      </p:sp>
      <p:pic>
        <p:nvPicPr>
          <p:cNvPr id="6" name="Symbol zastępczy obrazu 5">
            <a:extLst>
              <a:ext uri="{FF2B5EF4-FFF2-40B4-BE49-F238E27FC236}">
                <a16:creationId xmlns:a16="http://schemas.microsoft.com/office/drawing/2014/main" xmlns="" id="{61455273-5B12-48FE-919D-03735AC22ECB}"/>
              </a:ext>
            </a:extLst>
          </p:cNvPr>
          <p:cNvPicPr>
            <a:picLocks noGrp="1" noChangeAspect="1"/>
          </p:cNvPicPr>
          <p:nvPr>
            <p:ph type="pic" idx="1"/>
          </p:nvPr>
        </p:nvPicPr>
        <p:blipFill>
          <a:blip r:embed="rId2"/>
          <a:srcRect l="229" r="229"/>
          <a:stretch>
            <a:fillRect/>
          </a:stretch>
        </p:blipFill>
        <p:spPr/>
      </p:pic>
      <p:sp>
        <p:nvSpPr>
          <p:cNvPr id="3" name="Podtytuł 2">
            <a:extLst>
              <a:ext uri="{FF2B5EF4-FFF2-40B4-BE49-F238E27FC236}">
                <a16:creationId xmlns:a16="http://schemas.microsoft.com/office/drawing/2014/main" xmlns="" id="{0291C437-773A-484D-A505-918DCC680DAB}"/>
              </a:ext>
            </a:extLst>
          </p:cNvPr>
          <p:cNvSpPr>
            <a:spLocks noGrp="1"/>
          </p:cNvSpPr>
          <p:nvPr>
            <p:ph type="body" sz="half" idx="2"/>
          </p:nvPr>
        </p:nvSpPr>
        <p:spPr/>
        <p:txBody>
          <a:bodyPr>
            <a:normAutofit fontScale="55000" lnSpcReduction="20000"/>
          </a:bodyPr>
          <a:lstStyle/>
          <a:p>
            <a:pPr algn="just"/>
            <a:r>
              <a:rPr lang="pl-PL" sz="3800" dirty="0"/>
              <a:t>Obecnym przywódcą Kościoła Prawosławnego jest patriarcha Konstantynopola – Jego Świątobliwość Arcybiskup Konstantynopola – Nowego Rzymu i Patriarcha Ekumeniczny – BARTŁOMIEJ I </a:t>
            </a:r>
          </a:p>
          <a:p>
            <a:endParaRPr lang="pl-PL" dirty="0"/>
          </a:p>
          <a:p>
            <a:endParaRPr lang="pl-PL" dirty="0"/>
          </a:p>
        </p:txBody>
      </p:sp>
    </p:spTree>
    <p:extLst>
      <p:ext uri="{BB962C8B-B14F-4D97-AF65-F5344CB8AC3E}">
        <p14:creationId xmlns:p14="http://schemas.microsoft.com/office/powerpoint/2010/main" val="320898282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9699D17-86F8-492A-94D1-F56DDD3D83CA}"/>
              </a:ext>
            </a:extLst>
          </p:cNvPr>
          <p:cNvSpPr>
            <a:spLocks noGrp="1"/>
          </p:cNvSpPr>
          <p:nvPr>
            <p:ph type="title"/>
          </p:nvPr>
        </p:nvSpPr>
        <p:spPr/>
        <p:txBody>
          <a:bodyPr/>
          <a:lstStyle/>
          <a:p>
            <a:r>
              <a:rPr lang="pl-PL" dirty="0"/>
              <a:t>Patriarchaty starożytne:</a:t>
            </a:r>
          </a:p>
        </p:txBody>
      </p:sp>
      <p:pic>
        <p:nvPicPr>
          <p:cNvPr id="5" name="Symbol zastępczy obrazu 4">
            <a:extLst>
              <a:ext uri="{FF2B5EF4-FFF2-40B4-BE49-F238E27FC236}">
                <a16:creationId xmlns:a16="http://schemas.microsoft.com/office/drawing/2014/main" xmlns="" id="{3D4CB7A7-DAA2-45B0-88B7-AD049B99C0E9}"/>
              </a:ext>
            </a:extLst>
          </p:cNvPr>
          <p:cNvPicPr>
            <a:picLocks noGrp="1" noChangeAspect="1"/>
          </p:cNvPicPr>
          <p:nvPr>
            <p:ph type="pic" idx="1"/>
          </p:nvPr>
        </p:nvPicPr>
        <p:blipFill>
          <a:blip r:embed="rId2"/>
          <a:srcRect l="25944" r="25944"/>
          <a:stretch>
            <a:fillRect/>
          </a:stretch>
        </p:blipFill>
        <p:spPr>
          <a:xfrm>
            <a:off x="8043169" y="943007"/>
            <a:ext cx="2813153" cy="3710485"/>
          </a:xfrm>
          <a:prstGeom prst="rect">
            <a:avLst/>
          </a:prstGeom>
        </p:spPr>
      </p:pic>
      <p:sp>
        <p:nvSpPr>
          <p:cNvPr id="4" name="Symbol zastępczy tekstu 3">
            <a:extLst>
              <a:ext uri="{FF2B5EF4-FFF2-40B4-BE49-F238E27FC236}">
                <a16:creationId xmlns:a16="http://schemas.microsoft.com/office/drawing/2014/main" xmlns="" id="{0FDDFBFF-BA0D-4DB8-BC72-5E7BFAFEFE1E}"/>
              </a:ext>
            </a:extLst>
          </p:cNvPr>
          <p:cNvSpPr>
            <a:spLocks noGrp="1"/>
          </p:cNvSpPr>
          <p:nvPr>
            <p:ph type="body" sz="half" idx="2"/>
          </p:nvPr>
        </p:nvSpPr>
        <p:spPr/>
        <p:txBody>
          <a:bodyPr>
            <a:normAutofit/>
          </a:bodyPr>
          <a:lstStyle/>
          <a:p>
            <a:r>
              <a:rPr lang="pl-PL" dirty="0">
                <a:solidFill>
                  <a:srgbClr val="C00000"/>
                </a:solidFill>
              </a:rPr>
              <a:t>Patriarchat Konstantynopola</a:t>
            </a:r>
          </a:p>
          <a:p>
            <a:r>
              <a:rPr lang="pl-PL" dirty="0"/>
              <a:t>Patriarchat  Aleksandrii</a:t>
            </a:r>
          </a:p>
          <a:p>
            <a:r>
              <a:rPr lang="pl-PL" dirty="0"/>
              <a:t>Patriarchat  Antiochii</a:t>
            </a:r>
          </a:p>
          <a:p>
            <a:r>
              <a:rPr lang="pl-PL" dirty="0"/>
              <a:t>Patriarchat  Jerozolimy</a:t>
            </a:r>
          </a:p>
          <a:p>
            <a:endParaRPr lang="pl-PL" dirty="0"/>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18331266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BBFA817-F6BC-44F5-9CA2-D856597082B9}"/>
              </a:ext>
            </a:extLst>
          </p:cNvPr>
          <p:cNvSpPr>
            <a:spLocks noGrp="1"/>
          </p:cNvSpPr>
          <p:nvPr>
            <p:ph type="title"/>
          </p:nvPr>
        </p:nvSpPr>
        <p:spPr/>
        <p:txBody>
          <a:bodyPr/>
          <a:lstStyle/>
          <a:p>
            <a:r>
              <a:rPr lang="pl-PL" dirty="0"/>
              <a:t>Patriarchaty nowożytne:</a:t>
            </a:r>
          </a:p>
        </p:txBody>
      </p:sp>
      <p:pic>
        <p:nvPicPr>
          <p:cNvPr id="5" name="Symbol zastępczy obrazu 4">
            <a:extLst>
              <a:ext uri="{FF2B5EF4-FFF2-40B4-BE49-F238E27FC236}">
                <a16:creationId xmlns:a16="http://schemas.microsoft.com/office/drawing/2014/main" xmlns="" id="{3762ED63-2842-4E11-812D-7A28B5461606}"/>
              </a:ext>
            </a:extLst>
          </p:cNvPr>
          <p:cNvPicPr>
            <a:picLocks noGrp="1" noChangeAspect="1"/>
          </p:cNvPicPr>
          <p:nvPr>
            <p:ph type="pic" idx="1"/>
          </p:nvPr>
        </p:nvPicPr>
        <p:blipFill>
          <a:blip r:embed="rId2"/>
          <a:srcRect l="14638" r="14638"/>
          <a:stretch>
            <a:fillRect/>
          </a:stretch>
        </p:blipFill>
        <p:spPr>
          <a:prstGeom prst="rect">
            <a:avLst/>
          </a:prstGeom>
        </p:spPr>
      </p:pic>
      <p:sp>
        <p:nvSpPr>
          <p:cNvPr id="4" name="Symbol zastępczy tekstu 3">
            <a:extLst>
              <a:ext uri="{FF2B5EF4-FFF2-40B4-BE49-F238E27FC236}">
                <a16:creationId xmlns:a16="http://schemas.microsoft.com/office/drawing/2014/main" xmlns="" id="{77BDEB3F-1994-4CD5-9FFB-D870ED88D24F}"/>
              </a:ext>
            </a:extLst>
          </p:cNvPr>
          <p:cNvSpPr>
            <a:spLocks noGrp="1"/>
          </p:cNvSpPr>
          <p:nvPr>
            <p:ph type="body" sz="half" idx="2"/>
          </p:nvPr>
        </p:nvSpPr>
        <p:spPr/>
        <p:txBody>
          <a:bodyPr>
            <a:normAutofit fontScale="92500" lnSpcReduction="20000"/>
          </a:bodyPr>
          <a:lstStyle/>
          <a:p>
            <a:r>
              <a:rPr lang="pl-PL" dirty="0"/>
              <a:t>Patriarchat  Rosji</a:t>
            </a:r>
          </a:p>
          <a:p>
            <a:r>
              <a:rPr lang="pl-PL" dirty="0"/>
              <a:t>Patriarchat  Gruzji</a:t>
            </a:r>
          </a:p>
          <a:p>
            <a:r>
              <a:rPr lang="pl-PL" dirty="0"/>
              <a:t>Patriarchat   Serbii</a:t>
            </a:r>
          </a:p>
          <a:p>
            <a:r>
              <a:rPr lang="pl-PL" dirty="0">
                <a:solidFill>
                  <a:srgbClr val="C00000"/>
                </a:solidFill>
              </a:rPr>
              <a:t>Patriarchat   Rumunii</a:t>
            </a:r>
          </a:p>
          <a:p>
            <a:r>
              <a:rPr lang="pl-PL" dirty="0"/>
              <a:t>Patriarchat   Bułgarii</a:t>
            </a:r>
          </a:p>
        </p:txBody>
      </p:sp>
    </p:spTree>
    <p:extLst>
      <p:ext uri="{BB962C8B-B14F-4D97-AF65-F5344CB8AC3E}">
        <p14:creationId xmlns:p14="http://schemas.microsoft.com/office/powerpoint/2010/main" val="247281357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526222F-1495-46E9-A6C8-192C8C84062A}"/>
              </a:ext>
            </a:extLst>
          </p:cNvPr>
          <p:cNvSpPr>
            <a:spLocks noGrp="1"/>
          </p:cNvSpPr>
          <p:nvPr>
            <p:ph type="title"/>
          </p:nvPr>
        </p:nvSpPr>
        <p:spPr/>
        <p:txBody>
          <a:bodyPr/>
          <a:lstStyle/>
          <a:p>
            <a:r>
              <a:rPr lang="pl-PL" dirty="0"/>
              <a:t>Kościoły autokefaliczne:</a:t>
            </a:r>
          </a:p>
        </p:txBody>
      </p:sp>
      <p:pic>
        <p:nvPicPr>
          <p:cNvPr id="5" name="Symbol zastępczy obrazu 4">
            <a:extLst>
              <a:ext uri="{FF2B5EF4-FFF2-40B4-BE49-F238E27FC236}">
                <a16:creationId xmlns:a16="http://schemas.microsoft.com/office/drawing/2014/main" xmlns="" id="{A2B12D59-85A2-41D9-8889-B2B3878B56EA}"/>
              </a:ext>
            </a:extLst>
          </p:cNvPr>
          <p:cNvPicPr>
            <a:picLocks noGrp="1" noChangeAspect="1"/>
          </p:cNvPicPr>
          <p:nvPr>
            <p:ph type="pic" idx="1"/>
          </p:nvPr>
        </p:nvPicPr>
        <p:blipFill>
          <a:blip r:embed="rId2"/>
          <a:srcRect l="1888" r="1888"/>
          <a:stretch>
            <a:fillRect/>
          </a:stretch>
        </p:blipFill>
        <p:spPr>
          <a:prstGeom prst="rect">
            <a:avLst/>
          </a:prstGeom>
        </p:spPr>
      </p:pic>
      <p:sp>
        <p:nvSpPr>
          <p:cNvPr id="4" name="Symbol zastępczy tekstu 3">
            <a:extLst>
              <a:ext uri="{FF2B5EF4-FFF2-40B4-BE49-F238E27FC236}">
                <a16:creationId xmlns:a16="http://schemas.microsoft.com/office/drawing/2014/main" xmlns="" id="{0A2EA65C-9A76-4FBF-8D34-A8784E4BF462}"/>
              </a:ext>
            </a:extLst>
          </p:cNvPr>
          <p:cNvSpPr>
            <a:spLocks noGrp="1"/>
          </p:cNvSpPr>
          <p:nvPr>
            <p:ph type="body" sz="half" idx="2"/>
          </p:nvPr>
        </p:nvSpPr>
        <p:spPr>
          <a:xfrm>
            <a:off x="1276440" y="3145991"/>
            <a:ext cx="5698293" cy="2731025"/>
          </a:xfrm>
        </p:spPr>
        <p:txBody>
          <a:bodyPr>
            <a:normAutofit/>
          </a:bodyPr>
          <a:lstStyle/>
          <a:p>
            <a:r>
              <a:rPr lang="pl-PL" dirty="0"/>
              <a:t>Autokefaliczny Kościół Cypru</a:t>
            </a:r>
          </a:p>
          <a:p>
            <a:r>
              <a:rPr lang="pl-PL" dirty="0"/>
              <a:t>Autokefaliczny Kościół Grecji</a:t>
            </a:r>
          </a:p>
          <a:p>
            <a:r>
              <a:rPr lang="pl-PL" dirty="0">
                <a:solidFill>
                  <a:srgbClr val="C00000"/>
                </a:solidFill>
              </a:rPr>
              <a:t>Autokefaliczny Kościół  Polski</a:t>
            </a:r>
          </a:p>
          <a:p>
            <a:r>
              <a:rPr lang="pl-PL" dirty="0"/>
              <a:t>Autokefaliczny Kościół Albanii</a:t>
            </a:r>
          </a:p>
          <a:p>
            <a:r>
              <a:rPr lang="pl-PL" dirty="0"/>
              <a:t>Autokefaliczny Kościół Czech i Słowacji</a:t>
            </a:r>
          </a:p>
          <a:p>
            <a:r>
              <a:rPr lang="pl-PL" dirty="0"/>
              <a:t>Autokefaliczny Kościół Ameryki i Kanady</a:t>
            </a:r>
          </a:p>
        </p:txBody>
      </p:sp>
    </p:spTree>
    <p:extLst>
      <p:ext uri="{BB962C8B-B14F-4D97-AF65-F5344CB8AC3E}">
        <p14:creationId xmlns:p14="http://schemas.microsoft.com/office/powerpoint/2010/main" val="358032980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B27B764-24B8-4103-9A41-56F00923D732}"/>
              </a:ext>
            </a:extLst>
          </p:cNvPr>
          <p:cNvSpPr>
            <a:spLocks noGrp="1"/>
          </p:cNvSpPr>
          <p:nvPr>
            <p:ph type="title"/>
          </p:nvPr>
        </p:nvSpPr>
        <p:spPr>
          <a:xfrm>
            <a:off x="1454239" y="161926"/>
            <a:ext cx="8643154" cy="933449"/>
          </a:xfrm>
        </p:spPr>
        <p:txBody>
          <a:bodyPr/>
          <a:lstStyle/>
          <a:p>
            <a:pPr algn="ctr"/>
            <a:r>
              <a:rPr lang="pl-PL" dirty="0" smtClean="0">
                <a:solidFill>
                  <a:srgbClr val="0070C0"/>
                </a:solidFill>
              </a:rPr>
              <a:t>R</a:t>
            </a:r>
            <a:r>
              <a:rPr lang="pl-PL" dirty="0" smtClean="0"/>
              <a:t>ó</a:t>
            </a:r>
            <a:r>
              <a:rPr lang="pl-PL" dirty="0" smtClean="0">
                <a:solidFill>
                  <a:srgbClr val="0070C0"/>
                </a:solidFill>
              </a:rPr>
              <a:t>ż</a:t>
            </a:r>
            <a:r>
              <a:rPr lang="pl-PL" dirty="0" smtClean="0"/>
              <a:t>n</a:t>
            </a:r>
            <a:r>
              <a:rPr lang="pl-PL" dirty="0" smtClean="0">
                <a:solidFill>
                  <a:srgbClr val="0070C0"/>
                </a:solidFill>
              </a:rPr>
              <a:t>i</a:t>
            </a:r>
            <a:r>
              <a:rPr lang="pl-PL" dirty="0" smtClean="0"/>
              <a:t>c</a:t>
            </a:r>
            <a:r>
              <a:rPr lang="pl-PL" dirty="0" smtClean="0">
                <a:solidFill>
                  <a:srgbClr val="0070C0"/>
                </a:solidFill>
              </a:rPr>
              <a:t>e</a:t>
            </a:r>
            <a:endParaRPr lang="pl-PL" dirty="0"/>
          </a:p>
        </p:txBody>
      </p:sp>
      <p:sp>
        <p:nvSpPr>
          <p:cNvPr id="3" name="Symbol zastępczy tekstu 2">
            <a:extLst>
              <a:ext uri="{FF2B5EF4-FFF2-40B4-BE49-F238E27FC236}">
                <a16:creationId xmlns:a16="http://schemas.microsoft.com/office/drawing/2014/main" xmlns="" id="{A522C7DE-9435-4E7C-84E4-F997E4344F72}"/>
              </a:ext>
            </a:extLst>
          </p:cNvPr>
          <p:cNvSpPr>
            <a:spLocks noGrp="1"/>
          </p:cNvSpPr>
          <p:nvPr>
            <p:ph type="body" idx="1"/>
          </p:nvPr>
        </p:nvSpPr>
        <p:spPr>
          <a:xfrm>
            <a:off x="1454239" y="1314451"/>
            <a:ext cx="8643154" cy="2714624"/>
          </a:xfrm>
        </p:spPr>
        <p:txBody>
          <a:bodyPr>
            <a:normAutofit fontScale="85000" lnSpcReduction="10000"/>
          </a:bodyPr>
          <a:lstStyle/>
          <a:p>
            <a:pPr algn="just"/>
            <a:r>
              <a:rPr lang="pl-PL" sz="2400" dirty="0"/>
              <a:t>Pomiędzy Katolicyzmem a Prawosławiem jest dość dużo różnic. Na przykład prawosławna świątynia (katolicki kościół) nazywa się cerkiew (chram). Za to msza trwa około trzech godzin. Prawosławny ksiądz nazywany jest ,,popem’’. Może on posiadać żonę oraz dzieci. W religii katolickiej ksiądz nie może mieć ani dzieci, ani żony (obowiązuje go „celibat”). Religia prawosławna nie uznaje wiary w czyściec, ale np. dopuszcza rozwody. Prawosławni wierzą, że Matka Boska nie została wniebowzięta, a zasnęła, po czym Jej dusza została wzięta do nieba.</a:t>
            </a:r>
          </a:p>
        </p:txBody>
      </p:sp>
    </p:spTree>
    <p:extLst>
      <p:ext uri="{BB962C8B-B14F-4D97-AF65-F5344CB8AC3E}">
        <p14:creationId xmlns:p14="http://schemas.microsoft.com/office/powerpoint/2010/main" val="118329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aleri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Integral</Template>
  <TotalTime>327</TotalTime>
  <Words>754</Words>
  <Application>Microsoft Office PowerPoint</Application>
  <PresentationFormat>Panoramiczny</PresentationFormat>
  <Paragraphs>82</Paragraphs>
  <Slides>19</Slides>
  <Notes>0</Notes>
  <HiddenSlides>0</HiddenSlides>
  <MMClips>1</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19</vt:i4>
      </vt:variant>
    </vt:vector>
  </HeadingPairs>
  <TitlesOfParts>
    <vt:vector size="23" baseType="lpstr">
      <vt:lpstr>Arial</vt:lpstr>
      <vt:lpstr>Gill Sans MT</vt:lpstr>
      <vt:lpstr>Wingdings</vt:lpstr>
      <vt:lpstr>Galeria</vt:lpstr>
      <vt:lpstr>Religia prawosławna</vt:lpstr>
      <vt:lpstr>Co oznacza ,,prawosławie” ?</vt:lpstr>
      <vt:lpstr>KIEDY POWSTAŁO PRAWOSŁAWIE? </vt:lpstr>
      <vt:lpstr>Prezentacja programu PowerPoint</vt:lpstr>
      <vt:lpstr>Patriarchat  to system społeczny, w którym władza I dziedziczenie należą do mężczyzn.  </vt:lpstr>
      <vt:lpstr>Patriarchaty starożytne:</vt:lpstr>
      <vt:lpstr>Patriarchaty nowożytne:</vt:lpstr>
      <vt:lpstr>Kościoły autokefaliczne:</vt:lpstr>
      <vt:lpstr>Różnice</vt:lpstr>
      <vt:lpstr>Krzyże: PRAWOSŁAWNY I KATOLICKI.  Prawda, że JEST NIEWIELKA różnica???</vt:lpstr>
      <vt:lpstr>Cerkwie</vt:lpstr>
      <vt:lpstr>Prezentacja programu PowerPoint</vt:lpstr>
      <vt:lpstr>Prezentacja programu PowerPoint</vt:lpstr>
      <vt:lpstr>Prezentacja programu PowerPoint</vt:lpstr>
      <vt:lpstr>Carskie  wrota (ikonostas)</vt:lpstr>
      <vt:lpstr> muzyka cerkiewna</vt:lpstr>
      <vt:lpstr>Dwanaście głównych świąt prawosławnych</vt:lpstr>
      <vt:lpstr>Prawosławie w polsce</vt:lpstr>
      <vt:lpstr>Dziękuję za uwagę!!! Prezentację przygotowała uczennica z klasy 5d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Religia prawosławna</dc:title>
  <dc:creator>Tomasz Dąbrowski</dc:creator>
  <cp:lastModifiedBy>Jadwiga Pawletta</cp:lastModifiedBy>
  <cp:revision>36</cp:revision>
  <dcterms:created xsi:type="dcterms:W3CDTF">2019-11-24T16:07:32Z</dcterms:created>
  <dcterms:modified xsi:type="dcterms:W3CDTF">2020-03-27T13:27:43Z</dcterms:modified>
</cp:coreProperties>
</file>