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a:xfrm>
            <a:off x="5332412" y="5883275"/>
            <a:ext cx="4324044" cy="365125"/>
          </a:xfrm>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422490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4423DF71-094F-426F-8CB6-5A7373397F10}" type="datetimeFigureOut">
              <a:rPr lang="pl-PL" smtClean="0"/>
              <a:t>2020-04-02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301844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427962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340368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243226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l-PL" smtClean="0"/>
              <a:t>Edytuj style wzorca tekstu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3322178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smtClean="0"/>
              <a:t>Edytuj style wzorca tekstu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411191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400701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219455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10951856" y="5867131"/>
            <a:ext cx="551167" cy="365125"/>
          </a:xfrm>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114111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423DF71-094F-426F-8CB6-5A7373397F10}" type="datetimeFigureOut">
              <a:rPr lang="pl-PL" smtClean="0"/>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233218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423DF71-094F-426F-8CB6-5A7373397F10}" type="datetimeFigureOut">
              <a:rPr lang="pl-PL" smtClean="0"/>
              <a:t>2020-04-02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46435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423DF71-094F-426F-8CB6-5A7373397F10}" type="datetimeFigureOut">
              <a:rPr lang="pl-PL" smtClean="0"/>
              <a:t>2020-04-02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197051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423DF71-094F-426F-8CB6-5A7373397F10}" type="datetimeFigureOut">
              <a:rPr lang="pl-PL" smtClean="0"/>
              <a:t>2020-04-02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153368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3DF71-094F-426F-8CB6-5A7373397F10}" type="datetimeFigureOut">
              <a:rPr lang="pl-PL" smtClean="0"/>
              <a:t>2020-04-02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317093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4423DF71-094F-426F-8CB6-5A7373397F10}" type="datetimeFigureOut">
              <a:rPr lang="pl-PL" smtClean="0"/>
              <a:t>2020-04-02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217290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4423DF71-094F-426F-8CB6-5A7373397F10}" type="datetimeFigureOut">
              <a:rPr lang="pl-PL" smtClean="0"/>
              <a:t>2020-04-02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8BEE861-2A91-4452-B02E-AAC8525B3448}" type="slidenum">
              <a:rPr lang="pl-PL" smtClean="0"/>
              <a:t>‹#›</a:t>
            </a:fld>
            <a:endParaRPr lang="pl-PL"/>
          </a:p>
        </p:txBody>
      </p:sp>
    </p:spTree>
    <p:extLst>
      <p:ext uri="{BB962C8B-B14F-4D97-AF65-F5344CB8AC3E}">
        <p14:creationId xmlns:p14="http://schemas.microsoft.com/office/powerpoint/2010/main" val="349044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23DF71-094F-426F-8CB6-5A7373397F10}" type="datetimeFigureOut">
              <a:rPr lang="pl-PL" smtClean="0"/>
              <a:t>2020-04-02</a:t>
            </a:fld>
            <a:endParaRPr lang="pl-P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BEE861-2A91-4452-B02E-AAC8525B3448}" type="slidenum">
              <a:rPr lang="pl-PL" smtClean="0"/>
              <a:t>‹#›</a:t>
            </a:fld>
            <a:endParaRPr lang="pl-PL"/>
          </a:p>
        </p:txBody>
      </p:sp>
    </p:spTree>
    <p:extLst>
      <p:ext uri="{BB962C8B-B14F-4D97-AF65-F5344CB8AC3E}">
        <p14:creationId xmlns:p14="http://schemas.microsoft.com/office/powerpoint/2010/main" val="30427177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Prawosławie</a:t>
            </a:r>
            <a:endParaRPr lang="pl-PL" dirty="0"/>
          </a:p>
        </p:txBody>
      </p:sp>
      <p:sp>
        <p:nvSpPr>
          <p:cNvPr id="3" name="Podtytuł 2"/>
          <p:cNvSpPr>
            <a:spLocks noGrp="1"/>
          </p:cNvSpPr>
          <p:nvPr>
            <p:ph type="subTitle" idx="1"/>
          </p:nvPr>
        </p:nvSpPr>
        <p:spPr/>
        <p:txBody>
          <a:bodyPr/>
          <a:lstStyle/>
          <a:p>
            <a:r>
              <a:rPr lang="pl-PL" dirty="0" smtClean="0"/>
              <a:t>Religa Chrześcijańska</a:t>
            </a:r>
            <a:endParaRPr lang="pl-PL" dirty="0"/>
          </a:p>
        </p:txBody>
      </p:sp>
    </p:spTree>
    <p:extLst>
      <p:ext uri="{BB962C8B-B14F-4D97-AF65-F5344CB8AC3E}">
        <p14:creationId xmlns:p14="http://schemas.microsoft.com/office/powerpoint/2010/main" val="26743525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2" y="248194"/>
            <a:ext cx="3549121" cy="561703"/>
          </a:xfrm>
        </p:spPr>
        <p:txBody>
          <a:bodyPr/>
          <a:lstStyle/>
          <a:p>
            <a:r>
              <a:rPr lang="pl-PL" dirty="0" smtClean="0"/>
              <a:t>Święta </a:t>
            </a:r>
            <a:r>
              <a:rPr lang="pl-PL" dirty="0" err="1" smtClean="0"/>
              <a:t>Krynoczka</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2563" y="898327"/>
            <a:ext cx="6240462" cy="46803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Symbol zastępczy tekstu 3"/>
          <p:cNvSpPr>
            <a:spLocks noGrp="1"/>
          </p:cNvSpPr>
          <p:nvPr>
            <p:ph type="body" sz="half" idx="2"/>
          </p:nvPr>
        </p:nvSpPr>
        <p:spPr>
          <a:xfrm>
            <a:off x="1484312" y="901337"/>
            <a:ext cx="3549121" cy="3899263"/>
          </a:xfrm>
        </p:spPr>
        <p:txBody>
          <a:bodyPr>
            <a:normAutofit/>
          </a:bodyPr>
          <a:lstStyle/>
          <a:p>
            <a:r>
              <a:rPr lang="pl-PL" dirty="0" smtClean="0"/>
              <a:t>Jest to źródło w Puszczy Białowieskiej. Co roku w uroczystość trójcy świętej wyznawcy prawosławia pielgrzymują do tego źródełka. W pobliżu znajduje się drewniana cerkiew pod wezwaniem Świętych Braci Machabeuszy, oraz od 1848 drewniana kapliczka zbudowana z ofiar miejscowych wiernych. Jedna z legend głosi o cudownym objawieniu się ikony Matki Boskiej na pobliskim drzewie, inna natomiast że w XIII  wieku został tam założony niewielki monaster przez mnichów, którzy uciekali przed tatarskim najazdem.</a:t>
            </a:r>
            <a:endParaRPr lang="pl-PL" dirty="0"/>
          </a:p>
        </p:txBody>
      </p:sp>
    </p:spTree>
    <p:extLst>
      <p:ext uri="{BB962C8B-B14F-4D97-AF65-F5344CB8AC3E}">
        <p14:creationId xmlns:p14="http://schemas.microsoft.com/office/powerpoint/2010/main" val="2084816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2912" y="0"/>
            <a:ext cx="3549121" cy="463731"/>
          </a:xfrm>
        </p:spPr>
        <p:txBody>
          <a:bodyPr/>
          <a:lstStyle/>
          <a:p>
            <a:r>
              <a:rPr lang="pl-PL" dirty="0"/>
              <a:t>Ławra </a:t>
            </a:r>
            <a:r>
              <a:rPr lang="pl-PL" dirty="0" err="1"/>
              <a:t>Poczajowska</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4179" y="885371"/>
            <a:ext cx="4824810" cy="2693852"/>
          </a:xfrm>
        </p:spPr>
      </p:pic>
      <p:sp>
        <p:nvSpPr>
          <p:cNvPr id="4" name="Symbol zastępczy tekstu 3"/>
          <p:cNvSpPr>
            <a:spLocks noGrp="1"/>
          </p:cNvSpPr>
          <p:nvPr>
            <p:ph type="body" sz="half" idx="2"/>
          </p:nvPr>
        </p:nvSpPr>
        <p:spPr>
          <a:xfrm>
            <a:off x="1319349" y="463731"/>
            <a:ext cx="4585062" cy="5897880"/>
          </a:xfrm>
        </p:spPr>
        <p:txBody>
          <a:bodyPr>
            <a:normAutofit fontScale="85000" lnSpcReduction="20000"/>
          </a:bodyPr>
          <a:lstStyle/>
          <a:p>
            <a:r>
              <a:rPr lang="pl-PL" dirty="0" smtClean="0"/>
              <a:t>To klasztor prawosławny znajdujący się obecnie na Ukrainie. W przeszłości często zmieniał położenie ponieważ jest bardzo stary, nie znamy daty założenia, jednak tradycja prawosławna mówi, że do pierwszych objawień maryjnych doszło tam już w 1198. Wiemy też że klasztor funkcjonował już przed chrztem Rosji. Matka Boża według prawosławnych objawiła się tam wiele razy, jednym z popularniejszych jest objawienie w 1240, podczas najazdu Tureckiego schroniła się tam grupa zakonników. Nad górą ukazała się wtedy Matka Boska zmuszając Tatarów do ucieczki. Drugą znaną datą objawienia jest 23 lipca 1675, również podczas najazdu ale tym razem Tureckiego. Klasztor należał wtedy do I Rzeczypospolitej. Mnisi podczas najazdu zaczęli śpiewać ,,O waleczna hetmanko” ukazała się wtedy Matka Boska z </a:t>
            </a:r>
            <a:r>
              <a:rPr lang="pl-PL" dirty="0" err="1" smtClean="0"/>
              <a:t>Hiobemem</a:t>
            </a:r>
            <a:r>
              <a:rPr lang="pl-PL" dirty="0" smtClean="0"/>
              <a:t> </a:t>
            </a:r>
            <a:r>
              <a:rPr lang="pl-PL" dirty="0" err="1" smtClean="0"/>
              <a:t>Poczajowskim</a:t>
            </a:r>
            <a:r>
              <a:rPr lang="pl-PL" dirty="0" smtClean="0"/>
              <a:t>, jest on jednym ze świętych. Ochronili oni klasztor od strzałów. Jakiś czas później klasztor należał do Katolików. Został wtedy pobłogosławiony przez papieża obraz Matki Boskiej. Dopiero w 1831  z powrotem stał się klasztorem prawosławnym, ponieważ leżał na terytorium Imperium Rosyjskiego. W roku 1927 ponownie powrócił do Polski ale dalej był klasztorem prawosławnym. Funkcjonował on również w czasie II wojny świtowej. Lecz znalazł się w ZSRR. Zakazano pielgrzymek do klasztoru, przenocowania tam podróżnych, oraz prowadzenia remontów. Obok klasztoru gdzie kiedyś był dom pielgrzyma wybudowano szpital psychiatryczny. Klasztor patrolowała milicja. W 1991 Ukraina ogłosiła swoją niepodległość, klasztor znalazł się w jej obszarze, zostały zwrócone sady, ogrody pielęgnowane przez mnichów, zrabowane przez Rosję, przywrócono dom pielgrzyma i wybudowano przy klasztorze szkolę duchowną, która później została podniesiona </a:t>
            </a:r>
            <a:r>
              <a:rPr lang="pl-PL" dirty="0"/>
              <a:t>do rangi seminarium.</a:t>
            </a:r>
          </a:p>
        </p:txBody>
      </p:sp>
      <p:sp>
        <p:nvSpPr>
          <p:cNvPr id="6" name="pole tekstowe 5"/>
          <p:cNvSpPr txBox="1"/>
          <p:nvPr/>
        </p:nvSpPr>
        <p:spPr>
          <a:xfrm>
            <a:off x="7093131" y="4193177"/>
            <a:ext cx="2220686" cy="369332"/>
          </a:xfrm>
          <a:prstGeom prst="rect">
            <a:avLst/>
          </a:prstGeom>
          <a:noFill/>
        </p:spPr>
        <p:txBody>
          <a:bodyPr wrap="square" rtlCol="0">
            <a:spAutoFit/>
          </a:bodyPr>
          <a:lstStyle/>
          <a:p>
            <a:r>
              <a:rPr lang="pl-PL" dirty="0" smtClean="0"/>
              <a:t>Klasztor obecnie</a:t>
            </a:r>
            <a:endParaRPr lang="pl-PL" dirty="0"/>
          </a:p>
        </p:txBody>
      </p:sp>
    </p:spTree>
    <p:extLst>
      <p:ext uri="{BB962C8B-B14F-4D97-AF65-F5344CB8AC3E}">
        <p14:creationId xmlns:p14="http://schemas.microsoft.com/office/powerpoint/2010/main" val="13412392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7030A0"/>
                                        </p:clrVal>
                                      </p:to>
                                    </p:set>
                                    <p:set>
                                      <p:cBhvr>
                                        <p:cTn id="7" dur="500" fill="hold"/>
                                        <p:tgtEl>
                                          <p:spTgt spid="2"/>
                                        </p:tgtEl>
                                        <p:attrNameLst>
                                          <p:attrName>fillcolor</p:attrName>
                                        </p:attrNameLst>
                                      </p:cBhvr>
                                      <p:to>
                                        <p:clrVal>
                                          <a:srgbClr val="7030A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Bibliografia</a:t>
            </a:r>
            <a:endParaRPr lang="pl-PL" dirty="0"/>
          </a:p>
        </p:txBody>
      </p:sp>
      <p:sp>
        <p:nvSpPr>
          <p:cNvPr id="3" name="Symbol zastępczy zawartości 2"/>
          <p:cNvSpPr>
            <a:spLocks noGrp="1"/>
          </p:cNvSpPr>
          <p:nvPr>
            <p:ph idx="1"/>
          </p:nvPr>
        </p:nvSpPr>
        <p:spPr/>
        <p:txBody>
          <a:bodyPr/>
          <a:lstStyle/>
          <a:p>
            <a:pPr marL="0" indent="0" algn="ctr">
              <a:buNone/>
            </a:pPr>
            <a:r>
              <a:rPr lang="pl-PL" dirty="0" smtClean="0"/>
              <a:t>W prezentacji wykorzystałam materiały i zdjęcia z różnych stron internetowych</a:t>
            </a:r>
            <a:endParaRPr lang="pl-PL" dirty="0"/>
          </a:p>
        </p:txBody>
      </p:sp>
    </p:spTree>
    <p:extLst>
      <p:ext uri="{BB962C8B-B14F-4D97-AF65-F5344CB8AC3E}">
        <p14:creationId xmlns:p14="http://schemas.microsoft.com/office/powerpoint/2010/main" val="182693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Dziękuję </a:t>
            </a:r>
            <a:r>
              <a:rPr lang="pl-PL" dirty="0" smtClean="0"/>
              <a:t>za uwagę</a:t>
            </a:r>
            <a:endParaRPr lang="pl-PL" dirty="0"/>
          </a:p>
        </p:txBody>
      </p:sp>
      <p:sp>
        <p:nvSpPr>
          <p:cNvPr id="3" name="Symbol zastępczy tekstu 2"/>
          <p:cNvSpPr>
            <a:spLocks noGrp="1"/>
          </p:cNvSpPr>
          <p:nvPr>
            <p:ph type="body" idx="1"/>
          </p:nvPr>
        </p:nvSpPr>
        <p:spPr/>
        <p:txBody>
          <a:bodyPr/>
          <a:lstStyle/>
          <a:p>
            <a:r>
              <a:rPr lang="pl-PL" dirty="0"/>
              <a:t>u</a:t>
            </a:r>
            <a:r>
              <a:rPr lang="pl-PL" dirty="0" smtClean="0"/>
              <a:t>czennica klasy 6</a:t>
            </a:r>
            <a:endParaRPr lang="pl-PL" dirty="0"/>
          </a:p>
        </p:txBody>
      </p:sp>
    </p:spTree>
    <p:extLst>
      <p:ext uri="{BB962C8B-B14F-4D97-AF65-F5344CB8AC3E}">
        <p14:creationId xmlns:p14="http://schemas.microsoft.com/office/powerpoint/2010/main" val="516981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816428"/>
            <a:ext cx="3549121" cy="515983"/>
          </a:xfrm>
        </p:spPr>
        <p:txBody>
          <a:bodyPr/>
          <a:lstStyle/>
          <a:p>
            <a:r>
              <a:rPr lang="pl-PL" dirty="0" smtClean="0">
                <a:latin typeface="Bodoni MT Black" panose="02070A03080606020203" pitchFamily="18" charset="0"/>
              </a:rPr>
              <a:t>Prawosławie</a:t>
            </a:r>
            <a:endParaRPr lang="pl-PL" dirty="0">
              <a:latin typeface="Bodoni MT Black" panose="02070A03080606020203" pitchFamily="18" charset="0"/>
            </a:endParaRPr>
          </a:p>
        </p:txBody>
      </p:sp>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8732519" y="5152773"/>
            <a:ext cx="45719" cy="67149"/>
          </a:xfrm>
        </p:spPr>
      </p:pic>
      <p:sp>
        <p:nvSpPr>
          <p:cNvPr id="4" name="Symbol zastępczy tekstu 3"/>
          <p:cNvSpPr>
            <a:spLocks noGrp="1"/>
          </p:cNvSpPr>
          <p:nvPr>
            <p:ph type="body" sz="half" idx="2"/>
          </p:nvPr>
        </p:nvSpPr>
        <p:spPr>
          <a:xfrm>
            <a:off x="1484311" y="1463040"/>
            <a:ext cx="3549121" cy="4506685"/>
          </a:xfrm>
        </p:spPr>
        <p:txBody>
          <a:bodyPr>
            <a:normAutofit/>
          </a:bodyPr>
          <a:lstStyle/>
          <a:p>
            <a:r>
              <a:rPr lang="pl-PL" dirty="0" smtClean="0"/>
              <a:t>To jedna z odmian religii chrześcijańskiej, wyznają i szczególnie czczą Maryję - matkę Jezusa Chrystusa uznają, że była wieczną dziewicą i że jest matką wszystkich ludzi. Została wniebowzięta, różnicą w tej części jest to, że nie uznają tego że została Niepokalanie Poczęta co różni ich od </a:t>
            </a:r>
            <a:r>
              <a:rPr lang="pl-PL" dirty="0"/>
              <a:t>Katolików. Prawosławie ukształtowało się z pierwotnego chrześcijaństwa</a:t>
            </a:r>
            <a:r>
              <a:rPr lang="pl-PL" dirty="0" smtClean="0"/>
              <a:t>. Po podzieleniu Cesarstwa Rzymskiego na wschodnie i zachodnie, Katolicy zgromadzili się przy papieżu w Rzymie, a Prawosławni przy patriarchy w Konstantynopolu. Tak mniej doszło do pierwszego podzielenia się chrześcijan. Potem powstali jeszcze Luteranie, Kalwiniści i Anglikanie.</a:t>
            </a:r>
          </a:p>
        </p:txBody>
      </p:sp>
      <p:sp>
        <p:nvSpPr>
          <p:cNvPr id="6" name="pole tekstowe 5"/>
          <p:cNvSpPr txBox="1"/>
          <p:nvPr/>
        </p:nvSpPr>
        <p:spPr>
          <a:xfrm>
            <a:off x="9261566" y="1946366"/>
            <a:ext cx="2717074" cy="369332"/>
          </a:xfrm>
          <a:prstGeom prst="rect">
            <a:avLst/>
          </a:prstGeom>
          <a:noFill/>
        </p:spPr>
        <p:txBody>
          <a:bodyPr wrap="square" rtlCol="0">
            <a:spAutoFit/>
          </a:bodyPr>
          <a:lstStyle/>
          <a:p>
            <a:r>
              <a:rPr lang="pl-PL" dirty="0" smtClean="0"/>
              <a:t>Krzyż Prawosławnych </a:t>
            </a:r>
            <a:endParaRPr lang="pl-PL" dirty="0"/>
          </a:p>
        </p:txBody>
      </p:sp>
      <p:pic>
        <p:nvPicPr>
          <p:cNvPr id="3" name="Obraz 2"/>
          <p:cNvPicPr>
            <a:picLocks noChangeAspect="1"/>
          </p:cNvPicPr>
          <p:nvPr/>
        </p:nvPicPr>
        <p:blipFill>
          <a:blip r:embed="rId3"/>
          <a:stretch>
            <a:fillRect/>
          </a:stretch>
        </p:blipFill>
        <p:spPr>
          <a:xfrm>
            <a:off x="6329522" y="1463040"/>
            <a:ext cx="2669154" cy="3967333"/>
          </a:xfrm>
          <a:prstGeom prst="rect">
            <a:avLst/>
          </a:prstGeom>
        </p:spPr>
      </p:pic>
    </p:spTree>
    <p:extLst>
      <p:ext uri="{BB962C8B-B14F-4D97-AF65-F5344CB8AC3E}">
        <p14:creationId xmlns:p14="http://schemas.microsoft.com/office/powerpoint/2010/main" val="38418038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0" y="228599"/>
            <a:ext cx="3549121" cy="914399"/>
          </a:xfrm>
        </p:spPr>
        <p:txBody>
          <a:bodyPr>
            <a:normAutofit/>
          </a:bodyPr>
          <a:lstStyle/>
          <a:p>
            <a:r>
              <a:rPr lang="pl-PL" b="1" dirty="0" smtClean="0"/>
              <a:t>Kraje w przewadze wyznające Prawosławie</a:t>
            </a:r>
            <a:endParaRPr lang="pl-PL" b="1" dirty="0"/>
          </a:p>
        </p:txBody>
      </p:sp>
      <p:sp>
        <p:nvSpPr>
          <p:cNvPr id="3" name="Symbol zastępczy zawartości 2"/>
          <p:cNvSpPr>
            <a:spLocks noGrp="1"/>
          </p:cNvSpPr>
          <p:nvPr>
            <p:ph idx="1"/>
          </p:nvPr>
        </p:nvSpPr>
        <p:spPr/>
        <p:txBody>
          <a:bodyPr/>
          <a:lstStyle/>
          <a:p>
            <a:endParaRPr lang="pl-PL"/>
          </a:p>
        </p:txBody>
      </p:sp>
      <p:sp>
        <p:nvSpPr>
          <p:cNvPr id="4" name="Symbol zastępczy tekstu 3"/>
          <p:cNvSpPr>
            <a:spLocks noGrp="1"/>
          </p:cNvSpPr>
          <p:nvPr>
            <p:ph type="body" sz="half" idx="2"/>
          </p:nvPr>
        </p:nvSpPr>
        <p:spPr>
          <a:xfrm>
            <a:off x="1484309" y="1142998"/>
            <a:ext cx="3549121" cy="4648202"/>
          </a:xfrm>
        </p:spPr>
        <p:txBody>
          <a:bodyPr>
            <a:normAutofit/>
          </a:bodyPr>
          <a:lstStyle/>
          <a:p>
            <a:endParaRPr lang="pl-PL" dirty="0" smtClean="0"/>
          </a:p>
          <a:p>
            <a:r>
              <a:rPr lang="pl-PL" dirty="0" smtClean="0"/>
              <a:t>-Rosja- największy kraj na świecie w przewadze wyznaje tą religię to daje im większą liczbę wyznawców</a:t>
            </a:r>
          </a:p>
          <a:p>
            <a:r>
              <a:rPr lang="pl-PL" dirty="0" smtClean="0"/>
              <a:t>-Grecja- ktoś mógłby pomyśleć że </a:t>
            </a:r>
            <a:r>
              <a:rPr lang="pl-PL" dirty="0"/>
              <a:t>G</a:t>
            </a:r>
            <a:r>
              <a:rPr lang="pl-PL" dirty="0" smtClean="0"/>
              <a:t>recy tak jak ich sąsiedzi Turcy wyznają muzułmanizm jednak większość z nich wyznaje prawosławie. W Grecji jest  dużo meczetów z uwagi na  dużą liczbę Turków. </a:t>
            </a:r>
          </a:p>
          <a:p>
            <a:r>
              <a:rPr lang="pl-PL" dirty="0" smtClean="0"/>
              <a:t>-Bułgaria- łatwo się domyślić Turcy toczyli z nimi wiele wojen religijnych</a:t>
            </a:r>
          </a:p>
          <a:p>
            <a:r>
              <a:rPr lang="pl-PL" dirty="0" smtClean="0"/>
              <a:t>-Łotwa- wyznaje w przewadze tę samą religię co ich potężny sąsiad- Rosja</a:t>
            </a:r>
            <a:endParaRPr lang="pl-PL" dirty="0"/>
          </a:p>
        </p:txBody>
      </p:sp>
      <p:pic>
        <p:nvPicPr>
          <p:cNvPr id="5" name="Obraz 4"/>
          <p:cNvPicPr>
            <a:picLocks noChangeAspect="1"/>
          </p:cNvPicPr>
          <p:nvPr/>
        </p:nvPicPr>
        <p:blipFill>
          <a:blip r:embed="rId2"/>
          <a:stretch>
            <a:fillRect/>
          </a:stretch>
        </p:blipFill>
        <p:spPr>
          <a:xfrm>
            <a:off x="5262033" y="685798"/>
            <a:ext cx="2774222" cy="2001883"/>
          </a:xfrm>
          <a:prstGeom prst="rect">
            <a:avLst/>
          </a:prstGeom>
        </p:spPr>
      </p:pic>
      <p:pic>
        <p:nvPicPr>
          <p:cNvPr id="6" name="Obraz 5"/>
          <p:cNvPicPr>
            <a:picLocks noChangeAspect="1"/>
          </p:cNvPicPr>
          <p:nvPr/>
        </p:nvPicPr>
        <p:blipFill>
          <a:blip r:embed="rId3"/>
          <a:stretch>
            <a:fillRect/>
          </a:stretch>
        </p:blipFill>
        <p:spPr>
          <a:xfrm>
            <a:off x="8399417" y="685798"/>
            <a:ext cx="3103606" cy="2001883"/>
          </a:xfrm>
          <a:prstGeom prst="rect">
            <a:avLst/>
          </a:prstGeom>
        </p:spPr>
      </p:pic>
      <p:pic>
        <p:nvPicPr>
          <p:cNvPr id="7" name="Obraz 6"/>
          <p:cNvPicPr>
            <a:picLocks noChangeAspect="1"/>
          </p:cNvPicPr>
          <p:nvPr/>
        </p:nvPicPr>
        <p:blipFill>
          <a:blip r:embed="rId4"/>
          <a:stretch>
            <a:fillRect/>
          </a:stretch>
        </p:blipFill>
        <p:spPr>
          <a:xfrm>
            <a:off x="5262032" y="3098073"/>
            <a:ext cx="2774223" cy="2282734"/>
          </a:xfrm>
          <a:prstGeom prst="rect">
            <a:avLst/>
          </a:prstGeom>
        </p:spPr>
      </p:pic>
      <p:pic>
        <p:nvPicPr>
          <p:cNvPr id="8" name="Obraz 7"/>
          <p:cNvPicPr>
            <a:picLocks noChangeAspect="1"/>
          </p:cNvPicPr>
          <p:nvPr/>
        </p:nvPicPr>
        <p:blipFill>
          <a:blip r:embed="rId5"/>
          <a:stretch>
            <a:fillRect/>
          </a:stretch>
        </p:blipFill>
        <p:spPr>
          <a:xfrm>
            <a:off x="8399417" y="3106780"/>
            <a:ext cx="3103606" cy="2274027"/>
          </a:xfrm>
          <a:prstGeom prst="rect">
            <a:avLst/>
          </a:prstGeom>
        </p:spPr>
      </p:pic>
    </p:spTree>
    <p:extLst>
      <p:ext uri="{BB962C8B-B14F-4D97-AF65-F5344CB8AC3E}">
        <p14:creationId xmlns:p14="http://schemas.microsoft.com/office/powerpoint/2010/main" val="32271256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0"/>
                                        <p:tgtEl>
                                          <p:spTgt spid="5"/>
                                        </p:tgtEl>
                                        <p:attrNameLst>
                                          <p:attrName>ppt_y</p:attrName>
                                        </p:attrNameLst>
                                      </p:cBhvr>
                                      <p:tavLst>
                                        <p:tav tm="0">
                                          <p:val>
                                            <p:strVal val="ppt_y"/>
                                          </p:val>
                                        </p:tav>
                                        <p:tav tm="100000">
                                          <p:val>
                                            <p:strVal val="ppt_y+.1"/>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6"/>
                                        </p:tgtEl>
                                      </p:cBhvr>
                                    </p:animEffect>
                                    <p:anim calcmode="lin" valueType="num">
                                      <p:cBhvr>
                                        <p:cTn id="39" dur="1000"/>
                                        <p:tgtEl>
                                          <p:spTgt spid="6"/>
                                        </p:tgtEl>
                                        <p:attrNameLst>
                                          <p:attrName>ppt_x</p:attrName>
                                        </p:attrNameLst>
                                      </p:cBhvr>
                                      <p:tavLst>
                                        <p:tav tm="0">
                                          <p:val>
                                            <p:strVal val="ppt_x"/>
                                          </p:val>
                                        </p:tav>
                                        <p:tav tm="100000">
                                          <p:val>
                                            <p:strVal val="ppt_x"/>
                                          </p:val>
                                        </p:tav>
                                      </p:tavLst>
                                    </p:anim>
                                    <p:anim calcmode="lin" valueType="num">
                                      <p:cBhvr>
                                        <p:cTn id="40" dur="1000"/>
                                        <p:tgtEl>
                                          <p:spTgt spid="6"/>
                                        </p:tgtEl>
                                        <p:attrNameLst>
                                          <p:attrName>ppt_y</p:attrName>
                                        </p:attrNameLst>
                                      </p:cBhvr>
                                      <p:tavLst>
                                        <p:tav tm="0">
                                          <p:val>
                                            <p:strVal val="ppt_y"/>
                                          </p:val>
                                        </p:tav>
                                        <p:tav tm="100000">
                                          <p:val>
                                            <p:strVal val="ppt_y+.1"/>
                                          </p:val>
                                        </p:tav>
                                      </p:tavLst>
                                    </p:anim>
                                    <p:set>
                                      <p:cBhvr>
                                        <p:cTn id="41" dur="1" fill="hold">
                                          <p:stCondLst>
                                            <p:cond delay="9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7"/>
                                        </p:tgtEl>
                                      </p:cBhvr>
                                    </p:animEffect>
                                    <p:anim calcmode="lin" valueType="num">
                                      <p:cBhvr>
                                        <p:cTn id="46" dur="1000"/>
                                        <p:tgtEl>
                                          <p:spTgt spid="7"/>
                                        </p:tgtEl>
                                        <p:attrNameLst>
                                          <p:attrName>ppt_x</p:attrName>
                                        </p:attrNameLst>
                                      </p:cBhvr>
                                      <p:tavLst>
                                        <p:tav tm="0">
                                          <p:val>
                                            <p:strVal val="ppt_x"/>
                                          </p:val>
                                        </p:tav>
                                        <p:tav tm="100000">
                                          <p:val>
                                            <p:strVal val="ppt_x"/>
                                          </p:val>
                                        </p:tav>
                                      </p:tavLst>
                                    </p:anim>
                                    <p:anim calcmode="lin" valueType="num">
                                      <p:cBhvr>
                                        <p:cTn id="47" dur="1000"/>
                                        <p:tgtEl>
                                          <p:spTgt spid="7"/>
                                        </p:tgtEl>
                                        <p:attrNameLst>
                                          <p:attrName>ppt_y</p:attrName>
                                        </p:attrNameLst>
                                      </p:cBhvr>
                                      <p:tavLst>
                                        <p:tav tm="0">
                                          <p:val>
                                            <p:strVal val="ppt_y"/>
                                          </p:val>
                                        </p:tav>
                                        <p:tav tm="100000">
                                          <p:val>
                                            <p:strVal val="ppt_y+.1"/>
                                          </p:val>
                                        </p:tav>
                                      </p:tavLst>
                                    </p:anim>
                                    <p:set>
                                      <p:cBhvr>
                                        <p:cTn id="48" dur="1" fill="hold">
                                          <p:stCondLst>
                                            <p:cond delay="9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8"/>
                                        </p:tgtEl>
                                      </p:cBhvr>
                                    </p:animEffect>
                                    <p:anim calcmode="lin" valueType="num">
                                      <p:cBhvr>
                                        <p:cTn id="53" dur="1000"/>
                                        <p:tgtEl>
                                          <p:spTgt spid="8"/>
                                        </p:tgtEl>
                                        <p:attrNameLst>
                                          <p:attrName>ppt_x</p:attrName>
                                        </p:attrNameLst>
                                      </p:cBhvr>
                                      <p:tavLst>
                                        <p:tav tm="0">
                                          <p:val>
                                            <p:strVal val="ppt_x"/>
                                          </p:val>
                                        </p:tav>
                                        <p:tav tm="100000">
                                          <p:val>
                                            <p:strVal val="ppt_x"/>
                                          </p:val>
                                        </p:tav>
                                      </p:tavLst>
                                    </p:anim>
                                    <p:anim calcmode="lin" valueType="num">
                                      <p:cBhvr>
                                        <p:cTn id="54" dur="1000"/>
                                        <p:tgtEl>
                                          <p:spTgt spid="8"/>
                                        </p:tgtEl>
                                        <p:attrNameLst>
                                          <p:attrName>ppt_y</p:attrName>
                                        </p:attrNameLst>
                                      </p:cBhvr>
                                      <p:tavLst>
                                        <p:tav tm="0">
                                          <p:val>
                                            <p:strVal val="ppt_y"/>
                                          </p:val>
                                        </p:tav>
                                        <p:tav tm="100000">
                                          <p:val>
                                            <p:strVal val="ppt_y+.1"/>
                                          </p:val>
                                        </p:tav>
                                      </p:tavLst>
                                    </p:anim>
                                    <p:set>
                                      <p:cBhvr>
                                        <p:cTn id="5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685800"/>
            <a:ext cx="5530443" cy="907869"/>
          </a:xfrm>
        </p:spPr>
        <p:txBody>
          <a:bodyPr/>
          <a:lstStyle/>
          <a:p>
            <a:r>
              <a:rPr lang="pl-PL" b="1" dirty="0" smtClean="0"/>
              <a:t>Cerkwie Prawosławnych </a:t>
            </a:r>
            <a:endParaRPr lang="pl-PL" b="1"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1185" y="384821"/>
            <a:ext cx="3175145" cy="1509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862" y="1750422"/>
            <a:ext cx="2648892" cy="17633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25357" y="2801908"/>
            <a:ext cx="21707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9383" y="2422477"/>
            <a:ext cx="2161345" cy="162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3074" y="4630708"/>
            <a:ext cx="2912950" cy="1939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Obraz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8110" y="5253458"/>
            <a:ext cx="2194493" cy="146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pole tekstowe 9"/>
          <p:cNvSpPr txBox="1"/>
          <p:nvPr/>
        </p:nvSpPr>
        <p:spPr>
          <a:xfrm>
            <a:off x="1209286" y="2515979"/>
            <a:ext cx="2994262" cy="2585323"/>
          </a:xfrm>
          <a:prstGeom prst="rect">
            <a:avLst/>
          </a:prstGeom>
          <a:noFill/>
        </p:spPr>
        <p:txBody>
          <a:bodyPr wrap="square" rtlCol="0">
            <a:spAutoFit/>
          </a:bodyPr>
          <a:lstStyle/>
          <a:p>
            <a:r>
              <a:rPr lang="pl-PL" b="1" dirty="0" smtClean="0"/>
              <a:t>Cerkwie w Grecji, są budowane zazwyczaj w miejscach z pięknymi widokami. Podobno chcą pokazać Bogu że szanują jego dary natury i że są piękne. Szczególnie dbają o te miejsca i proszą turystów o szacunek.</a:t>
            </a:r>
            <a:endParaRPr lang="pl-PL" b="1" dirty="0"/>
          </a:p>
        </p:txBody>
      </p:sp>
    </p:spTree>
    <p:extLst>
      <p:ext uri="{BB962C8B-B14F-4D97-AF65-F5344CB8AC3E}">
        <p14:creationId xmlns:p14="http://schemas.microsoft.com/office/powerpoint/2010/main" val="26845524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2" y="0"/>
            <a:ext cx="3549121" cy="529046"/>
          </a:xfrm>
        </p:spPr>
        <p:txBody>
          <a:bodyPr/>
          <a:lstStyle/>
          <a:p>
            <a:r>
              <a:rPr lang="pl-PL" b="1" dirty="0" smtClean="0">
                <a:effectLst>
                  <a:outerShdw blurRad="38100" dist="38100" dir="2700000" algn="tl">
                    <a:srgbClr val="000000">
                      <a:alpha val="43137"/>
                    </a:srgbClr>
                  </a:outerShdw>
                </a:effectLst>
              </a:rPr>
              <a:t>Ciekawostki o mszach</a:t>
            </a:r>
            <a:endParaRPr lang="pl-PL" b="1" dirty="0">
              <a:effectLst>
                <a:outerShdw blurRad="38100" dist="38100" dir="2700000" algn="tl">
                  <a:srgbClr val="000000">
                    <a:alpha val="43137"/>
                  </a:srgbClr>
                </a:outerShdw>
              </a:effectLst>
            </a:endParaRPr>
          </a:p>
        </p:txBody>
      </p:sp>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62563" y="1161396"/>
            <a:ext cx="6240462" cy="4154207"/>
          </a:xfrm>
        </p:spPr>
      </p:pic>
      <p:sp>
        <p:nvSpPr>
          <p:cNvPr id="4" name="Symbol zastępczy tekstu 3"/>
          <p:cNvSpPr>
            <a:spLocks noGrp="1"/>
          </p:cNvSpPr>
          <p:nvPr>
            <p:ph type="body" sz="half" idx="2"/>
          </p:nvPr>
        </p:nvSpPr>
        <p:spPr>
          <a:xfrm>
            <a:off x="1613171" y="529046"/>
            <a:ext cx="3649392" cy="6224451"/>
          </a:xfrm>
        </p:spPr>
        <p:txBody>
          <a:bodyPr>
            <a:noAutofit/>
          </a:bodyPr>
          <a:lstStyle/>
          <a:p>
            <a:r>
              <a:rPr lang="pl-PL" dirty="0" smtClean="0"/>
              <a:t>-Kapłan prowadzi mszę odwrócony tyłem do wiernych, stoi zwrócony w stronę krzyża</a:t>
            </a:r>
          </a:p>
          <a:p>
            <a:r>
              <a:rPr lang="pl-PL" dirty="0" smtClean="0"/>
              <a:t>-Gdy wejdziesz do Kościoła prawosławnego nie zobaczysz ołtarza może oglądać go tylko Kapłan</a:t>
            </a:r>
          </a:p>
          <a:p>
            <a:r>
              <a:rPr lang="pl-PL" dirty="0" smtClean="0"/>
              <a:t>-Prawosławni mają taki przesąd, że gdy się </a:t>
            </a:r>
            <a:r>
              <a:rPr lang="pl-PL" dirty="0"/>
              <a:t>u</a:t>
            </a:r>
            <a:r>
              <a:rPr lang="pl-PL" dirty="0" smtClean="0"/>
              <a:t>derzy w dzwon to wychodzą demony, nie usłyszysz więc bicia dzwonów nawołujących na prawosławną mszę</a:t>
            </a:r>
          </a:p>
          <a:p>
            <a:r>
              <a:rPr lang="pl-PL" dirty="0" smtClean="0"/>
              <a:t>-Nie ma tam spowiedzi, uznają że osądzać cię będzie Bóg na górze, a nie kapłan  na dole</a:t>
            </a:r>
          </a:p>
          <a:p>
            <a:r>
              <a:rPr lang="pl-PL" dirty="0" smtClean="0"/>
              <a:t>-Prawosławnemu Kapłanowi można powiedzieć wszystko o każdym grzechu ponieważ on nie będzie na ciebie krzyczał ani mówił jak bardzo źle zrobiłeś(</a:t>
            </a:r>
            <a:r>
              <a:rPr lang="pl-PL" dirty="0" err="1" smtClean="0"/>
              <a:t>aś</a:t>
            </a:r>
            <a:r>
              <a:rPr lang="pl-PL" dirty="0" smtClean="0"/>
              <a:t>) on Cię za to przeprosi, przeprosi za to że nie zaufałaś(eś) Bogu na tyle że popełniłaś(eś) ten grzech i każdy inny, a to właśnie on ma prowadzić do Boga przyprowadzić z jak najmniejszą liczą grzechów</a:t>
            </a:r>
            <a:endParaRPr lang="pl-PL" dirty="0"/>
          </a:p>
        </p:txBody>
      </p:sp>
    </p:spTree>
    <p:extLst>
      <p:ext uri="{BB962C8B-B14F-4D97-AF65-F5344CB8AC3E}">
        <p14:creationId xmlns:p14="http://schemas.microsoft.com/office/powerpoint/2010/main" val="20707402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nodeType="clickEffect">
                                  <p:stCondLst>
                                    <p:cond delay="0"/>
                                  </p:stCondLst>
                                  <p:childTnLst>
                                    <p:animEffect transition="out" filter="randombar(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75752" y="19595"/>
            <a:ext cx="3549121" cy="685800"/>
          </a:xfrm>
        </p:spPr>
        <p:txBody>
          <a:bodyPr/>
          <a:lstStyle/>
          <a:p>
            <a:r>
              <a:rPr lang="pl-PL" b="1" dirty="0" smtClean="0"/>
              <a:t>Krzyż Prawosławia</a:t>
            </a:r>
            <a:endParaRPr lang="pl-PL" b="1" dirty="0"/>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3497" y="705395"/>
            <a:ext cx="3866605" cy="5270376"/>
          </a:xfrm>
        </p:spPr>
      </p:pic>
      <p:sp>
        <p:nvSpPr>
          <p:cNvPr id="4" name="Symbol zastępczy tekstu 3"/>
          <p:cNvSpPr>
            <a:spLocks noGrp="1"/>
          </p:cNvSpPr>
          <p:nvPr>
            <p:ph type="body" sz="half" idx="2"/>
          </p:nvPr>
        </p:nvSpPr>
        <p:spPr>
          <a:xfrm>
            <a:off x="1484312" y="705395"/>
            <a:ext cx="4354785" cy="5068388"/>
          </a:xfrm>
        </p:spPr>
        <p:txBody>
          <a:bodyPr>
            <a:normAutofit fontScale="92500"/>
          </a:bodyPr>
          <a:lstStyle/>
          <a:p>
            <a:r>
              <a:rPr lang="pl-PL" b="1" dirty="0" smtClean="0"/>
              <a:t>Sam krzyż we wszystkich odmianach religii chrześcijańskiej (oprócz krzyża Kalwinistów których symbolem  nie jest krzyż) symbolizuje mękę Jezusa przed ukrzyżowaniem i ogólnie jest symbolem chrześcijaństwa lecz każda z odmian  ma swój własny krzyż, u prawosławnych tak wygląda:</a:t>
            </a:r>
          </a:p>
          <a:p>
            <a:r>
              <a:rPr lang="pl-PL" b="1" dirty="0" smtClean="0"/>
              <a:t>-Sama figura krzyża wisiał tam Pan Jezus na kresce poziomej miał przybite ręce, a na pionowej resztę ciała </a:t>
            </a:r>
          </a:p>
          <a:p>
            <a:r>
              <a:rPr lang="pl-PL" b="1" dirty="0" smtClean="0"/>
              <a:t>-Mała pionowa krzywa kreska na dole, uznają że Pan Jezus miał tam przybite stopy (nie wiem dlaczego jest krzywa)</a:t>
            </a:r>
          </a:p>
          <a:p>
            <a:r>
              <a:rPr lang="pl-PL" b="1" dirty="0" smtClean="0"/>
              <a:t>-Mała prosta kreska na górze spotkałam się z dwoma wersjami (może po prostu były wizje prywatne dwóch innych autorów) w jednej wersji na tej kresce był napis po grecku pewnie znaczył ,,Jezus jest królem” albo coś o podobnym znaczeniu, natomiast w wersji drugiej była tam położona głowa Jezusa (w sensie że oparta)</a:t>
            </a:r>
            <a:endParaRPr lang="pl-PL" b="1" dirty="0"/>
          </a:p>
        </p:txBody>
      </p:sp>
      <p:sp>
        <p:nvSpPr>
          <p:cNvPr id="6" name="pole tekstowe 5"/>
          <p:cNvSpPr txBox="1"/>
          <p:nvPr/>
        </p:nvSpPr>
        <p:spPr>
          <a:xfrm>
            <a:off x="9810206" y="1136469"/>
            <a:ext cx="1750423" cy="369332"/>
          </a:xfrm>
          <a:prstGeom prst="rect">
            <a:avLst/>
          </a:prstGeom>
          <a:noFill/>
        </p:spPr>
        <p:txBody>
          <a:bodyPr wrap="square" rtlCol="0">
            <a:spAutoFit/>
          </a:bodyPr>
          <a:lstStyle/>
          <a:p>
            <a:r>
              <a:rPr lang="pl-PL" b="1" dirty="0" smtClean="0"/>
              <a:t>Prawosławie</a:t>
            </a:r>
            <a:endParaRPr lang="pl-PL" b="1" dirty="0"/>
          </a:p>
        </p:txBody>
      </p:sp>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2196" y="5773783"/>
            <a:ext cx="708116" cy="1047108"/>
          </a:xfrm>
          <a:prstGeom prst="rect">
            <a:avLst/>
          </a:prstGeom>
        </p:spPr>
      </p:pic>
      <p:sp>
        <p:nvSpPr>
          <p:cNvPr id="8" name="pole tekstowe 7"/>
          <p:cNvSpPr txBox="1"/>
          <p:nvPr/>
        </p:nvSpPr>
        <p:spPr>
          <a:xfrm>
            <a:off x="3566160" y="5878286"/>
            <a:ext cx="1293223" cy="369332"/>
          </a:xfrm>
          <a:prstGeom prst="rect">
            <a:avLst/>
          </a:prstGeom>
          <a:noFill/>
        </p:spPr>
        <p:txBody>
          <a:bodyPr wrap="square" rtlCol="0">
            <a:spAutoFit/>
          </a:bodyPr>
          <a:lstStyle/>
          <a:p>
            <a:r>
              <a:rPr lang="pl-PL" dirty="0" smtClean="0"/>
              <a:t>Kalwinizm</a:t>
            </a:r>
            <a:endParaRPr lang="pl-PL" dirty="0"/>
          </a:p>
        </p:txBody>
      </p:sp>
      <p:pic>
        <p:nvPicPr>
          <p:cNvPr id="9" name="Obraz 8"/>
          <p:cNvPicPr>
            <a:picLocks noChangeAspect="1"/>
          </p:cNvPicPr>
          <p:nvPr/>
        </p:nvPicPr>
        <p:blipFill>
          <a:blip r:embed="rId5"/>
          <a:stretch>
            <a:fillRect/>
          </a:stretch>
        </p:blipFill>
        <p:spPr>
          <a:xfrm>
            <a:off x="5812970" y="5738598"/>
            <a:ext cx="1414518" cy="922973"/>
          </a:xfrm>
          <a:prstGeom prst="rect">
            <a:avLst/>
          </a:prstGeom>
        </p:spPr>
      </p:pic>
      <p:sp>
        <p:nvSpPr>
          <p:cNvPr id="10" name="pole tekstowe 9"/>
          <p:cNvSpPr txBox="1"/>
          <p:nvPr/>
        </p:nvSpPr>
        <p:spPr>
          <a:xfrm>
            <a:off x="7445829" y="6459583"/>
            <a:ext cx="1541417" cy="369332"/>
          </a:xfrm>
          <a:prstGeom prst="rect">
            <a:avLst/>
          </a:prstGeom>
          <a:noFill/>
        </p:spPr>
        <p:txBody>
          <a:bodyPr wrap="square" rtlCol="0">
            <a:spAutoFit/>
          </a:bodyPr>
          <a:lstStyle/>
          <a:p>
            <a:r>
              <a:rPr lang="pl-PL" dirty="0" smtClean="0"/>
              <a:t>Anglikanie</a:t>
            </a:r>
            <a:endParaRPr lang="pl-PL" dirty="0"/>
          </a:p>
        </p:txBody>
      </p:sp>
      <p:graphicFrame>
        <p:nvGraphicFramePr>
          <p:cNvPr id="11" name="Obiekt 10"/>
          <p:cNvGraphicFramePr>
            <a:graphicFrameLocks noChangeAspect="1"/>
          </p:cNvGraphicFramePr>
          <p:nvPr>
            <p:extLst>
              <p:ext uri="{D42A27DB-BD31-4B8C-83A1-F6EECF244321}">
                <p14:modId xmlns:p14="http://schemas.microsoft.com/office/powerpoint/2010/main" val="2748226797"/>
              </p:ext>
            </p:extLst>
          </p:nvPr>
        </p:nvGraphicFramePr>
        <p:xfrm>
          <a:off x="-1371601" y="274955"/>
          <a:ext cx="470899" cy="209130"/>
        </p:xfrm>
        <a:graphic>
          <a:graphicData uri="http://schemas.openxmlformats.org/presentationml/2006/ole">
            <mc:AlternateContent xmlns:mc="http://schemas.openxmlformats.org/markup-compatibility/2006">
              <mc:Choice xmlns:v="urn:schemas-microsoft-com:vml" Requires="v">
                <p:oleObj spid="_x0000_s1039" name="Obiekt powłoki pakowarki" showAsIcon="1" r:id="rId6" imgW="1840320" imgH="491040" progId="Package">
                  <p:embed/>
                </p:oleObj>
              </mc:Choice>
              <mc:Fallback>
                <p:oleObj name="Obiekt powłoki pakowarki" showAsIcon="1" r:id="rId6" imgW="1840320" imgH="491040" progId="Package">
                  <p:embed/>
                  <p:pic>
                    <p:nvPicPr>
                      <p:cNvPr id="0" name=""/>
                      <p:cNvPicPr/>
                      <p:nvPr/>
                    </p:nvPicPr>
                    <p:blipFill>
                      <a:blip r:embed="rId7"/>
                      <a:stretch>
                        <a:fillRect/>
                      </a:stretch>
                    </p:blipFill>
                    <p:spPr>
                      <a:xfrm>
                        <a:off x="-1371601" y="274955"/>
                        <a:ext cx="470899" cy="209130"/>
                      </a:xfrm>
                      <a:prstGeom prst="rect">
                        <a:avLst/>
                      </a:prstGeom>
                    </p:spPr>
                  </p:pic>
                </p:oleObj>
              </mc:Fallback>
            </mc:AlternateContent>
          </a:graphicData>
        </a:graphic>
      </p:graphicFrame>
      <p:pic>
        <p:nvPicPr>
          <p:cNvPr id="12" name="Obraz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43172" y="5507822"/>
            <a:ext cx="866296" cy="1153749"/>
          </a:xfrm>
          <a:prstGeom prst="rect">
            <a:avLst/>
          </a:prstGeom>
        </p:spPr>
      </p:pic>
      <p:sp>
        <p:nvSpPr>
          <p:cNvPr id="13" name="pole tekstowe 12"/>
          <p:cNvSpPr txBox="1"/>
          <p:nvPr/>
        </p:nvSpPr>
        <p:spPr>
          <a:xfrm>
            <a:off x="10685417" y="5878286"/>
            <a:ext cx="1506583" cy="369332"/>
          </a:xfrm>
          <a:prstGeom prst="rect">
            <a:avLst/>
          </a:prstGeom>
          <a:noFill/>
        </p:spPr>
        <p:txBody>
          <a:bodyPr wrap="square" rtlCol="0">
            <a:spAutoFit/>
          </a:bodyPr>
          <a:lstStyle/>
          <a:p>
            <a:r>
              <a:rPr lang="pl-PL" dirty="0" smtClean="0"/>
              <a:t>Katolicy</a:t>
            </a:r>
            <a:endParaRPr lang="pl-PL" dirty="0"/>
          </a:p>
        </p:txBody>
      </p:sp>
    </p:spTree>
    <p:extLst>
      <p:ext uri="{BB962C8B-B14F-4D97-AF65-F5344CB8AC3E}">
        <p14:creationId xmlns:p14="http://schemas.microsoft.com/office/powerpoint/2010/main" val="40810655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additive="base">
                                        <p:cTn id="4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anim calcmode="lin" valueType="num">
                                      <p:cBhvr additive="base">
                                        <p:cTn id="6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3">
                                            <p:txEl>
                                              <p:pRg st="0" end="0"/>
                                            </p:txEl>
                                          </p:spTgt>
                                        </p:tgtEl>
                                        <p:attrNameLst>
                                          <p:attrName>style.visibility</p:attrName>
                                        </p:attrNameLst>
                                      </p:cBhvr>
                                      <p:to>
                                        <p:strVal val="visible"/>
                                      </p:to>
                                    </p:set>
                                    <p:anim calcmode="lin" valueType="num">
                                      <p:cBhvr additive="base">
                                        <p:cTn id="7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Pielgrzymki Prawosławnych </a:t>
            </a:r>
            <a:endParaRPr lang="pl-PL" dirty="0"/>
          </a:p>
        </p:txBody>
      </p:sp>
      <p:pic>
        <p:nvPicPr>
          <p:cNvPr id="3" name="Obraz 2"/>
          <p:cNvPicPr>
            <a:picLocks noChangeAspect="1"/>
          </p:cNvPicPr>
          <p:nvPr/>
        </p:nvPicPr>
        <p:blipFill>
          <a:blip r:embed="rId3"/>
          <a:stretch>
            <a:fillRect/>
          </a:stretch>
        </p:blipFill>
        <p:spPr>
          <a:xfrm>
            <a:off x="1484311" y="1894114"/>
            <a:ext cx="2774180" cy="1852204"/>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795" y="2721863"/>
            <a:ext cx="5200542" cy="3522183"/>
          </a:xfrm>
          <a:prstGeom prst="rect">
            <a:avLst/>
          </a:prstGeom>
        </p:spPr>
      </p:pic>
      <p:pic>
        <p:nvPicPr>
          <p:cNvPr id="5" name="Obraz 4"/>
          <p:cNvPicPr>
            <a:picLocks noChangeAspect="1"/>
          </p:cNvPicPr>
          <p:nvPr/>
        </p:nvPicPr>
        <p:blipFill>
          <a:blip r:embed="rId5"/>
          <a:stretch>
            <a:fillRect/>
          </a:stretch>
        </p:blipFill>
        <p:spPr>
          <a:xfrm>
            <a:off x="1484311" y="4384765"/>
            <a:ext cx="2993571" cy="1496786"/>
          </a:xfrm>
          <a:prstGeom prst="rect">
            <a:avLst/>
          </a:prstGeom>
        </p:spPr>
      </p:pic>
      <p:pic>
        <p:nvPicPr>
          <p:cNvPr id="6" name="Obraz 5"/>
          <p:cNvPicPr>
            <a:picLocks noChangeAspect="1"/>
          </p:cNvPicPr>
          <p:nvPr/>
        </p:nvPicPr>
        <p:blipFill>
          <a:blip r:embed="rId6"/>
          <a:stretch>
            <a:fillRect/>
          </a:stretch>
        </p:blipFill>
        <p:spPr>
          <a:xfrm>
            <a:off x="9552025" y="402336"/>
            <a:ext cx="2270276" cy="1277030"/>
          </a:xfrm>
          <a:prstGeom prst="rect">
            <a:avLst/>
          </a:prstGeom>
        </p:spPr>
      </p:pic>
    </p:spTree>
    <p:extLst>
      <p:ext uri="{BB962C8B-B14F-4D97-AF65-F5344CB8AC3E}">
        <p14:creationId xmlns:p14="http://schemas.microsoft.com/office/powerpoint/2010/main" val="4184783460"/>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bomb.wav"/>
          </p:stSnd>
        </p:sndAc>
      </p:transition>
    </mc:Choice>
    <mc:Fallback xmlns="">
      <p:transition spd="slow">
        <p:fade/>
        <p:sndAc>
          <p:stSnd>
            <p:snd r:embed="rId7"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Następne kilka slajdów będą dotyczyć pielgrzymek wiernych prawosławiu</a:t>
            </a:r>
            <a:endParaRPr lang="pl-PL" dirty="0"/>
          </a:p>
        </p:txBody>
      </p:sp>
      <p:pic>
        <p:nvPicPr>
          <p:cNvPr id="5" name="Symbol zastępczy obrazu 4"/>
          <p:cNvPicPr>
            <a:picLocks noGrp="1" noChangeAspect="1"/>
          </p:cNvPicPr>
          <p:nvPr>
            <p:ph type="pic" idx="1"/>
          </p:nvPr>
        </p:nvPicPr>
        <p:blipFill>
          <a:blip r:embed="rId2"/>
          <a:srcRect l="30637" r="30637"/>
          <a:stretch>
            <a:fillRect/>
          </a:stretch>
        </p:blipFill>
        <p:spPr>
          <a:xfrm>
            <a:off x="7328263" y="413936"/>
            <a:ext cx="4140926" cy="5921550"/>
          </a:xfrm>
          <a:prstGeom prst="rect">
            <a:avLst/>
          </a:prstGeom>
        </p:spPr>
      </p:pic>
      <p:sp>
        <p:nvSpPr>
          <p:cNvPr id="4" name="Symbol zastępczy tekstu 3"/>
          <p:cNvSpPr>
            <a:spLocks noGrp="1"/>
          </p:cNvSpPr>
          <p:nvPr>
            <p:ph type="body" sz="half" idx="2"/>
          </p:nvPr>
        </p:nvSpPr>
        <p:spPr/>
        <p:txBody>
          <a:bodyPr>
            <a:normAutofit/>
          </a:bodyPr>
          <a:lstStyle/>
          <a:p>
            <a:r>
              <a:rPr lang="pl-PL" sz="2800" dirty="0" smtClean="0"/>
              <a:t>Prawosławni pielgrzymują do swoich miejsc świętych</a:t>
            </a:r>
            <a:endParaRPr lang="pl-PL" sz="2800" dirty="0"/>
          </a:p>
        </p:txBody>
      </p:sp>
    </p:spTree>
    <p:extLst>
      <p:ext uri="{BB962C8B-B14F-4D97-AF65-F5344CB8AC3E}">
        <p14:creationId xmlns:p14="http://schemas.microsoft.com/office/powerpoint/2010/main" val="744237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4">
                                            <p:txEl>
                                              <p:pRg st="0" end="0"/>
                                            </p:txEl>
                                          </p:spTgt>
                                        </p:tgtEl>
                                      </p:cBhvr>
                                    </p:animEffect>
                                    <p:anim calcmode="lin" valueType="num">
                                      <p:cBhvr>
                                        <p:cTn id="12" dur="1822" tmFilter="0,0; 0.14,0.31; 0.43,0.73; 0.71,0.91; 1.0,1.0">
                                          <p:stCondLst>
                                            <p:cond delay="0"/>
                                          </p:stCondLst>
                                        </p:cTn>
                                        <p:tgtEl>
                                          <p:spTgt spid="4">
                                            <p:txEl>
                                              <p:pRg st="0" end="0"/>
                                            </p:txEl>
                                          </p:spTgt>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4">
                                            <p:txEl>
                                              <p:pRg st="0" end="0"/>
                                            </p:txEl>
                                          </p:spTgt>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4">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4">
                                            <p:txEl>
                                              <p:pRg st="0" end="0"/>
                                            </p:txEl>
                                          </p:spTgt>
                                        </p:tgtEl>
                                        <p:attrNameLst>
                                          <p:attrName>ppt_y</p:attrName>
                                        </p:attrNameLst>
                                      </p:cBhvr>
                                      <p:tavLst>
                                        <p:tav tm="0">
                                          <p:val>
                                            <p:strVal val="ppt_y"/>
                                          </p:val>
                                        </p:tav>
                                        <p:tav tm="100000">
                                          <p:val>
                                            <p:strVal val="ppt_y+ppt_h"/>
                                          </p:val>
                                        </p:tav>
                                      </p:tavLst>
                                    </p:anim>
                                    <p:animScale>
                                      <p:cBhvr>
                                        <p:cTn id="19" dur="26">
                                          <p:stCondLst>
                                            <p:cond delay="620"/>
                                          </p:stCondLst>
                                        </p:cTn>
                                        <p:tgtEl>
                                          <p:spTgt spid="4">
                                            <p:txEl>
                                              <p:pRg st="0" end="0"/>
                                            </p:txEl>
                                          </p:spTgt>
                                        </p:tgtEl>
                                      </p:cBhvr>
                                      <p:to x="100000" y="60000"/>
                                    </p:animScale>
                                    <p:animScale>
                                      <p:cBhvr>
                                        <p:cTn id="20" dur="166" decel="50000">
                                          <p:stCondLst>
                                            <p:cond delay="646"/>
                                          </p:stCondLst>
                                        </p:cTn>
                                        <p:tgtEl>
                                          <p:spTgt spid="4">
                                            <p:txEl>
                                              <p:pRg st="0" end="0"/>
                                            </p:txEl>
                                          </p:spTgt>
                                        </p:tgtEl>
                                      </p:cBhvr>
                                      <p:to x="100000" y="100000"/>
                                    </p:animScale>
                                    <p:animScale>
                                      <p:cBhvr>
                                        <p:cTn id="21" dur="26">
                                          <p:stCondLst>
                                            <p:cond delay="1312"/>
                                          </p:stCondLst>
                                        </p:cTn>
                                        <p:tgtEl>
                                          <p:spTgt spid="4">
                                            <p:txEl>
                                              <p:pRg st="0" end="0"/>
                                            </p:txEl>
                                          </p:spTgt>
                                        </p:tgtEl>
                                      </p:cBhvr>
                                      <p:to x="100000" y="80000"/>
                                    </p:animScale>
                                    <p:animScale>
                                      <p:cBhvr>
                                        <p:cTn id="22" dur="166" decel="50000">
                                          <p:stCondLst>
                                            <p:cond delay="1338"/>
                                          </p:stCondLst>
                                        </p:cTn>
                                        <p:tgtEl>
                                          <p:spTgt spid="4">
                                            <p:txEl>
                                              <p:pRg st="0" end="0"/>
                                            </p:txEl>
                                          </p:spTgt>
                                        </p:tgtEl>
                                      </p:cBhvr>
                                      <p:to x="100000" y="100000"/>
                                    </p:animScale>
                                    <p:animScale>
                                      <p:cBhvr>
                                        <p:cTn id="23" dur="26">
                                          <p:stCondLst>
                                            <p:cond delay="1642"/>
                                          </p:stCondLst>
                                        </p:cTn>
                                        <p:tgtEl>
                                          <p:spTgt spid="4">
                                            <p:txEl>
                                              <p:pRg st="0" end="0"/>
                                            </p:txEl>
                                          </p:spTgt>
                                        </p:tgtEl>
                                      </p:cBhvr>
                                      <p:to x="100000" y="90000"/>
                                    </p:animScale>
                                    <p:animScale>
                                      <p:cBhvr>
                                        <p:cTn id="24" dur="166" decel="50000">
                                          <p:stCondLst>
                                            <p:cond delay="1668"/>
                                          </p:stCondLst>
                                        </p:cTn>
                                        <p:tgtEl>
                                          <p:spTgt spid="4">
                                            <p:txEl>
                                              <p:pRg st="0" end="0"/>
                                            </p:txEl>
                                          </p:spTgt>
                                        </p:tgtEl>
                                      </p:cBhvr>
                                      <p:to x="100000" y="100000"/>
                                    </p:animScale>
                                    <p:animScale>
                                      <p:cBhvr>
                                        <p:cTn id="25" dur="26">
                                          <p:stCondLst>
                                            <p:cond delay="1808"/>
                                          </p:stCondLst>
                                        </p:cTn>
                                        <p:tgtEl>
                                          <p:spTgt spid="4">
                                            <p:txEl>
                                              <p:pRg st="0" end="0"/>
                                            </p:txEl>
                                          </p:spTgt>
                                        </p:tgtEl>
                                      </p:cBhvr>
                                      <p:to x="100000" y="95000"/>
                                    </p:animScale>
                                    <p:animScale>
                                      <p:cBhvr>
                                        <p:cTn id="26" dur="166" decel="50000">
                                          <p:stCondLst>
                                            <p:cond delay="1834"/>
                                          </p:stCondLst>
                                        </p:cTn>
                                        <p:tgtEl>
                                          <p:spTgt spid="4">
                                            <p:txEl>
                                              <p:pRg st="0" end="0"/>
                                            </p:txEl>
                                          </p:spTgt>
                                        </p:tgtEl>
                                      </p:cBhvr>
                                      <p:to x="100000" y="100000"/>
                                    </p:animScale>
                                    <p:set>
                                      <p:cBhvr>
                                        <p:cTn id="27"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xit" presetSubtype="1" fill="hold" nodeType="clickEffect">
                                  <p:stCondLst>
                                    <p:cond delay="0"/>
                                  </p:stCondLst>
                                  <p:childTnLst>
                                    <p:animEffect transition="out" filter="wheel(1)">
                                      <p:cBhvr>
                                        <p:cTn id="31" dur="2000"/>
                                        <p:tgtEl>
                                          <p:spTgt spid="5"/>
                                        </p:tgtEl>
                                      </p:cBhvr>
                                    </p:animEffect>
                                    <p:set>
                                      <p:cBhvr>
                                        <p:cTn id="3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4311" y="313507"/>
            <a:ext cx="3549121" cy="561704"/>
          </a:xfrm>
        </p:spPr>
        <p:txBody>
          <a:bodyPr/>
          <a:lstStyle/>
          <a:p>
            <a:r>
              <a:rPr lang="pl-PL" dirty="0" smtClean="0"/>
              <a:t>Święta góra Grabarka</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5613" y="1476103"/>
            <a:ext cx="5016821" cy="37751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Symbol zastępczy tekstu 3"/>
          <p:cNvSpPr>
            <a:spLocks noGrp="1"/>
          </p:cNvSpPr>
          <p:nvPr>
            <p:ph type="body" sz="half" idx="2"/>
          </p:nvPr>
        </p:nvSpPr>
        <p:spPr>
          <a:xfrm>
            <a:off x="1484312" y="1293223"/>
            <a:ext cx="3549121" cy="4336868"/>
          </a:xfrm>
        </p:spPr>
        <p:txBody>
          <a:bodyPr>
            <a:noAutofit/>
          </a:bodyPr>
          <a:lstStyle/>
          <a:p>
            <a:r>
              <a:rPr lang="pl-PL" sz="1800" dirty="0" smtClean="0"/>
              <a:t>Bieg wydarzeń połączył Katolików i Prawosławnych i obydwie religie pielgrzymują na górę Grabarkę w ten sam dzień. Góra ta znajduje się na terenach dzisiejszego Podlasia. Około 1260 stała tam ikona i modlił się przed nią książę halicki Daniel. W 1710 wybuchła tam epidemia cholery. Ludzie zaczęli panikować i wtedy anioł </a:t>
            </a:r>
            <a:r>
              <a:rPr lang="pl-PL" sz="1800" dirty="0"/>
              <a:t>o</a:t>
            </a:r>
            <a:r>
              <a:rPr lang="pl-PL" sz="1800" dirty="0" smtClean="0"/>
              <a:t>bjawił się jednemu ze starców z Siemiatycz i powiedział mu, że osoby które udadzą się do źródełka i obmyją się wodą zostaną uzdrowione. Ludzie posłuchali starca i zostali uzdrowieni. Pod koniec 1710 została zbudowana tam cerkiew obecnie pielgrzymują tam i Katolicy i Prawosławni.</a:t>
            </a:r>
            <a:endParaRPr lang="pl-PL" sz="1800" dirty="0"/>
          </a:p>
        </p:txBody>
      </p:sp>
    </p:spTree>
    <p:extLst>
      <p:ext uri="{BB962C8B-B14F-4D97-AF65-F5344CB8AC3E}">
        <p14:creationId xmlns:p14="http://schemas.microsoft.com/office/powerpoint/2010/main" val="620937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aksa">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aks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Paralaksa</Template>
  <TotalTime>393</TotalTime>
  <Words>1016</Words>
  <Application>Microsoft Office PowerPoint</Application>
  <PresentationFormat>Panoramiczny</PresentationFormat>
  <Paragraphs>42</Paragraphs>
  <Slides>13</Slides>
  <Notes>0</Notes>
  <HiddenSlides>0</HiddenSlides>
  <MMClips>0</MMClips>
  <ScaleCrop>false</ScaleCrop>
  <HeadingPairs>
    <vt:vector size="8" baseType="variant">
      <vt:variant>
        <vt:lpstr>Używane czcionki</vt:lpstr>
      </vt:variant>
      <vt:variant>
        <vt:i4>3</vt:i4>
      </vt:variant>
      <vt:variant>
        <vt:lpstr>Motyw</vt:lpstr>
      </vt:variant>
      <vt:variant>
        <vt:i4>1</vt:i4>
      </vt:variant>
      <vt:variant>
        <vt:lpstr>Osadzone serwery OLE</vt:lpstr>
      </vt:variant>
      <vt:variant>
        <vt:i4>1</vt:i4>
      </vt:variant>
      <vt:variant>
        <vt:lpstr>Tytuły slajdów</vt:lpstr>
      </vt:variant>
      <vt:variant>
        <vt:i4>13</vt:i4>
      </vt:variant>
    </vt:vector>
  </HeadingPairs>
  <TitlesOfParts>
    <vt:vector size="18" baseType="lpstr">
      <vt:lpstr>Arial</vt:lpstr>
      <vt:lpstr>Bodoni MT Black</vt:lpstr>
      <vt:lpstr>Corbel</vt:lpstr>
      <vt:lpstr>Paralaksa</vt:lpstr>
      <vt:lpstr>Obiekt powłoki pakowarki</vt:lpstr>
      <vt:lpstr>Prawosławie</vt:lpstr>
      <vt:lpstr>Prawosławie</vt:lpstr>
      <vt:lpstr>Kraje w przewadze wyznające Prawosławie</vt:lpstr>
      <vt:lpstr>Cerkwie Prawosławnych </vt:lpstr>
      <vt:lpstr>Ciekawostki o mszach</vt:lpstr>
      <vt:lpstr>Krzyż Prawosławia</vt:lpstr>
      <vt:lpstr>Pielgrzymki Prawosławnych </vt:lpstr>
      <vt:lpstr>Następne kilka slajdów będą dotyczyć pielgrzymek wiernych prawosławiu</vt:lpstr>
      <vt:lpstr>Święta góra Grabarka</vt:lpstr>
      <vt:lpstr>Święta Krynoczka</vt:lpstr>
      <vt:lpstr>Ławra Poczajowska</vt:lpstr>
      <vt:lpstr>Bibliografia</vt:lpstr>
      <vt:lpstr>Dziękuję za uwagę</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Prawosławie</dc:title>
  <dc:creator>MMK</dc:creator>
  <cp:lastModifiedBy>Jadwiga Pawletta</cp:lastModifiedBy>
  <cp:revision>34</cp:revision>
  <dcterms:created xsi:type="dcterms:W3CDTF">2020-01-13T15:25:37Z</dcterms:created>
  <dcterms:modified xsi:type="dcterms:W3CDTF">2020-04-02T15:51:16Z</dcterms:modified>
</cp:coreProperties>
</file>