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6"/>
  </p:notesMasterIdLst>
  <p:sldIdLst>
    <p:sldId id="256" r:id="rId2"/>
    <p:sldId id="278" r:id="rId3"/>
    <p:sldId id="257" r:id="rId4"/>
    <p:sldId id="258" r:id="rId5"/>
    <p:sldId id="260" r:id="rId6"/>
    <p:sldId id="261" r:id="rId7"/>
    <p:sldId id="264" r:id="rId8"/>
    <p:sldId id="262" r:id="rId9"/>
    <p:sldId id="271" r:id="rId10"/>
    <p:sldId id="265" r:id="rId11"/>
    <p:sldId id="263" r:id="rId12"/>
    <p:sldId id="266" r:id="rId13"/>
    <p:sldId id="267" r:id="rId14"/>
    <p:sldId id="272" r:id="rId15"/>
    <p:sldId id="273" r:id="rId16"/>
    <p:sldId id="268" r:id="rId17"/>
    <p:sldId id="274" r:id="rId18"/>
    <p:sldId id="269" r:id="rId19"/>
    <p:sldId id="275" r:id="rId20"/>
    <p:sldId id="276" r:id="rId21"/>
    <p:sldId id="270" r:id="rId22"/>
    <p:sldId id="277" r:id="rId23"/>
    <p:sldId id="259" r:id="rId24"/>
    <p:sldId id="279" r:id="rId2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4853" autoAdjust="0"/>
  </p:normalViewPr>
  <p:slideViewPr>
    <p:cSldViewPr>
      <p:cViewPr varScale="1">
        <p:scale>
          <a:sx n="70" d="100"/>
          <a:sy n="70" d="100"/>
        </p:scale>
        <p:origin x="-136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48BFC1-CA67-4276-B931-8C17F65140B7}" type="datetimeFigureOut">
              <a:rPr lang="pl-PL" smtClean="0"/>
              <a:pPr/>
              <a:t>15-05-2020</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6B370-6CEF-4023-98F0-3C67714BBB6C}"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9556B370-6CEF-4023-98F0-3C67714BBB6C}" type="slidenum">
              <a:rPr lang="pl-PL" smtClean="0"/>
              <a:pPr/>
              <a:t>1</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261B4E-740D-44DC-82D1-7073C6156DD7}" type="datetimeFigureOut">
              <a:rPr lang="pl-PL" smtClean="0"/>
              <a:pPr/>
              <a:t>15-05-2020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26B31E7-2A3F-473D-AC33-AB7D4EB9480E}" type="slidenum">
              <a:rPr lang="pl-PL" smtClean="0"/>
              <a:pPr/>
              <a:t>‹#›</a:t>
            </a:fld>
            <a:endParaRPr lang="pl-PL"/>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61B4E-740D-44DC-82D1-7073C6156DD7}" type="datetimeFigureOut">
              <a:rPr lang="pl-PL" smtClean="0"/>
              <a:pPr/>
              <a:t>15-05-2020</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B31E7-2A3F-473D-AC33-AB7D4EB9480E}"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C:\Users\user\Downloads\Pan%20Flute%20-%20Barka%20(mp3cut.net)(1).mp3"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alphaModFix amt="31000"/>
            <a:lum/>
          </a:blip>
          <a:srcRect/>
          <a:stretch>
            <a:fillRect l="3000" b="-2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sz="8000" b="1" dirty="0" smtClean="0"/>
              <a:t>JAN PAWEŁ II</a:t>
            </a:r>
            <a:endParaRPr lang="pl-PL" sz="8000" b="1" dirty="0"/>
          </a:p>
        </p:txBody>
      </p:sp>
      <p:sp>
        <p:nvSpPr>
          <p:cNvPr id="3" name="Podtytuł 2"/>
          <p:cNvSpPr>
            <a:spLocks noGrp="1"/>
          </p:cNvSpPr>
          <p:nvPr>
            <p:ph type="subTitle" idx="1"/>
          </p:nvPr>
        </p:nvSpPr>
        <p:spPr/>
        <p:txBody>
          <a:bodyPr>
            <a:normAutofit/>
          </a:bodyPr>
          <a:lstStyle/>
          <a:p>
            <a:r>
              <a:rPr lang="pl-PL" sz="6000" b="1" dirty="0" smtClean="0">
                <a:solidFill>
                  <a:schemeClr val="tx1"/>
                </a:solidFill>
              </a:rPr>
              <a:t>PAPIEŻ PIELGRZYM</a:t>
            </a:r>
            <a:endParaRPr lang="pl-PL" sz="6000" b="1" dirty="0">
              <a:solidFill>
                <a:schemeClr val="tx1"/>
              </a:solidFill>
            </a:endParaRPr>
          </a:p>
        </p:txBody>
      </p:sp>
      <p:pic>
        <p:nvPicPr>
          <p:cNvPr id="5" name="Pan Flute - Barka (mp3cut.net)(1).mp3">
            <a:hlinkClick r:id="" action="ppaction://media"/>
          </p:cNvPr>
          <p:cNvPicPr>
            <a:picLocks noRot="1" noChangeAspect="1"/>
          </p:cNvPicPr>
          <p:nvPr>
            <a:audioFile r:link="rId1"/>
          </p:nvPr>
        </p:nvPicPr>
        <p:blipFill>
          <a:blip r:embed="rId5" cstate="print"/>
          <a:stretch>
            <a:fillRect/>
          </a:stretch>
        </p:blipFill>
        <p:spPr>
          <a:xfrm>
            <a:off x="8839200" y="6553200"/>
            <a:ext cx="180000" cy="180000"/>
          </a:xfrm>
          <a:prstGeom prst="rect">
            <a:avLst/>
          </a:prstGeom>
        </p:spPr>
      </p:pic>
    </p:spTree>
  </p:cSld>
  <p:clrMapOvr>
    <a:masterClrMapping/>
  </p:clrMapOvr>
  <p:transition advTm="400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repeatCount="indefinite"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0"/>
            <a:ext cx="5040560" cy="764704"/>
          </a:xfrm>
        </p:spPr>
        <p:txBody>
          <a:bodyPr>
            <a:normAutofit fontScale="90000"/>
          </a:bodyPr>
          <a:lstStyle/>
          <a:p>
            <a:r>
              <a:rPr lang="pl-PL" sz="3200" dirty="0" smtClean="0"/>
              <a:t>Czy papież musi być poważny?</a:t>
            </a:r>
            <a:endParaRPr lang="pl-PL" sz="3200" dirty="0"/>
          </a:p>
        </p:txBody>
      </p:sp>
      <p:pic>
        <p:nvPicPr>
          <p:cNvPr id="5" name="Symbol zastępczy zawartości 4" descr="Obraz (9).jpg"/>
          <p:cNvPicPr>
            <a:picLocks noGrp="1" noChangeAspect="1"/>
          </p:cNvPicPr>
          <p:nvPr>
            <p:ph idx="1"/>
          </p:nvPr>
        </p:nvPicPr>
        <p:blipFill>
          <a:blip r:embed="rId2" cstate="print"/>
          <a:stretch>
            <a:fillRect/>
          </a:stretch>
        </p:blipFill>
        <p:spPr>
          <a:xfrm>
            <a:off x="5004047" y="836712"/>
            <a:ext cx="3855371" cy="5637089"/>
          </a:xfrm>
        </p:spPr>
      </p:pic>
      <p:sp>
        <p:nvSpPr>
          <p:cNvPr id="4" name="Symbol zastępczy tekstu 3"/>
          <p:cNvSpPr>
            <a:spLocks noGrp="1"/>
          </p:cNvSpPr>
          <p:nvPr>
            <p:ph type="body" sz="half" idx="2"/>
          </p:nvPr>
        </p:nvSpPr>
        <p:spPr>
          <a:xfrm>
            <a:off x="179512" y="908720"/>
            <a:ext cx="4896544" cy="5949280"/>
          </a:xfrm>
        </p:spPr>
        <p:txBody>
          <a:bodyPr>
            <a:noAutofit/>
          </a:bodyPr>
          <a:lstStyle/>
          <a:p>
            <a:r>
              <a:rPr lang="pl-PL" sz="2800" dirty="0" smtClean="0"/>
              <a:t>Jan Paweł II lubił żarty i lubił się śmiać. Kiedy atmosfera na licznych papieskich spotkaniach robiła się zbyt poważna, papież próbował rozładować sytuację dowcipem  albo żartobliwym komentarzem.</a:t>
            </a:r>
          </a:p>
          <a:p>
            <a:r>
              <a:rPr lang="pl-PL" sz="2800" dirty="0" smtClean="0"/>
              <a:t>Gdy podczas jednej z pielgrzymek tłum krzyczał:</a:t>
            </a:r>
          </a:p>
          <a:p>
            <a:r>
              <a:rPr lang="pl-PL" sz="2800" dirty="0" smtClean="0"/>
              <a:t>-Witaj w Licheniu!- Jan Paweł II zażartował:</a:t>
            </a:r>
          </a:p>
          <a:p>
            <a:r>
              <a:rPr lang="pl-PL" sz="2800" dirty="0" smtClean="0"/>
              <a:t>-Myślałem, że mówicie : Witaj, ty leniu!</a:t>
            </a:r>
          </a:p>
          <a:p>
            <a:endParaRPr lang="pl-PL" sz="2800" dirty="0"/>
          </a:p>
        </p:txBody>
      </p:sp>
    </p:spTree>
  </p:cSld>
  <p:clrMapOvr>
    <a:masterClrMapping/>
  </p:clrMapOvr>
  <p:transition advTm="15000">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0"/>
            <a:ext cx="4392488" cy="2348880"/>
          </a:xfrm>
        </p:spPr>
        <p:txBody>
          <a:bodyPr>
            <a:noAutofit/>
          </a:bodyPr>
          <a:lstStyle/>
          <a:p>
            <a:r>
              <a:rPr lang="pl-PL" sz="3200" dirty="0" smtClean="0"/>
              <a:t>Jan Paweł II nie lubił leniuchować. Wypoczywał uprawiając różne dyscypliny sportu.</a:t>
            </a:r>
            <a:endParaRPr lang="pl-PL" sz="3200" dirty="0"/>
          </a:p>
        </p:txBody>
      </p:sp>
      <p:pic>
        <p:nvPicPr>
          <p:cNvPr id="5" name="Symbol zastępczy zawartości 4" descr="Obraz (8).jpg"/>
          <p:cNvPicPr>
            <a:picLocks noGrp="1" noChangeAspect="1"/>
          </p:cNvPicPr>
          <p:nvPr>
            <p:ph idx="1"/>
          </p:nvPr>
        </p:nvPicPr>
        <p:blipFill>
          <a:blip r:embed="rId2" cstate="print"/>
          <a:stretch>
            <a:fillRect/>
          </a:stretch>
        </p:blipFill>
        <p:spPr>
          <a:xfrm>
            <a:off x="4499992" y="302506"/>
            <a:ext cx="4378119" cy="5930950"/>
          </a:xfrm>
        </p:spPr>
      </p:pic>
      <p:sp>
        <p:nvSpPr>
          <p:cNvPr id="4" name="Symbol zastępczy tekstu 3"/>
          <p:cNvSpPr>
            <a:spLocks noGrp="1"/>
          </p:cNvSpPr>
          <p:nvPr>
            <p:ph type="body" sz="half" idx="2"/>
          </p:nvPr>
        </p:nvSpPr>
        <p:spPr>
          <a:xfrm>
            <a:off x="179512" y="2564904"/>
            <a:ext cx="4392488" cy="4293096"/>
          </a:xfrm>
        </p:spPr>
        <p:txBody>
          <a:bodyPr>
            <a:normAutofit/>
          </a:bodyPr>
          <a:lstStyle/>
          <a:p>
            <a:r>
              <a:rPr lang="pl-PL" sz="2800" dirty="0" smtClean="0"/>
              <a:t>Mimo ograniczeń udało się papieżowi pojeździć kilka razy na nartach w Alpach. Prezydent Włoch, który towarzyszył papieżowi powiedział dziennikarzom, że Jan Paweł II śmiga na nartach jak jaskółka.</a:t>
            </a:r>
            <a:endParaRPr lang="pl-PL" sz="2800" dirty="0"/>
          </a:p>
        </p:txBody>
      </p:sp>
    </p:spTree>
  </p:cSld>
  <p:clrMapOvr>
    <a:masterClrMapping/>
  </p:clrMapOvr>
  <p:transition advTm="15000">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4186808" cy="563662"/>
          </a:xfrm>
        </p:spPr>
        <p:txBody>
          <a:bodyPr>
            <a:normAutofit fontScale="90000"/>
          </a:bodyPr>
          <a:lstStyle/>
          <a:p>
            <a:r>
              <a:rPr lang="pl-PL" sz="3200" dirty="0" smtClean="0"/>
              <a:t>Jan Paweł II i młodzież</a:t>
            </a:r>
            <a:endParaRPr lang="pl-PL" sz="3200" dirty="0"/>
          </a:p>
        </p:txBody>
      </p:sp>
      <p:pic>
        <p:nvPicPr>
          <p:cNvPr id="5" name="Symbol zastępczy zawartości 4" descr="Obraz (10).jpg"/>
          <p:cNvPicPr>
            <a:picLocks noGrp="1" noChangeAspect="1"/>
          </p:cNvPicPr>
          <p:nvPr>
            <p:ph idx="1"/>
          </p:nvPr>
        </p:nvPicPr>
        <p:blipFill>
          <a:blip r:embed="rId2" cstate="print"/>
          <a:stretch>
            <a:fillRect/>
          </a:stretch>
        </p:blipFill>
        <p:spPr>
          <a:xfrm>
            <a:off x="5076056" y="620688"/>
            <a:ext cx="3879328" cy="5853113"/>
          </a:xfrm>
        </p:spPr>
      </p:pic>
      <p:sp>
        <p:nvSpPr>
          <p:cNvPr id="4" name="Symbol zastępczy tekstu 3"/>
          <p:cNvSpPr>
            <a:spLocks noGrp="1"/>
          </p:cNvSpPr>
          <p:nvPr>
            <p:ph type="body" sz="half" idx="2"/>
          </p:nvPr>
        </p:nvSpPr>
        <p:spPr>
          <a:xfrm>
            <a:off x="179512" y="836712"/>
            <a:ext cx="4896544" cy="5832648"/>
          </a:xfrm>
        </p:spPr>
        <p:txBody>
          <a:bodyPr>
            <a:normAutofit/>
          </a:bodyPr>
          <a:lstStyle/>
          <a:p>
            <a:r>
              <a:rPr lang="pl-PL" sz="2800" dirty="0" smtClean="0"/>
              <a:t>Jan Paweł II często spotykał się z młodzieżą. Wymyślił Światowe Dni Młodzieży. Takie spotkania odbywały się w różnych krajach. W 1995 r. w Manili na Filipinach w takim spotkaniu wzięło udział około 5 milionów osób. Było to największe zgromadzenie w historii świata. Ludzi było tak wiele, że papież do ołtarza musiał przylecieć helikopterem bo dojazd samochodem trwałby zbyt długo.</a:t>
            </a:r>
            <a:endParaRPr lang="pl-PL" sz="2800" dirty="0"/>
          </a:p>
        </p:txBody>
      </p:sp>
    </p:spTree>
  </p:cSld>
  <p:clrMapOvr>
    <a:masterClrMapping/>
  </p:clrMapOvr>
  <p:transition advTm="20000">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188640"/>
            <a:ext cx="4392488" cy="648072"/>
          </a:xfrm>
        </p:spPr>
        <p:txBody>
          <a:bodyPr>
            <a:normAutofit/>
          </a:bodyPr>
          <a:lstStyle/>
          <a:p>
            <a:r>
              <a:rPr lang="pl-PL" sz="3200" dirty="0" smtClean="0"/>
              <a:t>Podróże do Polski</a:t>
            </a:r>
            <a:endParaRPr lang="pl-PL" sz="3200" dirty="0"/>
          </a:p>
        </p:txBody>
      </p:sp>
      <p:pic>
        <p:nvPicPr>
          <p:cNvPr id="5" name="Symbol zastępczy zawartości 4" descr="Obraz (12).jpg"/>
          <p:cNvPicPr>
            <a:picLocks noGrp="1" noChangeAspect="1"/>
          </p:cNvPicPr>
          <p:nvPr>
            <p:ph idx="1"/>
          </p:nvPr>
        </p:nvPicPr>
        <p:blipFill>
          <a:blip r:embed="rId2" cstate="print"/>
          <a:stretch>
            <a:fillRect/>
          </a:stretch>
        </p:blipFill>
        <p:spPr>
          <a:xfrm>
            <a:off x="4788024" y="620688"/>
            <a:ext cx="3908942" cy="5853113"/>
          </a:xfrm>
        </p:spPr>
      </p:pic>
      <p:sp>
        <p:nvSpPr>
          <p:cNvPr id="4" name="Symbol zastępczy tekstu 3"/>
          <p:cNvSpPr>
            <a:spLocks noGrp="1"/>
          </p:cNvSpPr>
          <p:nvPr>
            <p:ph type="body" sz="half" idx="2"/>
          </p:nvPr>
        </p:nvSpPr>
        <p:spPr>
          <a:xfrm>
            <a:off x="251520" y="908720"/>
            <a:ext cx="4392488" cy="5688632"/>
          </a:xfrm>
        </p:spPr>
        <p:txBody>
          <a:bodyPr>
            <a:normAutofit/>
          </a:bodyPr>
          <a:lstStyle/>
          <a:p>
            <a:r>
              <a:rPr lang="pl-PL" sz="2800" dirty="0" smtClean="0"/>
              <a:t>Jan Paweł II po raz pierwszy odwiedził Polskę w 1979 roku. To była bardzo ważna pielgrzymka dla Polaków gdyż w kraju rządzili wtedy komuniści. Papież powiedział wtedy słynne słowa: „Niech zstąpi Duch Twój i odnowi oblicze ziemi… Tej ziemi!”. Papieskie pielgrzymki pozwoliły Polakom uwierzyć, że można być wolnym i nie trzeba się bać.</a:t>
            </a:r>
            <a:endParaRPr lang="pl-PL" sz="2800" dirty="0"/>
          </a:p>
        </p:txBody>
      </p:sp>
    </p:spTree>
  </p:cSld>
  <p:clrMapOvr>
    <a:masterClrMapping/>
  </p:clrMapOvr>
  <p:transition advTm="20000">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188640"/>
            <a:ext cx="4248472" cy="936104"/>
          </a:xfrm>
        </p:spPr>
        <p:txBody>
          <a:bodyPr>
            <a:noAutofit/>
          </a:bodyPr>
          <a:lstStyle/>
          <a:p>
            <a:r>
              <a:rPr lang="pl-PL" sz="3200" dirty="0" smtClean="0"/>
              <a:t>Kraków ukochane miasto papieża</a:t>
            </a:r>
            <a:endParaRPr lang="pl-PL" sz="3200" dirty="0"/>
          </a:p>
        </p:txBody>
      </p:sp>
      <p:pic>
        <p:nvPicPr>
          <p:cNvPr id="5" name="Symbol zastępczy zawartości 4" descr="Obraz (23).jpg"/>
          <p:cNvPicPr>
            <a:picLocks noGrp="1" noChangeAspect="1"/>
          </p:cNvPicPr>
          <p:nvPr>
            <p:ph idx="1"/>
          </p:nvPr>
        </p:nvPicPr>
        <p:blipFill>
          <a:blip r:embed="rId2" cstate="print"/>
          <a:stretch>
            <a:fillRect/>
          </a:stretch>
        </p:blipFill>
        <p:spPr>
          <a:xfrm>
            <a:off x="4867294" y="620713"/>
            <a:ext cx="3668674" cy="5505450"/>
          </a:xfrm>
        </p:spPr>
      </p:pic>
      <p:sp>
        <p:nvSpPr>
          <p:cNvPr id="4" name="Symbol zastępczy tekstu 3"/>
          <p:cNvSpPr>
            <a:spLocks noGrp="1"/>
          </p:cNvSpPr>
          <p:nvPr>
            <p:ph type="body" sz="half" idx="2"/>
          </p:nvPr>
        </p:nvSpPr>
        <p:spPr>
          <a:xfrm>
            <a:off x="179512" y="1124744"/>
            <a:ext cx="4608512" cy="5544616"/>
          </a:xfrm>
        </p:spPr>
        <p:txBody>
          <a:bodyPr>
            <a:normAutofit lnSpcReduction="10000"/>
          </a:bodyPr>
          <a:lstStyle/>
          <a:p>
            <a:r>
              <a:rPr lang="pl-PL" sz="2800" dirty="0" smtClean="0"/>
              <a:t> W </a:t>
            </a:r>
            <a:r>
              <a:rPr lang="pl-PL" sz="2800" dirty="0" smtClean="0"/>
              <a:t>trakcie pierwszej pielgrzymki do Polski, p</a:t>
            </a:r>
            <a:r>
              <a:rPr lang="pl-PL" sz="2800" dirty="0" smtClean="0"/>
              <a:t>ierwszą noc w </a:t>
            </a:r>
            <a:r>
              <a:rPr lang="pl-PL" sz="2800" dirty="0" smtClean="0"/>
              <a:t>Krakowie papież spędził w swoim dawnym pokoju przy </a:t>
            </a:r>
            <a:r>
              <a:rPr lang="pl-PL" sz="2800" dirty="0" smtClean="0"/>
              <a:t>ul. </a:t>
            </a:r>
            <a:r>
              <a:rPr lang="pl-PL" sz="2800" dirty="0" smtClean="0"/>
              <a:t>Franciszkańskiej 3. Tego wieczoru po raz pierwszy pojawił się w oknie krakowskiej kurii, by rozmawiać z młodzieżą i tak zaczął się zwyczaj spotkań pod oknem krakowskiej kurii. Dziś mówi się, że to okno papieskie.</a:t>
            </a:r>
            <a:endParaRPr lang="pl-PL" sz="2800" dirty="0"/>
          </a:p>
        </p:txBody>
      </p:sp>
    </p:spTree>
  </p:cSld>
  <p:clrMapOvr>
    <a:masterClrMapping/>
  </p:clrMapOvr>
  <p:transition advTm="20000">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25).jpg"/>
          <p:cNvPicPr>
            <a:picLocks noGrp="1" noChangeAspect="1"/>
          </p:cNvPicPr>
          <p:nvPr>
            <p:ph idx="1"/>
          </p:nvPr>
        </p:nvPicPr>
        <p:blipFill>
          <a:blip r:embed="rId2" cstate="print"/>
          <a:stretch>
            <a:fillRect/>
          </a:stretch>
        </p:blipFill>
        <p:spPr>
          <a:xfrm>
            <a:off x="4911473" y="548680"/>
            <a:ext cx="3775209" cy="5577483"/>
          </a:xfrm>
        </p:spPr>
      </p:pic>
      <p:sp>
        <p:nvSpPr>
          <p:cNvPr id="4" name="Symbol zastępczy tekstu 3"/>
          <p:cNvSpPr>
            <a:spLocks noGrp="1"/>
          </p:cNvSpPr>
          <p:nvPr>
            <p:ph type="body" sz="half" idx="2"/>
          </p:nvPr>
        </p:nvSpPr>
        <p:spPr>
          <a:xfrm>
            <a:off x="179512" y="404664"/>
            <a:ext cx="4392488" cy="5721499"/>
          </a:xfrm>
        </p:spPr>
        <p:txBody>
          <a:bodyPr>
            <a:normAutofit/>
          </a:bodyPr>
          <a:lstStyle/>
          <a:p>
            <a:r>
              <a:rPr lang="pl-PL" sz="2800" dirty="0" smtClean="0"/>
              <a:t>Po raz ostatni Jan Paweł II odwiedził Polskę w 2002 roku. Podczas tej wizyty konsekrował  sanktuarium Bożego Miłosierdzia w Krakowie. Dla Jana Pawła II to sanktuarium było bardzo ważne. Chciał by obok kościółka, w którym modlił się jako młody robotnik, powstała duża świątynia, do której przyjeżdżaliby pielgrzymi z całego świata.</a:t>
            </a:r>
            <a:endParaRPr lang="pl-PL" sz="2800" dirty="0"/>
          </a:p>
        </p:txBody>
      </p:sp>
    </p:spTree>
  </p:cSld>
  <p:clrMapOvr>
    <a:masterClrMapping/>
  </p:clrMapOvr>
  <p:transition advTm="15000">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273050"/>
            <a:ext cx="5256584" cy="635670"/>
          </a:xfrm>
        </p:spPr>
        <p:txBody>
          <a:bodyPr>
            <a:normAutofit/>
          </a:bodyPr>
          <a:lstStyle/>
          <a:p>
            <a:r>
              <a:rPr lang="pl-PL" sz="3200" dirty="0" smtClean="0"/>
              <a:t>Jan Paweł II pielgrzym pokoju</a:t>
            </a:r>
            <a:endParaRPr lang="pl-PL" sz="3200" dirty="0"/>
          </a:p>
        </p:txBody>
      </p:sp>
      <p:pic>
        <p:nvPicPr>
          <p:cNvPr id="5" name="Symbol zastępczy zawartości 4" descr="Obraz (13).jpg"/>
          <p:cNvPicPr>
            <a:picLocks noGrp="1" noChangeAspect="1"/>
          </p:cNvPicPr>
          <p:nvPr>
            <p:ph idx="1"/>
          </p:nvPr>
        </p:nvPicPr>
        <p:blipFill>
          <a:blip r:embed="rId2" cstate="print"/>
          <a:stretch>
            <a:fillRect/>
          </a:stretch>
        </p:blipFill>
        <p:spPr>
          <a:xfrm>
            <a:off x="4283968" y="1772816"/>
            <a:ext cx="4517136" cy="3374136"/>
          </a:xfrm>
        </p:spPr>
      </p:pic>
      <p:sp>
        <p:nvSpPr>
          <p:cNvPr id="4" name="Symbol zastępczy tekstu 3"/>
          <p:cNvSpPr>
            <a:spLocks noGrp="1"/>
          </p:cNvSpPr>
          <p:nvPr>
            <p:ph type="body" sz="half" idx="2"/>
          </p:nvPr>
        </p:nvSpPr>
        <p:spPr>
          <a:xfrm>
            <a:off x="179512" y="1124744"/>
            <a:ext cx="4176464" cy="5472608"/>
          </a:xfrm>
        </p:spPr>
        <p:txBody>
          <a:bodyPr>
            <a:normAutofit/>
          </a:bodyPr>
          <a:lstStyle/>
          <a:p>
            <a:r>
              <a:rPr lang="pl-PL" sz="2800" dirty="0" smtClean="0"/>
              <a:t>Jan Paweł II szanował wyznawców innych religii. Jako pierwszy papież w historii zorganizował spotkanie przedstawicieli różnych religii. Zaprosił do Asyżu (rodzinnego miasta św. Franciszka) przywódców religijnych na Światowy Dzień Modlitwy o Pokój. </a:t>
            </a:r>
            <a:endParaRPr lang="pl-PL" sz="2800" dirty="0"/>
          </a:p>
        </p:txBody>
      </p:sp>
    </p:spTree>
  </p:cSld>
  <p:clrMapOvr>
    <a:masterClrMapping/>
  </p:clrMapOvr>
  <p:transition advTm="12000">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24).jpg"/>
          <p:cNvPicPr>
            <a:picLocks noGrp="1" noChangeAspect="1"/>
          </p:cNvPicPr>
          <p:nvPr>
            <p:ph idx="1"/>
          </p:nvPr>
        </p:nvPicPr>
        <p:blipFill>
          <a:blip r:embed="rId2" cstate="print"/>
          <a:stretch>
            <a:fillRect/>
          </a:stretch>
        </p:blipFill>
        <p:spPr>
          <a:xfrm>
            <a:off x="2195736" y="3523747"/>
            <a:ext cx="4968552" cy="3218943"/>
          </a:xfrm>
        </p:spPr>
      </p:pic>
      <p:sp>
        <p:nvSpPr>
          <p:cNvPr id="4" name="Symbol zastępczy tekstu 3"/>
          <p:cNvSpPr>
            <a:spLocks noGrp="1"/>
          </p:cNvSpPr>
          <p:nvPr>
            <p:ph type="body" sz="half" idx="2"/>
          </p:nvPr>
        </p:nvSpPr>
        <p:spPr>
          <a:xfrm>
            <a:off x="179512" y="188640"/>
            <a:ext cx="8964488" cy="3960440"/>
          </a:xfrm>
        </p:spPr>
        <p:txBody>
          <a:bodyPr>
            <a:normAutofit/>
          </a:bodyPr>
          <a:lstStyle/>
          <a:p>
            <a:r>
              <a:rPr lang="pl-PL" sz="2800" dirty="0" smtClean="0"/>
              <a:t>27 października do Asyżu przyjechało ponad 50 delegacji. Papież był w otoczeniu prawosławnych, protestantów, </a:t>
            </a:r>
            <a:r>
              <a:rPr lang="pl-PL" sz="2800" dirty="0" err="1" smtClean="0"/>
              <a:t>żydów</a:t>
            </a:r>
            <a:r>
              <a:rPr lang="pl-PL" sz="2800" dirty="0" smtClean="0"/>
              <a:t>, </a:t>
            </a:r>
            <a:r>
              <a:rPr lang="pl-PL" sz="2800" dirty="0" err="1" smtClean="0"/>
              <a:t>bahaistów</a:t>
            </a:r>
            <a:r>
              <a:rPr lang="pl-PL" sz="2800" dirty="0" smtClean="0"/>
              <a:t>, buddystów, hinduistów, </a:t>
            </a:r>
            <a:r>
              <a:rPr lang="pl-PL" sz="2800" dirty="0" err="1" smtClean="0"/>
              <a:t>dżinistów</a:t>
            </a:r>
            <a:r>
              <a:rPr lang="pl-PL" sz="2800" dirty="0" smtClean="0"/>
              <a:t> i </a:t>
            </a:r>
            <a:r>
              <a:rPr lang="pl-PL" sz="2800" dirty="0" err="1" smtClean="0"/>
              <a:t>szintoistów</a:t>
            </a:r>
            <a:r>
              <a:rPr lang="pl-PL" sz="2800" dirty="0" smtClean="0"/>
              <a:t>. Obok siebie usiedli wielki rabin Rzymu, Dalajlama, metropolita Kijowa, imam z Arabii Saudyjskiej, indiańscy wodzowie- wszyscy wypalili wspólnie fajkę pokoju. Tego dnia odnotowano, że niemal na całym świecie przerwano działania wojenne.</a:t>
            </a:r>
            <a:endParaRPr lang="pl-PL" sz="2800" dirty="0"/>
          </a:p>
        </p:txBody>
      </p:sp>
    </p:spTree>
  </p:cSld>
  <p:clrMapOvr>
    <a:masterClrMapping/>
  </p:clrMapOvr>
  <p:transition advTm="22000">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14).jpg"/>
          <p:cNvPicPr>
            <a:picLocks noGrp="1" noChangeAspect="1"/>
          </p:cNvPicPr>
          <p:nvPr>
            <p:ph idx="1"/>
          </p:nvPr>
        </p:nvPicPr>
        <p:blipFill>
          <a:blip r:embed="rId2" cstate="print"/>
          <a:stretch>
            <a:fillRect/>
          </a:stretch>
        </p:blipFill>
        <p:spPr>
          <a:xfrm>
            <a:off x="4644008" y="620688"/>
            <a:ext cx="3946896" cy="5853113"/>
          </a:xfrm>
        </p:spPr>
      </p:pic>
      <p:sp>
        <p:nvSpPr>
          <p:cNvPr id="4" name="Symbol zastępczy tekstu 3"/>
          <p:cNvSpPr>
            <a:spLocks noGrp="1"/>
          </p:cNvSpPr>
          <p:nvPr>
            <p:ph type="body" sz="half" idx="2"/>
          </p:nvPr>
        </p:nvSpPr>
        <p:spPr>
          <a:xfrm>
            <a:off x="179512" y="260648"/>
            <a:ext cx="4536504" cy="6597352"/>
          </a:xfrm>
        </p:spPr>
        <p:txBody>
          <a:bodyPr>
            <a:normAutofit fontScale="92500"/>
          </a:bodyPr>
          <a:lstStyle/>
          <a:p>
            <a:r>
              <a:rPr lang="pl-PL" sz="2800" dirty="0" smtClean="0"/>
              <a:t>Jan Paweł II był pierwszym papieżem w historii kościoła, który wszedł do synagogi, czyli domu modlitwy wyznawców judaizmu. 13 kwietnia 1986 r. odwiedził synagogę w Rzymie. Żydów nazywał „Naszymi umiłowanymi braćmi”. Braćmi Jan Paweł II nazywał też muzułmanów. W 1985 roku w Maroku papież spotkał się z młodymi muzułmanami. Na stadionie w Casablance słów następcy św. Piotra słuchało 50 tysięcy wyznawców islamu.</a:t>
            </a:r>
            <a:endParaRPr lang="pl-PL" sz="2800" dirty="0"/>
          </a:p>
        </p:txBody>
      </p:sp>
    </p:spTree>
  </p:cSld>
  <p:clrMapOvr>
    <a:masterClrMapping/>
  </p:clrMapOvr>
  <p:transition advTm="20000">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18).jpg"/>
          <p:cNvPicPr>
            <a:picLocks noGrp="1" noChangeAspect="1"/>
          </p:cNvPicPr>
          <p:nvPr>
            <p:ph idx="1"/>
          </p:nvPr>
        </p:nvPicPr>
        <p:blipFill>
          <a:blip r:embed="rId2" cstate="print"/>
          <a:stretch>
            <a:fillRect/>
          </a:stretch>
        </p:blipFill>
        <p:spPr>
          <a:xfrm>
            <a:off x="1835696" y="3429000"/>
            <a:ext cx="5256584" cy="3216404"/>
          </a:xfrm>
        </p:spPr>
      </p:pic>
      <p:sp>
        <p:nvSpPr>
          <p:cNvPr id="4" name="Symbol zastępczy tekstu 3"/>
          <p:cNvSpPr>
            <a:spLocks noGrp="1"/>
          </p:cNvSpPr>
          <p:nvPr>
            <p:ph type="body" sz="half" idx="2"/>
          </p:nvPr>
        </p:nvSpPr>
        <p:spPr>
          <a:xfrm>
            <a:off x="251520" y="188640"/>
            <a:ext cx="8640960" cy="3384376"/>
          </a:xfrm>
        </p:spPr>
        <p:txBody>
          <a:bodyPr>
            <a:normAutofit fontScale="92500" lnSpcReduction="10000"/>
          </a:bodyPr>
          <a:lstStyle/>
          <a:p>
            <a:r>
              <a:rPr lang="pl-PL" sz="2800" dirty="0" smtClean="0"/>
              <a:t>Polska jest krajem, który papież odwiedzał najczęściej - dziewięć razy. Siedem razy odwiedził USA i Francję, Meksyk i Hiszpanię - po 5 razy. W czasie podróży zagranicznych Jan Paweł II wygłosił ponad 2400 przemówień. Papież podczas pielgrzymek starał się nie tracić dobrego humoru. Zdarzało się jednak, że podczas pielgrzymek był bardzo smutny. Tak się stało gdy odwiedził wioskę trędowatych w Brazylii. Był ogromnie wstrząśnięty cierpieniem i biedą chorych. „Ja muszę natchnąć ich siłą”- powiedział wtedy</a:t>
            </a:r>
            <a:endParaRPr lang="pl-PL" sz="2800" dirty="0"/>
          </a:p>
        </p:txBody>
      </p:sp>
    </p:spTree>
  </p:cSld>
  <p:clrMapOvr>
    <a:masterClrMapping/>
  </p:clrMapOvr>
  <p:transition advTm="20000">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blip>
          <a:srcRect/>
          <a:stretch>
            <a:fillRect t="-2000" b="-49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23528" y="274638"/>
            <a:ext cx="8496944" cy="1642194"/>
          </a:xfrm>
        </p:spPr>
        <p:txBody>
          <a:bodyPr>
            <a:normAutofit fontScale="90000"/>
          </a:bodyPr>
          <a:lstStyle/>
          <a:p>
            <a:r>
              <a:rPr lang="pl-PL" dirty="0" smtClean="0"/>
              <a:t>Karol Wojtyła urodził się 18 maja 1920 roku. 16 października1978 roku został papieżem i zmienił imię na Jan Paweł II</a:t>
            </a:r>
            <a:endParaRPr lang="pl-PL" dirty="0"/>
          </a:p>
        </p:txBody>
      </p:sp>
      <p:sp>
        <p:nvSpPr>
          <p:cNvPr id="3" name="Symbol zastępczy zawartości 2"/>
          <p:cNvSpPr>
            <a:spLocks noGrp="1"/>
          </p:cNvSpPr>
          <p:nvPr>
            <p:ph idx="1"/>
          </p:nvPr>
        </p:nvSpPr>
        <p:spPr>
          <a:xfrm>
            <a:off x="457200" y="2420888"/>
            <a:ext cx="8229600" cy="3705275"/>
          </a:xfrm>
        </p:spPr>
        <p:txBody>
          <a:bodyPr>
            <a:normAutofit/>
          </a:bodyPr>
          <a:lstStyle/>
          <a:p>
            <a:r>
              <a:rPr lang="pl-PL" dirty="0" smtClean="0"/>
              <a:t>Tego samego dnia, gdy Karol Wojtyła został papieżem, Wanda Rutkiewicz weszła na najwyższą górę świata- Mount Everest. Gdy słynna himalaistka spotkała się następnego roku z papieżem, Jan Paweł II przywitał ją słowami: „No proszę, jednego dnia pani i ja zaszliśmy tak wysoko”.  </a:t>
            </a:r>
            <a:endParaRPr lang="pl-PL" dirty="0"/>
          </a:p>
        </p:txBody>
      </p:sp>
    </p:spTree>
  </p:cSld>
  <p:clrMapOvr>
    <a:masterClrMapping/>
  </p:clrMapOvr>
  <p:transition advTm="18000">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0"/>
            <a:ext cx="4032448" cy="1124744"/>
          </a:xfrm>
        </p:spPr>
        <p:txBody>
          <a:bodyPr>
            <a:normAutofit/>
          </a:bodyPr>
          <a:lstStyle/>
          <a:p>
            <a:r>
              <a:rPr lang="pl-PL" sz="3200" dirty="0" smtClean="0"/>
              <a:t>Pielgrzymowanie Jana Pawła II</a:t>
            </a:r>
            <a:endParaRPr lang="pl-PL" sz="3200" dirty="0"/>
          </a:p>
        </p:txBody>
      </p:sp>
      <p:sp>
        <p:nvSpPr>
          <p:cNvPr id="4" name="Symbol zastępczy tekstu 3"/>
          <p:cNvSpPr>
            <a:spLocks noGrp="1"/>
          </p:cNvSpPr>
          <p:nvPr>
            <p:ph type="body" sz="half" idx="2"/>
          </p:nvPr>
        </p:nvSpPr>
        <p:spPr>
          <a:xfrm>
            <a:off x="179512" y="1124744"/>
            <a:ext cx="4176464" cy="5733256"/>
          </a:xfrm>
        </p:spPr>
        <p:txBody>
          <a:bodyPr>
            <a:normAutofit fontScale="85000" lnSpcReduction="10000"/>
          </a:bodyPr>
          <a:lstStyle/>
          <a:p>
            <a:r>
              <a:rPr lang="pl-PL" sz="2800" dirty="0" smtClean="0"/>
              <a:t>Pierwszą zagraniczną pielgrzymką Jana Pawła II była podróż na Dominikanę, do Meksyku i na Bahama w styczniu 1979 r. Ostatnią zaś pielgrzymka do Lourdes 15 – 16 VIII 2004 r.</a:t>
            </a:r>
          </a:p>
          <a:p>
            <a:r>
              <a:rPr lang="pl-PL" sz="2800" dirty="0" smtClean="0"/>
              <a:t>Większość swoich apostolskich podróży, pielgrzymek wiary, rozpoczynał od słów: „Przybywam jako Papież – Pielgrzym”. Każda pielgrzymka Jana Pawła II zawsze miała na celu spotkanie z wiernymi Kościoła lokalnego oraz umocnienie braci w wierze.</a:t>
            </a:r>
          </a:p>
          <a:p>
            <a:endParaRPr lang="pl-PL" dirty="0"/>
          </a:p>
        </p:txBody>
      </p:sp>
      <p:pic>
        <p:nvPicPr>
          <p:cNvPr id="5" name="Symbol zastępczy zawartości 4" descr="Obraz (11).jpg"/>
          <p:cNvPicPr>
            <a:picLocks noGrp="1" noChangeAspect="1"/>
          </p:cNvPicPr>
          <p:nvPr>
            <p:ph idx="1"/>
          </p:nvPr>
        </p:nvPicPr>
        <p:blipFill>
          <a:blip r:embed="rId2" cstate="print"/>
          <a:stretch>
            <a:fillRect/>
          </a:stretch>
        </p:blipFill>
        <p:spPr>
          <a:xfrm>
            <a:off x="4572000" y="476672"/>
            <a:ext cx="4350413" cy="6173899"/>
          </a:xfrm>
        </p:spPr>
      </p:pic>
    </p:spTree>
  </p:cSld>
  <p:clrMapOvr>
    <a:masterClrMapping/>
  </p:clrMapOvr>
  <p:transition advTm="18000">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273050"/>
            <a:ext cx="3600400" cy="635670"/>
          </a:xfrm>
        </p:spPr>
        <p:txBody>
          <a:bodyPr>
            <a:normAutofit/>
          </a:bodyPr>
          <a:lstStyle/>
          <a:p>
            <a:r>
              <a:rPr lang="pl-PL" sz="3200" dirty="0" smtClean="0"/>
              <a:t>Zawierzenie Maryi </a:t>
            </a:r>
            <a:endParaRPr lang="pl-PL" sz="3200" dirty="0"/>
          </a:p>
        </p:txBody>
      </p:sp>
      <p:sp>
        <p:nvSpPr>
          <p:cNvPr id="4" name="Symbol zastępczy tekstu 3"/>
          <p:cNvSpPr>
            <a:spLocks noGrp="1"/>
          </p:cNvSpPr>
          <p:nvPr>
            <p:ph type="body" sz="half" idx="2"/>
          </p:nvPr>
        </p:nvSpPr>
        <p:spPr/>
        <p:txBody>
          <a:bodyPr>
            <a:normAutofit/>
          </a:bodyPr>
          <a:lstStyle/>
          <a:p>
            <a:r>
              <a:rPr lang="pl-PL" sz="2800" dirty="0" smtClean="0"/>
              <a:t>Kulminacyjnym momentem wszystkich pielgrzymek była Msza św., na zakończenie której Jan Paweł II zawierzał dany naród Matce Bożej.</a:t>
            </a:r>
            <a:endParaRPr lang="pl-PL" sz="2800" dirty="0"/>
          </a:p>
        </p:txBody>
      </p:sp>
      <p:pic>
        <p:nvPicPr>
          <p:cNvPr id="7" name="Symbol zastępczy zawartości 6" descr="Obraz (19).jpg"/>
          <p:cNvPicPr>
            <a:picLocks noGrp="1" noChangeAspect="1"/>
          </p:cNvPicPr>
          <p:nvPr>
            <p:ph idx="1"/>
          </p:nvPr>
        </p:nvPicPr>
        <p:blipFill>
          <a:blip r:embed="rId2" cstate="print"/>
          <a:stretch>
            <a:fillRect/>
          </a:stretch>
        </p:blipFill>
        <p:spPr>
          <a:xfrm>
            <a:off x="4568475" y="620713"/>
            <a:ext cx="3761488" cy="5505450"/>
          </a:xfrm>
        </p:spPr>
      </p:pic>
    </p:spTree>
  </p:cSld>
  <p:clrMapOvr>
    <a:masterClrMapping/>
  </p:clrMapOvr>
  <p:transition advTm="10000">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blip>
          <a:srcRect/>
          <a:stretch>
            <a:fillRect l="-4000" r="-4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178698"/>
          </a:xfrm>
        </p:spPr>
        <p:txBody>
          <a:bodyPr>
            <a:normAutofit/>
          </a:bodyPr>
          <a:lstStyle/>
          <a:p>
            <a:r>
              <a:rPr lang="pl-PL" sz="3600" b="1" dirty="0" smtClean="0"/>
              <a:t>Podczas wszystkich podróży zagranicznych Jan Paweł II przebył ponad 1 700 000 km, co odpowiada ponad 42-krotnemu okrążeniu Ziemi wokół równika lub prawie 4,5-krotnej średniej odległości między Ziemią a Księżycem.</a:t>
            </a:r>
            <a:endParaRPr lang="pl-PL" sz="3600" b="1" dirty="0"/>
          </a:p>
        </p:txBody>
      </p:sp>
    </p:spTree>
  </p:cSld>
  <p:clrMapOvr>
    <a:masterClrMapping/>
  </p:clrMapOvr>
  <p:transition advTm="13000">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12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79512" y="274638"/>
            <a:ext cx="8712968" cy="5530626"/>
          </a:xfrm>
        </p:spPr>
        <p:txBody>
          <a:bodyPr>
            <a:noAutofit/>
          </a:bodyPr>
          <a:lstStyle/>
          <a:p>
            <a:r>
              <a:rPr lang="pl-PL" sz="4000" dirty="0" smtClean="0"/>
              <a:t>Jan Paweł II zmarł 2 kwietnia 2005 roku.</a:t>
            </a:r>
            <a:br>
              <a:rPr lang="pl-PL" sz="4000" dirty="0" smtClean="0"/>
            </a:br>
            <a:r>
              <a:rPr lang="pl-PL" sz="4000" dirty="0" smtClean="0"/>
              <a:t/>
            </a:r>
            <a:br>
              <a:rPr lang="pl-PL" sz="4000" dirty="0" smtClean="0"/>
            </a:br>
            <a:r>
              <a:rPr lang="pl-PL" sz="4000" dirty="0" smtClean="0"/>
              <a:t>„Możemy być pewni, że nasz umiłowany papież jest obecnie w oknie domu Ojca niebieskiego, widzi nas i nam błogosławi”</a:t>
            </a:r>
            <a:br>
              <a:rPr lang="pl-PL" sz="4000" dirty="0" smtClean="0"/>
            </a:br>
            <a:r>
              <a:rPr lang="pl-PL" sz="4000" dirty="0" smtClean="0"/>
              <a:t/>
            </a:r>
            <a:br>
              <a:rPr lang="pl-PL" sz="4000" dirty="0" smtClean="0"/>
            </a:br>
            <a:r>
              <a:rPr lang="pl-PL" sz="4000" dirty="0" smtClean="0"/>
              <a:t>                               </a:t>
            </a:r>
            <a:r>
              <a:rPr lang="pl-PL" sz="2800" i="1" dirty="0" smtClean="0"/>
              <a:t>kardynał Joseph Ratzinger</a:t>
            </a:r>
            <a:endParaRPr lang="pl-PL" sz="2800" dirty="0"/>
          </a:p>
        </p:txBody>
      </p:sp>
    </p:spTree>
  </p:cSld>
  <p:clrMapOvr>
    <a:masterClrMapping/>
  </p:clrMapOvr>
  <p:transition advTm="6000">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6000"/>
            <a:lum/>
          </a:blip>
          <a:srcRect/>
          <a:stretch>
            <a:fillRect l="-2000" r="-2000"/>
          </a:stretch>
        </a:blipFill>
        <a:effectLst/>
      </p:bgPr>
    </p:bg>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722313" y="836712"/>
            <a:ext cx="7772400" cy="5616623"/>
          </a:xfrm>
        </p:spPr>
        <p:txBody>
          <a:bodyPr>
            <a:noAutofit/>
          </a:bodyPr>
          <a:lstStyle/>
          <a:p>
            <a:r>
              <a:rPr lang="pl-PL" sz="4800" b="1" dirty="0" smtClean="0">
                <a:solidFill>
                  <a:schemeClr val="tx1"/>
                </a:solidFill>
              </a:rPr>
              <a:t>Dziękuję za uwagę</a:t>
            </a:r>
          </a:p>
          <a:p>
            <a:r>
              <a:rPr lang="pl-PL" sz="4800" b="1" dirty="0" smtClean="0">
                <a:solidFill>
                  <a:schemeClr val="tx1"/>
                </a:solidFill>
              </a:rPr>
              <a:t>Kacper </a:t>
            </a:r>
            <a:r>
              <a:rPr lang="pl-PL" sz="4800" b="1" dirty="0" err="1" smtClean="0">
                <a:solidFill>
                  <a:schemeClr val="tx1"/>
                </a:solidFill>
              </a:rPr>
              <a:t>Habryło</a:t>
            </a:r>
            <a:r>
              <a:rPr lang="pl-PL" sz="4800" b="1" dirty="0" smtClean="0">
                <a:solidFill>
                  <a:schemeClr val="tx1"/>
                </a:solidFill>
              </a:rPr>
              <a:t> </a:t>
            </a:r>
          </a:p>
          <a:p>
            <a:endParaRPr lang="pl-PL" sz="4800" b="1" dirty="0" smtClean="0">
              <a:solidFill>
                <a:schemeClr val="tx1"/>
              </a:solidFill>
            </a:endParaRPr>
          </a:p>
          <a:p>
            <a:r>
              <a:rPr lang="pl-PL" sz="1400" dirty="0" smtClean="0">
                <a:solidFill>
                  <a:schemeClr val="tx1"/>
                </a:solidFill>
              </a:rPr>
              <a:t>Źródła:</a:t>
            </a:r>
          </a:p>
          <a:p>
            <a:r>
              <a:rPr lang="pl-PL" sz="1400" dirty="0" smtClean="0">
                <a:solidFill>
                  <a:schemeClr val="tx1"/>
                </a:solidFill>
              </a:rPr>
              <a:t>* „Chłopiec z Wadowic”</a:t>
            </a:r>
          </a:p>
          <a:p>
            <a:r>
              <a:rPr lang="pl-PL" sz="1400" dirty="0" smtClean="0">
                <a:solidFill>
                  <a:schemeClr val="tx1"/>
                </a:solidFill>
              </a:rPr>
              <a:t>Małgorzata Skowrońska, ks. Robert </a:t>
            </a:r>
            <a:r>
              <a:rPr lang="pl-PL" sz="1400" dirty="0" err="1" smtClean="0">
                <a:solidFill>
                  <a:schemeClr val="tx1"/>
                </a:solidFill>
              </a:rPr>
              <a:t>Nęcak</a:t>
            </a:r>
            <a:endParaRPr lang="pl-PL" sz="1400" dirty="0" smtClean="0">
              <a:solidFill>
                <a:schemeClr val="tx1"/>
              </a:solidFill>
            </a:endParaRPr>
          </a:p>
          <a:p>
            <a:r>
              <a:rPr lang="pl-PL" sz="1400" dirty="0" smtClean="0">
                <a:solidFill>
                  <a:schemeClr val="tx1"/>
                </a:solidFill>
              </a:rPr>
              <a:t>*</a:t>
            </a:r>
            <a:r>
              <a:rPr lang="pl-PL" sz="1400" dirty="0" err="1" smtClean="0">
                <a:solidFill>
                  <a:schemeClr val="tx1"/>
                </a:solidFill>
              </a:rPr>
              <a:t>Dzieje.pl</a:t>
            </a:r>
            <a:r>
              <a:rPr lang="pl-PL" sz="1400" dirty="0" smtClean="0">
                <a:solidFill>
                  <a:schemeClr val="tx1"/>
                </a:solidFill>
              </a:rPr>
              <a:t>- portal </a:t>
            </a:r>
            <a:r>
              <a:rPr lang="pl-PL" sz="1400" dirty="0" err="1" smtClean="0">
                <a:solidFill>
                  <a:schemeClr val="tx1"/>
                </a:solidFill>
              </a:rPr>
              <a:t>hostoryczny</a:t>
            </a:r>
            <a:endParaRPr lang="pl-PL" sz="1400" dirty="0" smtClean="0">
              <a:solidFill>
                <a:schemeClr val="tx1"/>
              </a:solidFill>
            </a:endParaRPr>
          </a:p>
          <a:p>
            <a:r>
              <a:rPr lang="pl-PL" sz="1400" dirty="0" smtClean="0">
                <a:solidFill>
                  <a:schemeClr val="tx1"/>
                </a:solidFill>
              </a:rPr>
              <a:t>*Opracowanie pielgrzymek - mgr lic. Katarzyna </a:t>
            </a:r>
            <a:r>
              <a:rPr lang="pl-PL" sz="1400" dirty="0" smtClean="0">
                <a:solidFill>
                  <a:schemeClr val="tx1"/>
                </a:solidFill>
              </a:rPr>
              <a:t>Wilczek</a:t>
            </a:r>
          </a:p>
          <a:p>
            <a:r>
              <a:rPr lang="pl-PL" sz="1400" dirty="0" smtClean="0">
                <a:solidFill>
                  <a:schemeClr val="tx1"/>
                </a:solidFill>
              </a:rPr>
              <a:t>Ilustracje:</a:t>
            </a:r>
          </a:p>
          <a:p>
            <a:r>
              <a:rPr lang="pl-PL" sz="1400" dirty="0" smtClean="0">
                <a:solidFill>
                  <a:schemeClr val="tx1"/>
                </a:solidFill>
              </a:rPr>
              <a:t>Ewa Maria </a:t>
            </a:r>
            <a:r>
              <a:rPr lang="pl-PL" sz="1400" dirty="0" err="1" smtClean="0">
                <a:solidFill>
                  <a:schemeClr val="tx1"/>
                </a:solidFill>
              </a:rPr>
              <a:t>Dudlewicz</a:t>
            </a:r>
            <a:endParaRPr lang="pl-PL" sz="1400" dirty="0" smtClean="0">
              <a:solidFill>
                <a:schemeClr val="tx1"/>
              </a:solidFill>
            </a:endParaRPr>
          </a:p>
          <a:p>
            <a:endParaRPr lang="pl-PL" sz="4800" b="1" dirty="0">
              <a:solidFill>
                <a:schemeClr val="tx1"/>
              </a:solidFill>
            </a:endParaRPr>
          </a:p>
        </p:txBody>
      </p:sp>
    </p:spTree>
  </p:cSld>
  <p:clrMapOvr>
    <a:masterClrMapping/>
  </p:clrMapOvr>
  <p:transition advTm="4000">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332656"/>
            <a:ext cx="3888432" cy="6048672"/>
          </a:xfrm>
        </p:spPr>
        <p:txBody>
          <a:bodyPr>
            <a:normAutofit/>
          </a:bodyPr>
          <a:lstStyle/>
          <a:p>
            <a:r>
              <a:rPr lang="pl-PL" sz="3600" dirty="0" smtClean="0"/>
              <a:t>Jan Paweł II w podróży spędził ponad 500 dni, odwiedził ponad 600 miejscowości w ponad 129 krajach. Pielgrzymując, przemierzył ponad milion kilometrów.</a:t>
            </a:r>
            <a:endParaRPr lang="pl-PL" sz="36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570974" y="188640"/>
            <a:ext cx="4447237" cy="6480720"/>
          </a:xfrm>
          <a:prstGeom prst="rect">
            <a:avLst/>
          </a:prstGeom>
          <a:noFill/>
          <a:ln w="9525">
            <a:noFill/>
            <a:miter lim="800000"/>
            <a:headEnd/>
            <a:tailEnd/>
          </a:ln>
        </p:spPr>
      </p:pic>
    </p:spTree>
  </p:cSld>
  <p:clrMapOvr>
    <a:masterClrMapping/>
  </p:clrMapOvr>
  <p:transition advTm="6000">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0"/>
            <a:ext cx="8784976" cy="2780928"/>
          </a:xfrm>
        </p:spPr>
        <p:txBody>
          <a:bodyPr>
            <a:normAutofit fontScale="90000"/>
          </a:bodyPr>
          <a:lstStyle/>
          <a:p>
            <a:r>
              <a:rPr lang="pl-PL" sz="3600" dirty="0" smtClean="0"/>
              <a:t>Papież witał się z każdym krajem, który odwiedzał, pocałunkiem. Zaraz po wyjściu z samolotu całował ziemię. Robił tak, dopóki się nie rozchorował. Gdy już nie mógł klękać, całował ziemię przynoszoną mu w specjalnej misie.</a:t>
            </a:r>
            <a:endParaRPr lang="pl-PL" sz="3600" dirty="0"/>
          </a:p>
        </p:txBody>
      </p:sp>
      <p:pic>
        <p:nvPicPr>
          <p:cNvPr id="6" name="Symbol zastępczy zawartości 5" descr="Obraz (4).jpg"/>
          <p:cNvPicPr>
            <a:picLocks noGrp="1" noChangeAspect="1"/>
          </p:cNvPicPr>
          <p:nvPr>
            <p:ph idx="1"/>
          </p:nvPr>
        </p:nvPicPr>
        <p:blipFill>
          <a:blip r:embed="rId2" cstate="print"/>
          <a:stretch>
            <a:fillRect/>
          </a:stretch>
        </p:blipFill>
        <p:spPr>
          <a:xfrm>
            <a:off x="1331640" y="2708920"/>
            <a:ext cx="6274400" cy="3960440"/>
          </a:xfrm>
        </p:spPr>
      </p:pic>
    </p:spTree>
  </p:cSld>
  <p:clrMapOvr>
    <a:masterClrMapping/>
  </p:clrMapOvr>
  <p:transition advTm="10000">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0"/>
            <a:ext cx="3744416" cy="1052736"/>
          </a:xfrm>
        </p:spPr>
        <p:txBody>
          <a:bodyPr>
            <a:normAutofit/>
          </a:bodyPr>
          <a:lstStyle/>
          <a:p>
            <a:r>
              <a:rPr lang="pl-PL" sz="2800" dirty="0" smtClean="0"/>
              <a:t>Dlaczego papież tyle podróżował?</a:t>
            </a:r>
            <a:endParaRPr lang="pl-PL" sz="2800" dirty="0"/>
          </a:p>
        </p:txBody>
      </p:sp>
      <p:pic>
        <p:nvPicPr>
          <p:cNvPr id="5" name="Symbol zastępczy zawartości 4" descr="Obraz (3).jpg"/>
          <p:cNvPicPr>
            <a:picLocks noGrp="1" noChangeAspect="1"/>
          </p:cNvPicPr>
          <p:nvPr>
            <p:ph idx="1"/>
          </p:nvPr>
        </p:nvPicPr>
        <p:blipFill>
          <a:blip r:embed="rId2" cstate="print"/>
          <a:stretch>
            <a:fillRect/>
          </a:stretch>
        </p:blipFill>
        <p:spPr>
          <a:xfrm>
            <a:off x="4932040" y="476672"/>
            <a:ext cx="4023336" cy="5853113"/>
          </a:xfrm>
        </p:spPr>
      </p:pic>
      <p:sp>
        <p:nvSpPr>
          <p:cNvPr id="4" name="Symbol zastępczy tekstu 3"/>
          <p:cNvSpPr>
            <a:spLocks noGrp="1"/>
          </p:cNvSpPr>
          <p:nvPr>
            <p:ph type="body" sz="half" idx="2"/>
          </p:nvPr>
        </p:nvSpPr>
        <p:spPr>
          <a:xfrm>
            <a:off x="179512" y="1052736"/>
            <a:ext cx="4608512" cy="5805264"/>
          </a:xfrm>
        </p:spPr>
        <p:txBody>
          <a:bodyPr>
            <a:noAutofit/>
          </a:bodyPr>
          <a:lstStyle/>
          <a:p>
            <a:r>
              <a:rPr lang="pl-PL" sz="2600" dirty="0" smtClean="0"/>
              <a:t>Jan Paweł II pielgrzymował, żeby opowiadać ludziom o Bogu. Odwiedzał kraje bogate i biedne. Przemawiał na wielkich stadionach i spotykał się z ludźmi  z maleńkich wiosek. Podczas jednego z takich spotkań mały chłopiec zapytał papieża, dlaczego tak dużo podróżuje. Jan Paweł II odpowiedział: „W Biblii Jezus nakazał Apostołom: &lt;&lt;Idźcie na cały świat i głoście Ewangelię&gt;&gt;. Więc Go słucham”.</a:t>
            </a:r>
            <a:endParaRPr lang="pl-PL" sz="2600" dirty="0"/>
          </a:p>
        </p:txBody>
      </p:sp>
    </p:spTree>
  </p:cSld>
  <p:clrMapOvr>
    <a:masterClrMapping/>
  </p:clrMapOvr>
  <p:transition advTm="20000">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0"/>
            <a:ext cx="4608512" cy="1124744"/>
          </a:xfrm>
        </p:spPr>
        <p:txBody>
          <a:bodyPr>
            <a:noAutofit/>
          </a:bodyPr>
          <a:lstStyle/>
          <a:p>
            <a:r>
              <a:rPr lang="pl-PL" sz="2800" dirty="0" smtClean="0"/>
              <a:t>Jan Paweł II znał wiele języków obcych.</a:t>
            </a:r>
            <a:endParaRPr lang="pl-PL" sz="2800" dirty="0"/>
          </a:p>
        </p:txBody>
      </p:sp>
      <p:pic>
        <p:nvPicPr>
          <p:cNvPr id="5" name="Symbol zastępczy zawartości 4" descr="Obraz (5).jpg"/>
          <p:cNvPicPr>
            <a:picLocks noGrp="1" noChangeAspect="1"/>
          </p:cNvPicPr>
          <p:nvPr>
            <p:ph idx="1"/>
          </p:nvPr>
        </p:nvPicPr>
        <p:blipFill>
          <a:blip r:embed="rId2" cstate="print"/>
          <a:stretch>
            <a:fillRect/>
          </a:stretch>
        </p:blipFill>
        <p:spPr>
          <a:xfrm>
            <a:off x="4932040" y="620688"/>
            <a:ext cx="3985384" cy="5853113"/>
          </a:xfrm>
        </p:spPr>
      </p:pic>
      <p:sp>
        <p:nvSpPr>
          <p:cNvPr id="4" name="Symbol zastępczy tekstu 3"/>
          <p:cNvSpPr>
            <a:spLocks noGrp="1"/>
          </p:cNvSpPr>
          <p:nvPr>
            <p:ph type="body" sz="half" idx="2"/>
          </p:nvPr>
        </p:nvSpPr>
        <p:spPr>
          <a:xfrm>
            <a:off x="179512" y="1124744"/>
            <a:ext cx="4680520" cy="5733256"/>
          </a:xfrm>
        </p:spPr>
        <p:txBody>
          <a:bodyPr>
            <a:normAutofit fontScale="92500"/>
          </a:bodyPr>
          <a:lstStyle/>
          <a:p>
            <a:r>
              <a:rPr lang="pl-PL" sz="2800" dirty="0" smtClean="0"/>
              <a:t>Jan Paweł II zawsze starał się mówić w języku kraju, który odwiedzał. Papież starał się nie tylko witać w językach narodowych, ale też mówić kazania. Uczył się języków obcych przez całe życie. Swobodnie mówił w języku włoskim, francuskim, niemieckim, angielskim, hiszpańskim, portugalskim. Znał łacinę i grekę klasyczną, ale najważniejszym językiem dla Jana Pawła II był język polski.</a:t>
            </a:r>
            <a:endParaRPr lang="pl-PL" sz="2800" dirty="0"/>
          </a:p>
        </p:txBody>
      </p:sp>
    </p:spTree>
  </p:cSld>
  <p:clrMapOvr>
    <a:masterClrMapping/>
  </p:clrMapOvr>
  <p:transition advTm="20000">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7).jpg"/>
          <p:cNvPicPr>
            <a:picLocks noGrp="1" noChangeAspect="1"/>
          </p:cNvPicPr>
          <p:nvPr>
            <p:ph idx="1"/>
          </p:nvPr>
        </p:nvPicPr>
        <p:blipFill>
          <a:blip r:embed="rId2" cstate="print"/>
          <a:stretch>
            <a:fillRect/>
          </a:stretch>
        </p:blipFill>
        <p:spPr>
          <a:xfrm>
            <a:off x="755576" y="476672"/>
            <a:ext cx="2795722" cy="5853113"/>
          </a:xfrm>
        </p:spPr>
      </p:pic>
      <p:sp>
        <p:nvSpPr>
          <p:cNvPr id="4" name="Symbol zastępczy tekstu 3"/>
          <p:cNvSpPr>
            <a:spLocks noGrp="1"/>
          </p:cNvSpPr>
          <p:nvPr>
            <p:ph type="body" sz="half" idx="2"/>
          </p:nvPr>
        </p:nvSpPr>
        <p:spPr>
          <a:xfrm>
            <a:off x="3851920" y="548680"/>
            <a:ext cx="4896544" cy="5987207"/>
          </a:xfrm>
        </p:spPr>
        <p:txBody>
          <a:bodyPr>
            <a:normAutofit/>
          </a:bodyPr>
          <a:lstStyle/>
          <a:p>
            <a:r>
              <a:rPr lang="pl-PL" sz="3200" dirty="0" smtClean="0"/>
              <a:t>W nauce wymowy papieżowi pomagali księża i zakonnice z kraju, do którego wyjeżdżał. W ten sposób uczył się na przykład japońskiego. Po kilku lekcjach z misjonarzami z Japonii powiedział nawet, że japoński nie jest taki trudny i bardzo mu się podoba.</a:t>
            </a:r>
            <a:endParaRPr lang="pl-PL" sz="3200" dirty="0"/>
          </a:p>
        </p:txBody>
      </p:sp>
    </p:spTree>
  </p:cSld>
  <p:clrMapOvr>
    <a:masterClrMapping/>
  </p:clrMapOvr>
  <p:transition advTm="10000">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188640"/>
            <a:ext cx="4104456" cy="1152128"/>
          </a:xfrm>
        </p:spPr>
        <p:txBody>
          <a:bodyPr>
            <a:normAutofit fontScale="90000"/>
          </a:bodyPr>
          <a:lstStyle/>
          <a:p>
            <a:r>
              <a:rPr lang="pl-PL" sz="3600" dirty="0" smtClean="0"/>
              <a:t>Czym papież podróżował?</a:t>
            </a:r>
            <a:endParaRPr lang="pl-PL" sz="3600" dirty="0"/>
          </a:p>
        </p:txBody>
      </p:sp>
      <p:pic>
        <p:nvPicPr>
          <p:cNvPr id="5" name="Symbol zastępczy zawartości 4" descr="Obraz (6).jpg"/>
          <p:cNvPicPr>
            <a:picLocks noGrp="1" noChangeAspect="1"/>
          </p:cNvPicPr>
          <p:nvPr>
            <p:ph idx="1"/>
          </p:nvPr>
        </p:nvPicPr>
        <p:blipFill>
          <a:blip r:embed="rId2" cstate="print"/>
          <a:stretch>
            <a:fillRect/>
          </a:stretch>
        </p:blipFill>
        <p:spPr>
          <a:xfrm>
            <a:off x="4355976" y="764704"/>
            <a:ext cx="4622808" cy="5112568"/>
          </a:xfrm>
        </p:spPr>
      </p:pic>
      <p:sp>
        <p:nvSpPr>
          <p:cNvPr id="4" name="Symbol zastępczy tekstu 3"/>
          <p:cNvSpPr>
            <a:spLocks noGrp="1"/>
          </p:cNvSpPr>
          <p:nvPr>
            <p:ph type="body" sz="half" idx="2"/>
          </p:nvPr>
        </p:nvSpPr>
        <p:spPr>
          <a:xfrm>
            <a:off x="251520" y="1484784"/>
            <a:ext cx="4104456" cy="5184576"/>
          </a:xfrm>
        </p:spPr>
        <p:txBody>
          <a:bodyPr>
            <a:normAutofit lnSpcReduction="10000"/>
          </a:bodyPr>
          <a:lstStyle/>
          <a:p>
            <a:r>
              <a:rPr lang="pl-PL" sz="2800" dirty="0" smtClean="0"/>
              <a:t>Podczas swoich podróży papież poruszał się specjalnym samochodem zwanym </a:t>
            </a:r>
            <a:r>
              <a:rPr lang="pl-PL" sz="2800" dirty="0" err="1" smtClean="0"/>
              <a:t>papamobile</a:t>
            </a:r>
            <a:r>
              <a:rPr lang="pl-PL" sz="2800" dirty="0" smtClean="0"/>
              <a:t>. Jan Paweł II miał kilka takich aut marki: fiat, mercedes i land rover. Podczas pierwszej pielgrzymki do Polski fabryka samochodów w Starachowicach na </a:t>
            </a:r>
            <a:r>
              <a:rPr lang="pl-PL" sz="2800" dirty="0" err="1" smtClean="0"/>
              <a:t>papamobile</a:t>
            </a:r>
            <a:r>
              <a:rPr lang="pl-PL" sz="2800" dirty="0" smtClean="0"/>
              <a:t> przerobiła ciężarówkę Star.</a:t>
            </a:r>
            <a:endParaRPr lang="pl-PL" sz="2800" dirty="0"/>
          </a:p>
        </p:txBody>
      </p:sp>
    </p:spTree>
  </p:cSld>
  <p:clrMapOvr>
    <a:masterClrMapping/>
  </p:clrMapOvr>
  <p:transition advTm="15000">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15).jpg"/>
          <p:cNvPicPr>
            <a:picLocks noGrp="1" noChangeAspect="1"/>
          </p:cNvPicPr>
          <p:nvPr>
            <p:ph idx="1"/>
          </p:nvPr>
        </p:nvPicPr>
        <p:blipFill>
          <a:blip r:embed="rId2" cstate="print"/>
          <a:stretch>
            <a:fillRect/>
          </a:stretch>
        </p:blipFill>
        <p:spPr>
          <a:xfrm>
            <a:off x="3998086" y="1122267"/>
            <a:ext cx="4966401" cy="3640963"/>
          </a:xfrm>
        </p:spPr>
      </p:pic>
      <p:sp>
        <p:nvSpPr>
          <p:cNvPr id="4" name="Symbol zastępczy tekstu 3"/>
          <p:cNvSpPr>
            <a:spLocks noGrp="1"/>
          </p:cNvSpPr>
          <p:nvPr>
            <p:ph type="body" sz="half" idx="2"/>
          </p:nvPr>
        </p:nvSpPr>
        <p:spPr>
          <a:xfrm>
            <a:off x="179512" y="332656"/>
            <a:ext cx="4104456" cy="6336704"/>
          </a:xfrm>
        </p:spPr>
        <p:txBody>
          <a:bodyPr>
            <a:noAutofit/>
          </a:bodyPr>
          <a:lstStyle/>
          <a:p>
            <a:r>
              <a:rPr lang="pl-PL" sz="2800" dirty="0" smtClean="0"/>
              <a:t>Jan Paweł II nie miał własnego samolotu. Podczas pielgrzymek korzystał z samolotu włoskich linii lotniczych </a:t>
            </a:r>
            <a:r>
              <a:rPr lang="pl-PL" sz="2800" dirty="0" err="1" smtClean="0"/>
              <a:t>Alitalia</a:t>
            </a:r>
            <a:r>
              <a:rPr lang="pl-PL" sz="2800" dirty="0" smtClean="0"/>
              <a:t>. Powrót do Watykanu odbywał się samolotem narodowych linii kraju, który papież odwiedzał. Kiedy wracał np. z Polski, do Rzymu leciał samolotem LOT-u. Na krótkich trasach latał helikopterem.</a:t>
            </a:r>
            <a:endParaRPr lang="pl-PL" sz="2800" dirty="0"/>
          </a:p>
        </p:txBody>
      </p:sp>
    </p:spTree>
  </p:cSld>
  <p:clrMapOvr>
    <a:masterClrMapping/>
  </p:clrMapOvr>
  <p:transition advTm="15000">
    <p:zoom/>
  </p:transition>
  <p:timing>
    <p:tnLst>
      <p:par>
        <p:cTn id="1" dur="indefinite" restart="never" nodeType="tmRoot"/>
      </p:par>
    </p:tnLst>
  </p:timing>
</p:sld>
</file>

<file path=ppt/theme/theme1.xml><?xml version="1.0" encoding="utf-8"?>
<a:theme xmlns:a="http://schemas.openxmlformats.org/drawingml/2006/main" name="Motyw pakietu Office">
  <a:themeElements>
    <a:clrScheme name="Niestandardowy 1">
      <a:dk1>
        <a:srgbClr val="2C1502"/>
      </a:dk1>
      <a:lt1>
        <a:srgbClr val="FFFFCB"/>
      </a:lt1>
      <a:dk2>
        <a:srgbClr val="FFFFCB"/>
      </a:dk2>
      <a:lt2>
        <a:srgbClr val="FFFFCB"/>
      </a:lt2>
      <a:accent1>
        <a:srgbClr val="FFFFCB"/>
      </a:accent1>
      <a:accent2>
        <a:srgbClr val="FFFFCB"/>
      </a:accent2>
      <a:accent3>
        <a:srgbClr val="FFFFCB"/>
      </a:accent3>
      <a:accent4>
        <a:srgbClr val="FFFFCB"/>
      </a:accent4>
      <a:accent5>
        <a:srgbClr val="FFFFCB"/>
      </a:accent5>
      <a:accent6>
        <a:srgbClr val="FFFFCB"/>
      </a:accent6>
      <a:hlink>
        <a:srgbClr val="2C1502"/>
      </a:hlink>
      <a:folHlink>
        <a:srgbClr val="FFFFCB"/>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520</TotalTime>
  <Words>1255</Words>
  <Application>Microsoft Office PowerPoint</Application>
  <PresentationFormat>Pokaz na ekranie (4:3)</PresentationFormat>
  <Paragraphs>51</Paragraphs>
  <Slides>24</Slides>
  <Notes>1</Notes>
  <HiddenSlides>0</HiddenSlides>
  <MMClips>1</MMClips>
  <ScaleCrop>false</ScaleCrop>
  <HeadingPairs>
    <vt:vector size="4" baseType="variant">
      <vt:variant>
        <vt:lpstr>Motyw</vt:lpstr>
      </vt:variant>
      <vt:variant>
        <vt:i4>1</vt:i4>
      </vt:variant>
      <vt:variant>
        <vt:lpstr>Tytuły slajdów</vt:lpstr>
      </vt:variant>
      <vt:variant>
        <vt:i4>24</vt:i4>
      </vt:variant>
    </vt:vector>
  </HeadingPairs>
  <TitlesOfParts>
    <vt:vector size="25" baseType="lpstr">
      <vt:lpstr>Motyw pakietu Office</vt:lpstr>
      <vt:lpstr>JAN PAWEŁ II</vt:lpstr>
      <vt:lpstr>Karol Wojtyła urodził się 18 maja 1920 roku. 16 października1978 roku został papieżem i zmienił imię na Jan Paweł II</vt:lpstr>
      <vt:lpstr>Jan Paweł II w podróży spędził ponad 500 dni, odwiedził ponad 600 miejscowości w ponad 129 krajach. Pielgrzymując, przemierzył ponad milion kilometrów.</vt:lpstr>
      <vt:lpstr>Papież witał się z każdym krajem, który odwiedzał, pocałunkiem. Zaraz po wyjściu z samolotu całował ziemię. Robił tak, dopóki się nie rozchorował. Gdy już nie mógł klękać, całował ziemię przynoszoną mu w specjalnej misie.</vt:lpstr>
      <vt:lpstr>Dlaczego papież tyle podróżował?</vt:lpstr>
      <vt:lpstr>Jan Paweł II znał wiele języków obcych.</vt:lpstr>
      <vt:lpstr>Slajd 7</vt:lpstr>
      <vt:lpstr>Czym papież podróżował?</vt:lpstr>
      <vt:lpstr>Slajd 9</vt:lpstr>
      <vt:lpstr>Czy papież musi być poważny?</vt:lpstr>
      <vt:lpstr>Jan Paweł II nie lubił leniuchować. Wypoczywał uprawiając różne dyscypliny sportu.</vt:lpstr>
      <vt:lpstr>Jan Paweł II i młodzież</vt:lpstr>
      <vt:lpstr>Podróże do Polski</vt:lpstr>
      <vt:lpstr>Kraków ukochane miasto papieża</vt:lpstr>
      <vt:lpstr>Slajd 15</vt:lpstr>
      <vt:lpstr>Jan Paweł II pielgrzym pokoju</vt:lpstr>
      <vt:lpstr>Slajd 17</vt:lpstr>
      <vt:lpstr>Slajd 18</vt:lpstr>
      <vt:lpstr>Slajd 19</vt:lpstr>
      <vt:lpstr>Pielgrzymowanie Jana Pawła II</vt:lpstr>
      <vt:lpstr>Zawierzenie Maryi </vt:lpstr>
      <vt:lpstr>Podczas wszystkich podróży zagranicznych Jan Paweł II przebył ponad 1 700 000 km, co odpowiada ponad 42-krotnemu okrążeniu Ziemi wokół równika lub prawie 4,5-krotnej średniej odległości między Ziemią a Księżycem.</vt:lpstr>
      <vt:lpstr>Jan Paweł II zmarł 2 kwietnia 2005 roku.  „Możemy być pewni, że nasz umiłowany papież jest obecnie w oknie domu Ojca niebieskiego, widzi nas i nam błogosławi”                                 kardynał Joseph Ratzinger</vt:lpstr>
      <vt:lpstr>Slajd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Użytkownik systemu Windows</dc:creator>
  <cp:lastModifiedBy>Użytkownik systemu Windows</cp:lastModifiedBy>
  <cp:revision>53</cp:revision>
  <dcterms:created xsi:type="dcterms:W3CDTF">2020-05-14T19:50:47Z</dcterms:created>
  <dcterms:modified xsi:type="dcterms:W3CDTF">2020-05-15T14:32:25Z</dcterms:modified>
</cp:coreProperties>
</file>