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67"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50" d="100"/>
          <a:sy n="50" d="100"/>
        </p:scale>
        <p:origin x="47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l-PL" smtClean="0"/>
              <a:t>Kliknij, aby edytować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4CAD125-FCF6-4550-B448-FCDAA5AAF1B7}" type="datetimeFigureOut">
              <a:rPr lang="pl-PL" smtClean="0"/>
              <a:t>28.12.2020</a:t>
            </a:fld>
            <a:endParaRPr lang="pl-PL"/>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pl-PL"/>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F2F2942-3B46-4B11-AAB7-C9D7A6C84304}" type="slidenum">
              <a:rPr lang="pl-PL" smtClean="0"/>
              <a:t>‹#›</a:t>
            </a:fld>
            <a:endParaRPr lang="pl-PL"/>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435756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4CAD125-FCF6-4550-B448-FCDAA5AAF1B7}" type="datetimeFigureOut">
              <a:rPr lang="pl-PL" smtClean="0"/>
              <a:t>28.12.2020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F2F2942-3B46-4B11-AAB7-C9D7A6C84304}" type="slidenum">
              <a:rPr lang="pl-PL" smtClean="0"/>
              <a:t>‹#›</a:t>
            </a:fld>
            <a:endParaRPr lang="pl-PL"/>
          </a:p>
        </p:txBody>
      </p:sp>
    </p:spTree>
    <p:extLst>
      <p:ext uri="{BB962C8B-B14F-4D97-AF65-F5344CB8AC3E}">
        <p14:creationId xmlns:p14="http://schemas.microsoft.com/office/powerpoint/2010/main" val="311037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4CAD125-FCF6-4550-B448-FCDAA5AAF1B7}" type="datetimeFigureOut">
              <a:rPr lang="pl-PL" smtClean="0"/>
              <a:t>28.12.2020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F2F2942-3B46-4B11-AAB7-C9D7A6C84304}" type="slidenum">
              <a:rPr lang="pl-PL" smtClean="0"/>
              <a:t>‹#›</a:t>
            </a:fld>
            <a:endParaRPr lang="pl-PL"/>
          </a:p>
        </p:txBody>
      </p:sp>
    </p:spTree>
    <p:extLst>
      <p:ext uri="{BB962C8B-B14F-4D97-AF65-F5344CB8AC3E}">
        <p14:creationId xmlns:p14="http://schemas.microsoft.com/office/powerpoint/2010/main" val="205636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4CAD125-FCF6-4550-B448-FCDAA5AAF1B7}" type="datetimeFigureOut">
              <a:rPr lang="pl-PL" smtClean="0"/>
              <a:t>28.12.2020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F2F2942-3B46-4B11-AAB7-C9D7A6C84304}" type="slidenum">
              <a:rPr lang="pl-PL" smtClean="0"/>
              <a:t>‹#›</a:t>
            </a:fld>
            <a:endParaRPr lang="pl-PL"/>
          </a:p>
        </p:txBody>
      </p:sp>
    </p:spTree>
    <p:extLst>
      <p:ext uri="{BB962C8B-B14F-4D97-AF65-F5344CB8AC3E}">
        <p14:creationId xmlns:p14="http://schemas.microsoft.com/office/powerpoint/2010/main" val="373615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4CAD125-FCF6-4550-B448-FCDAA5AAF1B7}" type="datetimeFigureOut">
              <a:rPr lang="pl-PL" smtClean="0"/>
              <a:t>28.12.2020</a:t>
            </a:fld>
            <a:endParaRPr lang="pl-PL"/>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pl-PL"/>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F2F2942-3B46-4B11-AAB7-C9D7A6C84304}" type="slidenum">
              <a:rPr lang="pl-PL" smtClean="0"/>
              <a:t>‹#›</a:t>
            </a:fld>
            <a:endParaRPr lang="pl-PL"/>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104719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l-PL" smtClean="0"/>
              <a:t>Kliknij, aby edytować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24CAD125-FCF6-4550-B448-FCDAA5AAF1B7}" type="datetimeFigureOut">
              <a:rPr lang="pl-PL" smtClean="0"/>
              <a:t>28.12.2020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F2F2942-3B46-4B11-AAB7-C9D7A6C84304}" type="slidenum">
              <a:rPr lang="pl-PL" smtClean="0"/>
              <a:t>‹#›</a:t>
            </a:fld>
            <a:endParaRPr lang="pl-PL"/>
          </a:p>
        </p:txBody>
      </p:sp>
    </p:spTree>
    <p:extLst>
      <p:ext uri="{BB962C8B-B14F-4D97-AF65-F5344CB8AC3E}">
        <p14:creationId xmlns:p14="http://schemas.microsoft.com/office/powerpoint/2010/main" val="286961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24CAD125-FCF6-4550-B448-FCDAA5AAF1B7}" type="datetimeFigureOut">
              <a:rPr lang="pl-PL" smtClean="0"/>
              <a:t>28.12.2020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F2F2942-3B46-4B11-AAB7-C9D7A6C84304}" type="slidenum">
              <a:rPr lang="pl-PL" smtClean="0"/>
              <a:t>‹#›</a:t>
            </a:fld>
            <a:endParaRPr lang="pl-PL"/>
          </a:p>
        </p:txBody>
      </p:sp>
    </p:spTree>
    <p:extLst>
      <p:ext uri="{BB962C8B-B14F-4D97-AF65-F5344CB8AC3E}">
        <p14:creationId xmlns:p14="http://schemas.microsoft.com/office/powerpoint/2010/main" val="276712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24CAD125-FCF6-4550-B448-FCDAA5AAF1B7}" type="datetimeFigureOut">
              <a:rPr lang="pl-PL" smtClean="0"/>
              <a:t>28.12.2020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F2F2942-3B46-4B11-AAB7-C9D7A6C84304}" type="slidenum">
              <a:rPr lang="pl-PL" smtClean="0"/>
              <a:t>‹#›</a:t>
            </a:fld>
            <a:endParaRPr lang="pl-PL"/>
          </a:p>
        </p:txBody>
      </p:sp>
    </p:spTree>
    <p:extLst>
      <p:ext uri="{BB962C8B-B14F-4D97-AF65-F5344CB8AC3E}">
        <p14:creationId xmlns:p14="http://schemas.microsoft.com/office/powerpoint/2010/main" val="363284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AD125-FCF6-4550-B448-FCDAA5AAF1B7}" type="datetimeFigureOut">
              <a:rPr lang="pl-PL" smtClean="0"/>
              <a:t>28.12.2020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F2F2942-3B46-4B11-AAB7-C9D7A6C84304}" type="slidenum">
              <a:rPr lang="pl-PL" smtClean="0"/>
              <a:t>‹#›</a:t>
            </a:fld>
            <a:endParaRPr lang="pl-PL"/>
          </a:p>
        </p:txBody>
      </p:sp>
    </p:spTree>
    <p:extLst>
      <p:ext uri="{BB962C8B-B14F-4D97-AF65-F5344CB8AC3E}">
        <p14:creationId xmlns:p14="http://schemas.microsoft.com/office/powerpoint/2010/main" val="260269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D125-FCF6-4550-B448-FCDAA5AAF1B7}" type="datetimeFigureOut">
              <a:rPr lang="pl-PL" smtClean="0"/>
              <a:t>28.12.2020</a:t>
            </a:fld>
            <a:endParaRPr lang="pl-P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F2F2942-3B46-4B11-AAB7-C9D7A6C84304}" type="slidenum">
              <a:rPr lang="pl-PL" smtClean="0"/>
              <a:t>‹#›</a:t>
            </a:fld>
            <a:endParaRPr lang="pl-P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814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D125-FCF6-4550-B448-FCDAA5AAF1B7}" type="datetimeFigureOut">
              <a:rPr lang="pl-PL" smtClean="0"/>
              <a:t>28.12.2020</a:t>
            </a:fld>
            <a:endParaRPr lang="pl-P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F2F2942-3B46-4B11-AAB7-C9D7A6C84304}" type="slidenum">
              <a:rPr lang="pl-PL" smtClean="0"/>
              <a:t>‹#›</a:t>
            </a:fld>
            <a:endParaRPr lang="pl-P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699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4CAD125-FCF6-4550-B448-FCDAA5AAF1B7}" type="datetimeFigureOut">
              <a:rPr lang="pl-PL" smtClean="0"/>
              <a:t>28.12.2020</a:t>
            </a:fld>
            <a:endParaRPr lang="pl-PL"/>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pl-PL"/>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F2F2942-3B46-4B11-AAB7-C9D7A6C84304}" type="slidenum">
              <a:rPr lang="pl-PL" smtClean="0"/>
              <a:t>‹#›</a:t>
            </a:fld>
            <a:endParaRPr lang="pl-PL"/>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5717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814544" y="1558179"/>
            <a:ext cx="8361229" cy="2822183"/>
          </a:xfrm>
        </p:spPr>
        <p:txBody>
          <a:bodyPr/>
          <a:lstStyle/>
          <a:p>
            <a:r>
              <a:rPr lang="pl-PL" sz="8000" dirty="0" smtClean="0">
                <a:latin typeface="Baskerville Old Face" panose="02020602080505020303" pitchFamily="18" charset="0"/>
              </a:rPr>
              <a:t>ŚLUB ŻYDOWSKI</a:t>
            </a:r>
            <a:endParaRPr lang="pl-PL" sz="8000" dirty="0">
              <a:latin typeface="Baskerville Old Face" panose="02020602080505020303" pitchFamily="18" charset="0"/>
            </a:endParaRPr>
          </a:p>
        </p:txBody>
      </p:sp>
      <p:sp>
        <p:nvSpPr>
          <p:cNvPr id="3" name="Podtytuł 2"/>
          <p:cNvSpPr>
            <a:spLocks noGrp="1"/>
          </p:cNvSpPr>
          <p:nvPr>
            <p:ph type="subTitle" idx="1"/>
          </p:nvPr>
        </p:nvSpPr>
        <p:spPr>
          <a:xfrm>
            <a:off x="1079706" y="5378679"/>
            <a:ext cx="6831673" cy="1086237"/>
          </a:xfrm>
        </p:spPr>
        <p:txBody>
          <a:bodyPr/>
          <a:lstStyle/>
          <a:p>
            <a:endParaRPr lang="pl-PL"/>
          </a:p>
        </p:txBody>
      </p:sp>
      <p:pic>
        <p:nvPicPr>
          <p:cNvPr id="4" name="Picture 2" descr="Ślub w judaizmie. Niezwykła ceremoni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9889" y="4730096"/>
            <a:ext cx="3019611" cy="201181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110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DOKUMENT MAŁŻEŃSTWA:</a:t>
            </a:r>
            <a:endParaRPr lang="pl-PL" dirty="0"/>
          </a:p>
        </p:txBody>
      </p:sp>
      <p:sp>
        <p:nvSpPr>
          <p:cNvPr id="3" name="Symbol zastępczy zawartości 2"/>
          <p:cNvSpPr>
            <a:spLocks noGrp="1"/>
          </p:cNvSpPr>
          <p:nvPr>
            <p:ph idx="1"/>
          </p:nvPr>
        </p:nvSpPr>
        <p:spPr>
          <a:xfrm>
            <a:off x="1371600" y="1751527"/>
            <a:ext cx="5003442" cy="4115873"/>
          </a:xfrm>
        </p:spPr>
        <p:txBody>
          <a:bodyPr/>
          <a:lstStyle/>
          <a:p>
            <a:pPr algn="just"/>
            <a:r>
              <a:rPr lang="pl-PL" dirty="0" err="1"/>
              <a:t>Ketuba</a:t>
            </a:r>
            <a:r>
              <a:rPr lang="pl-PL" dirty="0"/>
              <a:t> to dokument prawny napisany po aramejsku, chroniący prawa kobiety zarówno w małżeństwie, jak i na wypadek jego rozpadu. Prawdopodobnym jest, że to najstarsza na świecie powszechnie ustanowiona przedmałżeńska umowa, będąca w użyciu – jak potwierdzają źródła – jeszcze przed zburzeniem Drugiej Świątyni Jerozolimskiej.</a:t>
            </a:r>
          </a:p>
        </p:txBody>
      </p:sp>
      <p:pic>
        <p:nvPicPr>
          <p:cNvPr id="9218" name="Picture 2" descr="Zgody żydowskiego Ketubah żydowski ślub Zdjęcie Stock - Obraz złożonej z  ketubah, zgody: 22210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668" y="2987898"/>
            <a:ext cx="4806503" cy="320233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696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BŁOGOSŁAWIEŃSTWO</a:t>
            </a:r>
            <a:r>
              <a:rPr lang="pl-PL" dirty="0" smtClean="0"/>
              <a:t>: </a:t>
            </a:r>
            <a:endParaRPr lang="pl-PL" dirty="0"/>
          </a:p>
        </p:txBody>
      </p:sp>
      <p:sp>
        <p:nvSpPr>
          <p:cNvPr id="3" name="Symbol zastępczy zawartości 2"/>
          <p:cNvSpPr>
            <a:spLocks noGrp="1"/>
          </p:cNvSpPr>
          <p:nvPr>
            <p:ph idx="1"/>
          </p:nvPr>
        </p:nvSpPr>
        <p:spPr>
          <a:xfrm>
            <a:off x="1371600" y="2286000"/>
            <a:ext cx="5132231" cy="3581400"/>
          </a:xfrm>
        </p:spPr>
        <p:txBody>
          <a:bodyPr/>
          <a:lstStyle/>
          <a:p>
            <a:pPr algn="just"/>
            <a:r>
              <a:rPr lang="pl-PL" dirty="0"/>
              <a:t>Sama ceremonia składa się z siedmiu błogosławieństw. To jest moment, kiedy młodzi muszą stanąć pod </a:t>
            </a:r>
            <a:r>
              <a:rPr lang="pl-PL" dirty="0" err="1" smtClean="0"/>
              <a:t>chupą</a:t>
            </a:r>
            <a:r>
              <a:rPr lang="pl-PL" dirty="0" smtClean="0"/>
              <a:t>:</a:t>
            </a:r>
          </a:p>
          <a:p>
            <a:pPr algn="just"/>
            <a:r>
              <a:rPr lang="pl-PL" dirty="0"/>
              <a:t>Odmawiane błogosławieństwa znajdują się w </a:t>
            </a:r>
            <a:r>
              <a:rPr lang="pl-PL" dirty="0" smtClean="0"/>
              <a:t>Talmudzie</a:t>
            </a:r>
          </a:p>
          <a:p>
            <a:pPr algn="just"/>
            <a:r>
              <a:rPr lang="pl-PL" dirty="0"/>
              <a:t>Niektóre pary odmawiają jeszcze dodatkowe błogosławieństwo, prosząc o radość w codziennych czynnościach</a:t>
            </a:r>
            <a:endParaRPr lang="pl-PL" dirty="0" smtClean="0"/>
          </a:p>
          <a:p>
            <a:pPr algn="just"/>
            <a:r>
              <a:rPr lang="pl-PL" dirty="0"/>
              <a:t>Te same błogosławieństwa są recytowane na zakończenie uczty </a:t>
            </a:r>
            <a:r>
              <a:rPr lang="pl-PL" dirty="0" smtClean="0"/>
              <a:t>weselnej</a:t>
            </a:r>
            <a:endParaRPr lang="pl-PL" dirty="0"/>
          </a:p>
        </p:txBody>
      </p:sp>
      <p:pic>
        <p:nvPicPr>
          <p:cNvPr id="10242" name="Picture 2" descr="Jak wygląda żydowskie wesele - WP Fac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078" y="4214347"/>
            <a:ext cx="4219977" cy="21424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08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TŁUCZENIE KIELISZKÓW:</a:t>
            </a:r>
            <a:endParaRPr lang="pl-PL" dirty="0"/>
          </a:p>
        </p:txBody>
      </p:sp>
      <p:sp>
        <p:nvSpPr>
          <p:cNvPr id="3" name="Symbol zastępczy zawartości 2"/>
          <p:cNvSpPr>
            <a:spLocks noGrp="1"/>
          </p:cNvSpPr>
          <p:nvPr>
            <p:ph idx="1"/>
          </p:nvPr>
        </p:nvSpPr>
        <p:spPr>
          <a:xfrm>
            <a:off x="1371600" y="1957589"/>
            <a:ext cx="5261020" cy="3909811"/>
          </a:xfrm>
        </p:spPr>
        <p:txBody>
          <a:bodyPr/>
          <a:lstStyle/>
          <a:p>
            <a:pPr algn="just"/>
            <a:r>
              <a:rPr lang="pl-PL" dirty="0"/>
              <a:t>Potem jeszcze </a:t>
            </a:r>
            <a:r>
              <a:rPr lang="pl-PL" dirty="0" err="1"/>
              <a:t>chatan</a:t>
            </a:r>
            <a:r>
              <a:rPr lang="pl-PL" dirty="0"/>
              <a:t> tłucze kieliszek pod </a:t>
            </a:r>
            <a:r>
              <a:rPr lang="pl-PL" dirty="0" err="1"/>
              <a:t>chupą</a:t>
            </a:r>
            <a:r>
              <a:rPr lang="pl-PL" dirty="0"/>
              <a:t>, aby upamiętnić zniszczenie świątyni. Szkło jest w taki sposób zabezpieczone, że </a:t>
            </a:r>
            <a:r>
              <a:rPr lang="pl-PL" dirty="0" err="1"/>
              <a:t>chatan</a:t>
            </a:r>
            <a:r>
              <a:rPr lang="pl-PL" dirty="0"/>
              <a:t> nie może się zranić. Zanim je stłucze, zazwyczaj recytuje się albo śpiewa Psalm</a:t>
            </a:r>
          </a:p>
        </p:txBody>
      </p:sp>
      <p:pic>
        <p:nvPicPr>
          <p:cNvPr id="11266" name="Picture 2" descr="Ślub symboliczny – tłuczenie kieliszka – Wedding Alchemy by Valenti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5802" y="3548130"/>
            <a:ext cx="4371795" cy="291453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858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OBRĄCZKA DLA CHATANA:</a:t>
            </a:r>
            <a:endParaRPr lang="pl-PL" dirty="0"/>
          </a:p>
        </p:txBody>
      </p:sp>
      <p:sp>
        <p:nvSpPr>
          <p:cNvPr id="3" name="Symbol zastępczy zawartości 2"/>
          <p:cNvSpPr>
            <a:spLocks noGrp="1"/>
          </p:cNvSpPr>
          <p:nvPr>
            <p:ph idx="1"/>
          </p:nvPr>
        </p:nvSpPr>
        <p:spPr>
          <a:xfrm>
            <a:off x="1371601" y="1764406"/>
            <a:ext cx="4887532" cy="4102994"/>
          </a:xfrm>
        </p:spPr>
        <p:txBody>
          <a:bodyPr/>
          <a:lstStyle/>
          <a:p>
            <a:pPr algn="just"/>
            <a:r>
              <a:rPr lang="pl-PL" dirty="0"/>
              <a:t>Coraz więcej kobiet chce wręczać swojemu ukochanemu obrączkę, wielu mężczyzn także wyraża taką chęć. Tu nie ma wyznaczników tradycji, kiedy miałoby się to zadziać, ale wiele par robi to właśnie po stłuczeniu szkła, jako ostatnią rzecz przed opuszczeniem </a:t>
            </a:r>
            <a:r>
              <a:rPr lang="pl-PL" dirty="0" err="1"/>
              <a:t>chupy</a:t>
            </a:r>
            <a:r>
              <a:rPr lang="pl-PL" dirty="0"/>
              <a:t>. Kala może wygłosić krótką przemowę albo wyrecytować kilka wersów podczas zakładania mężowi obrączki.</a:t>
            </a:r>
          </a:p>
        </p:txBody>
      </p:sp>
      <p:pic>
        <p:nvPicPr>
          <p:cNvPr id="12290" name="Picture 2" descr="Na której dłoni i palcu nosić obrączkę? – Wedding D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870" y="3284113"/>
            <a:ext cx="4363806" cy="29106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853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POKÓJ ODOSOBNIENIA:</a:t>
            </a:r>
            <a:endParaRPr lang="pl-PL" dirty="0"/>
          </a:p>
        </p:txBody>
      </p:sp>
      <p:sp>
        <p:nvSpPr>
          <p:cNvPr id="3" name="Symbol zastępczy zawartości 2"/>
          <p:cNvSpPr>
            <a:spLocks noGrp="1"/>
          </p:cNvSpPr>
          <p:nvPr>
            <p:ph idx="1"/>
          </p:nvPr>
        </p:nvSpPr>
        <p:spPr>
          <a:xfrm>
            <a:off x="1371600" y="1674254"/>
            <a:ext cx="5840569" cy="4816698"/>
          </a:xfrm>
        </p:spPr>
        <p:txBody>
          <a:bodyPr>
            <a:normAutofit/>
          </a:bodyPr>
          <a:lstStyle/>
          <a:p>
            <a:pPr algn="just" fontAlgn="base"/>
            <a:r>
              <a:rPr lang="pl-PL" dirty="0" smtClean="0"/>
              <a:t>Po </a:t>
            </a:r>
            <a:r>
              <a:rPr lang="pl-PL" dirty="0"/>
              <a:t>ceremonii pod </a:t>
            </a:r>
            <a:r>
              <a:rPr lang="pl-PL" dirty="0" err="1"/>
              <a:t>chupą</a:t>
            </a:r>
            <a:r>
              <a:rPr lang="pl-PL" dirty="0"/>
              <a:t> składa się życzenia młodej parze i prosi o </a:t>
            </a:r>
            <a:r>
              <a:rPr lang="pl-PL" dirty="0" smtClean="0"/>
              <a:t>błogosławieństwo</a:t>
            </a:r>
            <a:r>
              <a:rPr lang="pl-PL" dirty="0" smtClean="0"/>
              <a:t>. Aby </a:t>
            </a:r>
            <a:r>
              <a:rPr lang="pl-PL" dirty="0"/>
              <a:t>uroczystość zakończyć w pełni, para musi oddalić się na odosobnienie. Zostają odprowadzeni przez swoich świadków do pokoju, gdzie przez kilka minut mogą się wyciszyć w samotności i zrelaksować przed powrotem do weselnych gości. Świadkowie stoją na zewnątrz i pilnują, aby młodym nikt nie przeszkadzał, aby pozostali sami, dopóki nie będą gotowi do wyjścia.</a:t>
            </a:r>
          </a:p>
          <a:p>
            <a:pPr algn="just" fontAlgn="base"/>
            <a:r>
              <a:rPr lang="pl-PL" dirty="0"/>
              <a:t>Jeżeli, zgodnie z tradycją, pościli przez cały dzień, w tym pokoju powinno znaleźć się jedzenie. Mogą tam też być inne sposoby na odświeżenie się. Mogą też tam być komfortowe krzesła dla odpoczynku oficjalnie uznanego już małżeństwa.</a:t>
            </a:r>
          </a:p>
          <a:p>
            <a:endParaRPr lang="pl-PL" dirty="0"/>
          </a:p>
        </p:txBody>
      </p:sp>
      <p:pic>
        <p:nvPicPr>
          <p:cNvPr id="13314" name="Picture 2" descr="USA: małżeństwo ortodoksyjnych Żydów zginęło, ale przeżył ich nienarodzony  syn. - Wykop.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4261" y="2459866"/>
            <a:ext cx="3643693" cy="284989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778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MICWA </a:t>
            </a:r>
            <a:r>
              <a:rPr lang="pl-PL" dirty="0" smtClean="0"/>
              <a:t>UCZTY:</a:t>
            </a:r>
            <a:endParaRPr lang="pl-PL" dirty="0"/>
          </a:p>
        </p:txBody>
      </p:sp>
      <p:sp>
        <p:nvSpPr>
          <p:cNvPr id="3" name="Symbol zastępczy zawartości 2"/>
          <p:cNvSpPr>
            <a:spLocks noGrp="1"/>
          </p:cNvSpPr>
          <p:nvPr>
            <p:ph idx="1"/>
          </p:nvPr>
        </p:nvSpPr>
        <p:spPr>
          <a:xfrm>
            <a:off x="1371600" y="1725769"/>
            <a:ext cx="5029200" cy="4141631"/>
          </a:xfrm>
        </p:spPr>
        <p:txBody>
          <a:bodyPr/>
          <a:lstStyle/>
          <a:p>
            <a:pPr algn="just" fontAlgn="base"/>
            <a:r>
              <a:rPr lang="pl-PL" dirty="0"/>
              <a:t>Kiedy młoda para wraca, rozpoczynają się tańce trwające przez całą ucztę. Goście są zobligowani, aby </a:t>
            </a:r>
            <a:r>
              <a:rPr lang="pl-PL" i="1" dirty="0" err="1"/>
              <a:t>mesameach</a:t>
            </a:r>
            <a:r>
              <a:rPr lang="pl-PL" dirty="0"/>
              <a:t> </a:t>
            </a:r>
            <a:r>
              <a:rPr lang="pl-PL" i="1" dirty="0" err="1"/>
              <a:t>hachatan</a:t>
            </a:r>
            <a:r>
              <a:rPr lang="pl-PL" i="1" dirty="0"/>
              <a:t> </a:t>
            </a:r>
            <a:r>
              <a:rPr lang="pl-PL" i="1" dirty="0" err="1"/>
              <a:t>weet</a:t>
            </a:r>
            <a:r>
              <a:rPr lang="pl-PL" i="1" dirty="0"/>
              <a:t> </a:t>
            </a:r>
            <a:r>
              <a:rPr lang="pl-PL" i="1" dirty="0" err="1"/>
              <a:t>hakala</a:t>
            </a:r>
            <a:r>
              <a:rPr lang="pl-PL" dirty="0"/>
              <a:t> – sprawić przyjemność parze młodej, co w praktyce oznacza taniec, śpiew, zabawne </a:t>
            </a:r>
            <a:r>
              <a:rPr lang="pl-PL" dirty="0" err="1"/>
              <a:t>przedstawiewnia</a:t>
            </a:r>
            <a:r>
              <a:rPr lang="pl-PL" dirty="0"/>
              <a:t>, żonglerkę – wszystko, co może dać radość szczęśliwej parze.</a:t>
            </a:r>
          </a:p>
          <a:p>
            <a:pPr algn="just" fontAlgn="base"/>
            <a:r>
              <a:rPr lang="pl-PL" dirty="0"/>
              <a:t>Na koniec posiłku, po </a:t>
            </a:r>
            <a:r>
              <a:rPr lang="pl-PL" dirty="0" err="1"/>
              <a:t>birkat</a:t>
            </a:r>
            <a:r>
              <a:rPr lang="pl-PL" dirty="0"/>
              <a:t> </a:t>
            </a:r>
            <a:r>
              <a:rPr lang="pl-PL" dirty="0" err="1"/>
              <a:t>hamazon</a:t>
            </a:r>
            <a:r>
              <a:rPr lang="pl-PL" dirty="0"/>
              <a:t> – odmawia się te same błogosławieństwa, które zostały wypowiedziane pod </a:t>
            </a:r>
            <a:r>
              <a:rPr lang="pl-PL" dirty="0" err="1"/>
              <a:t>chupą</a:t>
            </a:r>
            <a:r>
              <a:rPr lang="pl-PL" dirty="0"/>
              <a:t>. Na tym kończy się uroczystość zaślubin.</a:t>
            </a:r>
          </a:p>
          <a:p>
            <a:endParaRPr lang="pl-PL" dirty="0"/>
          </a:p>
        </p:txBody>
      </p:sp>
      <p:pic>
        <p:nvPicPr>
          <p:cNvPr id="14338" name="Picture 2" descr="Ślub w judaizmie. Niezwykła ceremoni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2018" y="3232597"/>
            <a:ext cx="4722590" cy="329152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674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2590800" y="2286000"/>
            <a:ext cx="9601200" cy="3581400"/>
          </a:xfrm>
        </p:spPr>
        <p:txBody>
          <a:bodyPr>
            <a:normAutofit/>
          </a:bodyPr>
          <a:lstStyle/>
          <a:p>
            <a:pPr algn="ctr"/>
            <a:r>
              <a:rPr lang="pl-PL" sz="4800" dirty="0" smtClean="0"/>
              <a:t>KONIEC </a:t>
            </a:r>
          </a:p>
          <a:p>
            <a:pPr algn="ctr"/>
            <a:r>
              <a:rPr lang="pl-PL" sz="4800" dirty="0" smtClean="0"/>
              <a:t>KRZYSZTOFIAK KLAUDIA KL.2TRp</a:t>
            </a:r>
            <a:endParaRPr lang="pl-PL" sz="48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713" y="241300"/>
            <a:ext cx="2728461" cy="2641600"/>
          </a:xfrm>
          <a:prstGeom prst="rect">
            <a:avLst/>
          </a:prstGeom>
        </p:spPr>
      </p:pic>
    </p:spTree>
    <p:extLst>
      <p:ext uri="{BB962C8B-B14F-4D97-AF65-F5344CB8AC3E}">
        <p14:creationId xmlns:p14="http://schemas.microsoft.com/office/powerpoint/2010/main" val="277586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685800"/>
            <a:ext cx="9601200" cy="782392"/>
          </a:xfrm>
        </p:spPr>
        <p:txBody>
          <a:bodyPr>
            <a:normAutofit fontScale="90000"/>
          </a:bodyPr>
          <a:lstStyle/>
          <a:p>
            <a:pPr fontAlgn="base"/>
            <a:r>
              <a:rPr lang="pl-PL" cap="all" dirty="0" smtClean="0"/>
              <a:t>CEREMONIA </a:t>
            </a:r>
            <a:r>
              <a:rPr lang="pl-PL" cap="all" dirty="0" err="1" smtClean="0"/>
              <a:t>ŚlUBU</a:t>
            </a:r>
            <a:r>
              <a:rPr lang="pl-PL" cap="all" dirty="0" smtClean="0"/>
              <a:t> KROK PO KROKU:</a:t>
            </a:r>
            <a:br>
              <a:rPr lang="pl-PL" cap="all" dirty="0" smtClean="0"/>
            </a:br>
            <a:r>
              <a:rPr lang="pl-PL" dirty="0"/>
              <a:t/>
            </a:r>
            <a:br>
              <a:rPr lang="pl-PL" dirty="0"/>
            </a:br>
            <a:r>
              <a:rPr lang="pl-PL" dirty="0"/>
              <a:t/>
            </a:r>
            <a:br>
              <a:rPr lang="pl-PL" dirty="0"/>
            </a:br>
            <a:endParaRPr lang="pl-PL" dirty="0"/>
          </a:p>
        </p:txBody>
      </p:sp>
      <p:sp>
        <p:nvSpPr>
          <p:cNvPr id="3" name="Symbol zastępczy zawartości 2"/>
          <p:cNvSpPr>
            <a:spLocks noGrp="1"/>
          </p:cNvSpPr>
          <p:nvPr>
            <p:ph idx="1"/>
          </p:nvPr>
        </p:nvSpPr>
        <p:spPr>
          <a:xfrm>
            <a:off x="1371600" y="1468192"/>
            <a:ext cx="9601200" cy="5293216"/>
          </a:xfrm>
        </p:spPr>
        <p:txBody>
          <a:bodyPr>
            <a:normAutofit fontScale="92500" lnSpcReduction="10000"/>
          </a:bodyPr>
          <a:lstStyle/>
          <a:p>
            <a:r>
              <a:rPr lang="pl-PL" dirty="0" smtClean="0"/>
              <a:t>POSZCZENIE </a:t>
            </a:r>
          </a:p>
          <a:p>
            <a:r>
              <a:rPr lang="pl-PL" dirty="0" smtClean="0"/>
              <a:t>ODDZIELENIE </a:t>
            </a:r>
          </a:p>
          <a:p>
            <a:r>
              <a:rPr lang="pl-PL" dirty="0" smtClean="0"/>
              <a:t>PRZYJĘCIE GOŚCI </a:t>
            </a:r>
          </a:p>
          <a:p>
            <a:r>
              <a:rPr lang="pl-PL" dirty="0" smtClean="0"/>
              <a:t>PROCESJA </a:t>
            </a:r>
          </a:p>
          <a:p>
            <a:r>
              <a:rPr lang="pl-PL" dirty="0" smtClean="0"/>
              <a:t>CHUPA</a:t>
            </a:r>
          </a:p>
          <a:p>
            <a:r>
              <a:rPr lang="pl-PL" dirty="0" smtClean="0"/>
              <a:t>WINO</a:t>
            </a:r>
          </a:p>
          <a:p>
            <a:r>
              <a:rPr lang="pl-PL" dirty="0" smtClean="0"/>
              <a:t>FORMALNE ZARĘCZYNY </a:t>
            </a:r>
          </a:p>
          <a:p>
            <a:r>
              <a:rPr lang="pl-PL" dirty="0" smtClean="0"/>
              <a:t>DOKUMENT MAŁŻEŃST WA</a:t>
            </a:r>
          </a:p>
          <a:p>
            <a:r>
              <a:rPr lang="pl-PL" dirty="0" smtClean="0"/>
              <a:t>BŁOGOSŁAWIEŃSTWA</a:t>
            </a:r>
          </a:p>
          <a:p>
            <a:r>
              <a:rPr lang="pl-PL" dirty="0" smtClean="0"/>
              <a:t>TŁUCZENIE KIELISKÓW</a:t>
            </a:r>
          </a:p>
          <a:p>
            <a:r>
              <a:rPr lang="pl-PL" dirty="0" smtClean="0"/>
              <a:t>OBRĄCZKA DLA CHATANA </a:t>
            </a:r>
          </a:p>
          <a:p>
            <a:r>
              <a:rPr lang="pl-PL" dirty="0" smtClean="0"/>
              <a:t>POKÓJ ODOSOBNIENIA </a:t>
            </a:r>
          </a:p>
          <a:p>
            <a:r>
              <a:rPr lang="pl-PL" dirty="0" smtClean="0"/>
              <a:t>MICTWA UCZTY </a:t>
            </a:r>
            <a:endParaRPr lang="pl-PL" dirty="0"/>
          </a:p>
        </p:txBody>
      </p:sp>
      <p:pic>
        <p:nvPicPr>
          <p:cNvPr id="1028" name="Picture 4" descr="Ślub po żydowsk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8362" y="3501690"/>
            <a:ext cx="4310804" cy="287471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034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1004552"/>
            <a:ext cx="9601200" cy="1167148"/>
          </a:xfrm>
        </p:spPr>
        <p:txBody>
          <a:bodyPr/>
          <a:lstStyle/>
          <a:p>
            <a:r>
              <a:rPr lang="pl-PL" dirty="0" smtClean="0"/>
              <a:t>POSZCZENIE:</a:t>
            </a:r>
            <a:endParaRPr lang="pl-PL" dirty="0"/>
          </a:p>
        </p:txBody>
      </p:sp>
      <p:sp>
        <p:nvSpPr>
          <p:cNvPr id="3" name="Symbol zastępczy zawartości 2"/>
          <p:cNvSpPr>
            <a:spLocks noGrp="1"/>
          </p:cNvSpPr>
          <p:nvPr>
            <p:ph idx="1"/>
          </p:nvPr>
        </p:nvSpPr>
        <p:spPr>
          <a:xfrm>
            <a:off x="1371600" y="2047741"/>
            <a:ext cx="4681470" cy="3819659"/>
          </a:xfrm>
        </p:spPr>
        <p:txBody>
          <a:bodyPr>
            <a:noAutofit/>
          </a:bodyPr>
          <a:lstStyle/>
          <a:p>
            <a:pPr algn="just"/>
            <a:r>
              <a:rPr lang="pl-PL" sz="2400" dirty="0"/>
              <a:t>Często kala (panna młoda) wraz z </a:t>
            </a:r>
            <a:r>
              <a:rPr lang="pl-PL" sz="2400" dirty="0" err="1"/>
              <a:t>chatanem</a:t>
            </a:r>
            <a:r>
              <a:rPr lang="pl-PL" sz="2400" dirty="0"/>
              <a:t> (panem młodym) poszczą w dzień ślubu od momentu, gdy się obudzą, aż do ceremonii zaślubin. I choć ich goście jedzą normalnie, to tradycyjnie dla pary młodej dzień zaślubin jest jak </a:t>
            </a:r>
            <a:r>
              <a:rPr lang="pl-PL" sz="2400" dirty="0" err="1"/>
              <a:t>Jom</a:t>
            </a:r>
            <a:r>
              <a:rPr lang="pl-PL" sz="2400" dirty="0"/>
              <a:t> </a:t>
            </a:r>
            <a:r>
              <a:rPr lang="pl-PL" sz="2400" dirty="0" err="1"/>
              <a:t>Kipur</a:t>
            </a:r>
            <a:r>
              <a:rPr lang="pl-PL" sz="2400" dirty="0"/>
              <a:t> (Miszna </a:t>
            </a:r>
            <a:r>
              <a:rPr lang="pl-PL" sz="2400" dirty="0" err="1"/>
              <a:t>Brura</a:t>
            </a:r>
            <a:r>
              <a:rPr lang="pl-PL" sz="2400" dirty="0"/>
              <a:t> 573:8), dopóki więc nie wypiją wina bądź soku winogronowego pod </a:t>
            </a:r>
            <a:r>
              <a:rPr lang="pl-PL" sz="2400" dirty="0" err="1"/>
              <a:t>chupą</a:t>
            </a:r>
            <a:r>
              <a:rPr lang="pl-PL" sz="2400" dirty="0"/>
              <a:t>, zachowują post</a:t>
            </a:r>
          </a:p>
        </p:txBody>
      </p:sp>
      <p:pic>
        <p:nvPicPr>
          <p:cNvPr id="2050" name="Picture 2" descr="Kiedy i jak poszczą Żydzi? - religie.wiara.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231" y="3501744"/>
            <a:ext cx="4069724" cy="284348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843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ODZIELENIE:</a:t>
            </a:r>
            <a:endParaRPr lang="pl-PL" dirty="0"/>
          </a:p>
        </p:txBody>
      </p:sp>
      <p:sp>
        <p:nvSpPr>
          <p:cNvPr id="3" name="Symbol zastępczy zawartości 2"/>
          <p:cNvSpPr>
            <a:spLocks noGrp="1"/>
          </p:cNvSpPr>
          <p:nvPr>
            <p:ph idx="1"/>
          </p:nvPr>
        </p:nvSpPr>
        <p:spPr>
          <a:xfrm>
            <a:off x="1371600" y="1764406"/>
            <a:ext cx="4797380" cy="4102994"/>
          </a:xfrm>
        </p:spPr>
        <p:txBody>
          <a:bodyPr>
            <a:normAutofit/>
          </a:bodyPr>
          <a:lstStyle/>
          <a:p>
            <a:pPr algn="just"/>
            <a:r>
              <a:rPr lang="pl-PL" dirty="0"/>
              <a:t>Para młoda tradycyjnie nie widzi się w dniu ślubu aż do chwili, kiedy staną pod </a:t>
            </a:r>
            <a:r>
              <a:rPr lang="pl-PL" dirty="0" err="1"/>
              <a:t>chupą</a:t>
            </a:r>
            <a:r>
              <a:rPr lang="pl-PL" dirty="0"/>
              <a:t>. Niektóre pary nie widzą się dłużej: do samej ceremonii od sobotniej nocy, choć ta tradycja stopniowo ulega zmianie. W Talmudzie czytamy, że młodzi przed ślubem powinni być </a:t>
            </a:r>
            <a:r>
              <a:rPr lang="pl-PL" i="1" dirty="0" smtClean="0"/>
              <a:t>strzeżeni.</a:t>
            </a:r>
            <a:r>
              <a:rPr lang="pl-PL" dirty="0"/>
              <a:t> </a:t>
            </a:r>
            <a:r>
              <a:rPr lang="pl-PL" dirty="0" smtClean="0"/>
              <a:t>Jeśli </a:t>
            </a:r>
            <a:r>
              <a:rPr lang="pl-PL" dirty="0"/>
              <a:t>jednak udają się do miejsc, gdzie znajdują się inni ludzie – a przy tym nie </a:t>
            </a:r>
            <a:r>
              <a:rPr lang="pl-PL" dirty="0" smtClean="0"/>
              <a:t>spodziewamy </a:t>
            </a:r>
            <a:r>
              <a:rPr lang="pl-PL" dirty="0"/>
              <a:t>się, że młodzi mogą spotkać się przypadkowo – nie ma potrzeby ustanawiania </a:t>
            </a:r>
            <a:r>
              <a:rPr lang="pl-PL" dirty="0" err="1"/>
              <a:t>szomera</a:t>
            </a:r>
            <a:r>
              <a:rPr lang="pl-PL" dirty="0"/>
              <a:t> (strażnika)</a:t>
            </a:r>
          </a:p>
        </p:txBody>
      </p:sp>
      <p:pic>
        <p:nvPicPr>
          <p:cNvPr id="3074" name="Picture 2" descr="Miała 17 lat, gdy wyszła za mąż. Tak robią dobre chasydki. Nie miała nawet  pojęcia, co to seks - WP Kobie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3514" y="3292162"/>
            <a:ext cx="4662975" cy="313154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808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PRZYJĘCIE GOŚCI:</a:t>
            </a:r>
            <a:endParaRPr lang="pl-PL" dirty="0"/>
          </a:p>
        </p:txBody>
      </p:sp>
      <p:sp>
        <p:nvSpPr>
          <p:cNvPr id="3" name="Symbol zastępczy zawartości 2"/>
          <p:cNvSpPr>
            <a:spLocks noGrp="1"/>
          </p:cNvSpPr>
          <p:nvPr>
            <p:ph idx="1"/>
          </p:nvPr>
        </p:nvSpPr>
        <p:spPr>
          <a:xfrm>
            <a:off x="1371600" y="1687132"/>
            <a:ext cx="6007994" cy="4919730"/>
          </a:xfrm>
        </p:spPr>
        <p:txBody>
          <a:bodyPr>
            <a:normAutofit lnSpcReduction="10000"/>
          </a:bodyPr>
          <a:lstStyle/>
          <a:p>
            <a:pPr algn="just"/>
            <a:r>
              <a:rPr lang="pl-PL" dirty="0"/>
              <a:t>Kiedy goście przybywają na ślub, zazwyczaj podaje się im napoje i przekąski. Zaproszenia na ceremonię, poza informacją o godzinie uroczystości, zawierają także zaproszenie na </a:t>
            </a:r>
            <a:r>
              <a:rPr lang="pl-PL" dirty="0" err="1"/>
              <a:t>kabalat</a:t>
            </a:r>
            <a:r>
              <a:rPr lang="pl-PL" dirty="0"/>
              <a:t> </a:t>
            </a:r>
            <a:r>
              <a:rPr lang="pl-PL" dirty="0" err="1"/>
              <a:t>panim</a:t>
            </a:r>
            <a:r>
              <a:rPr lang="pl-PL" dirty="0"/>
              <a:t>. Podczas przyjęcia członkowie rodzin (tradycyjnie obie matki) tłuką razem talerz. Obyczaj ten z jednej strony to przypomnienie, że nie ma Świątyni (tak, jak tłuczenie kieliszków na zakończenie ceremonii zaślubin), z drugiej zaś w sposób symboliczny przygotowuje rodziców pary młodej na pożegnanie z dziećmi, które – przez akt małżeństwa – odtąd będą tworzyć nową, własną rodzinę</a:t>
            </a:r>
            <a:r>
              <a:rPr lang="pl-PL" dirty="0" smtClean="0"/>
              <a:t>.</a:t>
            </a:r>
            <a:r>
              <a:rPr lang="pl-PL" dirty="0"/>
              <a:t>  Ojciec i przyszły teść (bądź rodzice) prowadzą pana młodego do panny młodej. Para spogląda na siebie po raz ostatni przed rozpoczęciem ceremonii, po czym </a:t>
            </a:r>
            <a:r>
              <a:rPr lang="pl-PL" dirty="0" err="1"/>
              <a:t>chatan</a:t>
            </a:r>
            <a:r>
              <a:rPr lang="pl-PL" dirty="0"/>
              <a:t> zakrywa twarz młodej.</a:t>
            </a:r>
          </a:p>
        </p:txBody>
      </p:sp>
      <p:pic>
        <p:nvPicPr>
          <p:cNvPr id="4098" name="Picture 2" descr="Ślub w judaizmie. Niezwykła ceremoni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597" y="4008012"/>
            <a:ext cx="3462610" cy="230263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173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PROCESIA:</a:t>
            </a:r>
            <a:endParaRPr lang="pl-PL" dirty="0"/>
          </a:p>
        </p:txBody>
      </p:sp>
      <p:sp>
        <p:nvSpPr>
          <p:cNvPr id="3" name="Symbol zastępczy zawartości 2"/>
          <p:cNvSpPr>
            <a:spLocks noGrp="1"/>
          </p:cNvSpPr>
          <p:nvPr>
            <p:ph idx="1"/>
          </p:nvPr>
        </p:nvSpPr>
        <p:spPr>
          <a:xfrm>
            <a:off x="1371600" y="1764406"/>
            <a:ext cx="5402687" cy="4102994"/>
          </a:xfrm>
        </p:spPr>
        <p:txBody>
          <a:bodyPr/>
          <a:lstStyle/>
          <a:p>
            <a:pPr algn="just"/>
            <a:r>
              <a:rPr lang="pl-PL" dirty="0"/>
              <a:t>Po </a:t>
            </a:r>
            <a:r>
              <a:rPr lang="pl-PL" dirty="0" err="1"/>
              <a:t>badeken</a:t>
            </a:r>
            <a:r>
              <a:rPr lang="pl-PL" dirty="0"/>
              <a:t> pan młody (a później również panna młoda) są prowadzeni pośród pieśni i tańców do </a:t>
            </a:r>
            <a:r>
              <a:rPr lang="pl-PL" dirty="0" err="1"/>
              <a:t>chupy</a:t>
            </a:r>
            <a:r>
              <a:rPr lang="pl-PL" dirty="0"/>
              <a:t>. Czynią to rodzice. Podczas drogi mogą trzymać w ręku świece symbolizujące promieniujące szczęście, które wypłynie z małżeństwa ich dzieci. Tradycyjnie, gdy młodzi spotkają się pod </a:t>
            </a:r>
            <a:r>
              <a:rPr lang="pl-PL" dirty="0" err="1"/>
              <a:t>chupą</a:t>
            </a:r>
            <a:r>
              <a:rPr lang="pl-PL" dirty="0"/>
              <a:t>, kala okrąża </a:t>
            </a:r>
            <a:r>
              <a:rPr lang="pl-PL" dirty="0" err="1"/>
              <a:t>chatana</a:t>
            </a:r>
            <a:r>
              <a:rPr lang="pl-PL" dirty="0"/>
              <a:t> trzy bądź siedem razy (w zależności od tradycji, w jakiej para wyrosła). Niektórzy mówią, że symbolizuje to ochronę, jaką żona zapewni mężowi, oraz że zbuduje ściany potrzebne do stworzenia ich wspólnego domu.</a:t>
            </a:r>
          </a:p>
        </p:txBody>
      </p:sp>
      <p:pic>
        <p:nvPicPr>
          <p:cNvPr id="5122" name="Picture 2" descr="Ślub w judaizmie. Niezwykła ceremoni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489" y="3485444"/>
            <a:ext cx="4182465" cy="278656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628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CHUPA (</a:t>
            </a:r>
            <a:r>
              <a:rPr lang="pl-PL" dirty="0" smtClean="0"/>
              <a:t>BALDACHIM ŚLUBNY):</a:t>
            </a:r>
            <a:endParaRPr lang="pl-PL" dirty="0"/>
          </a:p>
        </p:txBody>
      </p:sp>
      <p:sp>
        <p:nvSpPr>
          <p:cNvPr id="3" name="Symbol zastępczy zawartości 2"/>
          <p:cNvSpPr>
            <a:spLocks noGrp="1"/>
          </p:cNvSpPr>
          <p:nvPr>
            <p:ph idx="1"/>
          </p:nvPr>
        </p:nvSpPr>
        <p:spPr>
          <a:xfrm>
            <a:off x="1371600" y="1517350"/>
            <a:ext cx="5273899" cy="4350050"/>
          </a:xfrm>
        </p:spPr>
        <p:txBody>
          <a:bodyPr/>
          <a:lstStyle/>
          <a:p>
            <a:pPr algn="just"/>
            <a:r>
              <a:rPr lang="pl-PL" dirty="0"/>
              <a:t>Ceremonia zaślubin odbywa się pod </a:t>
            </a:r>
            <a:r>
              <a:rPr lang="pl-PL" i="1" dirty="0" err="1"/>
              <a:t>chupą</a:t>
            </a:r>
            <a:r>
              <a:rPr lang="pl-PL" dirty="0"/>
              <a:t>, która symbolizuje nowy dom nowożeńców. Samo słowa </a:t>
            </a:r>
            <a:r>
              <a:rPr lang="pl-PL" dirty="0" err="1"/>
              <a:t>chupa</a:t>
            </a:r>
            <a:r>
              <a:rPr lang="pl-PL" dirty="0"/>
              <a:t> w języku hebrajskim używane bywa również dla określenia całej ceremonii ślubnej. Tradycja </a:t>
            </a:r>
            <a:r>
              <a:rPr lang="pl-PL" dirty="0" err="1"/>
              <a:t>aszkenazyjska</a:t>
            </a:r>
            <a:r>
              <a:rPr lang="pl-PL" dirty="0"/>
              <a:t> mówi, że </a:t>
            </a:r>
            <a:r>
              <a:rPr lang="pl-PL" dirty="0" err="1"/>
              <a:t>chupa</a:t>
            </a:r>
            <a:r>
              <a:rPr lang="pl-PL" dirty="0"/>
              <a:t> stoi na zewnątrz synagogi, można ją jednak też ustawiać w jej wnętrzu. </a:t>
            </a:r>
          </a:p>
        </p:txBody>
      </p:sp>
      <p:pic>
        <p:nvPicPr>
          <p:cNvPr id="6146" name="Picture 2" descr="Zaślubiny i rozwód w judaizmie - religie.wiara.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0" y="4013675"/>
            <a:ext cx="4435520" cy="265987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48" name="Picture 4" descr="Żydowskiego ślubu chupa zdjęcie stock. Obraz złożonej z żydowskiego -  428312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7099" y="1754104"/>
            <a:ext cx="3269216" cy="387654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110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WINO:</a:t>
            </a:r>
            <a:endParaRPr lang="pl-PL" dirty="0"/>
          </a:p>
        </p:txBody>
      </p:sp>
      <p:sp>
        <p:nvSpPr>
          <p:cNvPr id="3" name="Symbol zastępczy zawartości 2"/>
          <p:cNvSpPr>
            <a:spLocks noGrp="1"/>
          </p:cNvSpPr>
          <p:nvPr>
            <p:ph idx="1"/>
          </p:nvPr>
        </p:nvSpPr>
        <p:spPr>
          <a:xfrm>
            <a:off x="1371600" y="1828800"/>
            <a:ext cx="4797380" cy="4038600"/>
          </a:xfrm>
        </p:spPr>
        <p:txBody>
          <a:bodyPr/>
          <a:lstStyle/>
          <a:p>
            <a:pPr algn="just"/>
            <a:r>
              <a:rPr lang="pl-PL" dirty="0"/>
              <a:t>Pierwsze błogosławieństwo pod </a:t>
            </a:r>
            <a:r>
              <a:rPr lang="pl-PL" dirty="0" err="1"/>
              <a:t>chupą</a:t>
            </a:r>
            <a:r>
              <a:rPr lang="pl-PL" dirty="0"/>
              <a:t> wypowiada się nad winem. Tak jak małżeństwo symbolizuje początek nowego życia, tak wino oznacza życie. Najpierw to sok winogronowy, który później zaczyna fermentować: staje się kwaśnym napojem, by wraz z upływem czasu zmienić się w coś wyjątkowego, co daje przyjemność.</a:t>
            </a:r>
          </a:p>
        </p:txBody>
      </p:sp>
      <p:pic>
        <p:nvPicPr>
          <p:cNvPr id="7170" name="Picture 2" descr="Żydowski Zmówisz Kidisz Ślub - Darmowe zdjęcie na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959" y="3406573"/>
            <a:ext cx="4198285" cy="280104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085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FORMALNE ZARĘCZYNY:</a:t>
            </a:r>
            <a:endParaRPr lang="pl-PL" dirty="0"/>
          </a:p>
        </p:txBody>
      </p:sp>
      <p:sp>
        <p:nvSpPr>
          <p:cNvPr id="3" name="Symbol zastępczy zawartości 2"/>
          <p:cNvSpPr>
            <a:spLocks noGrp="1"/>
          </p:cNvSpPr>
          <p:nvPr>
            <p:ph idx="1"/>
          </p:nvPr>
        </p:nvSpPr>
        <p:spPr>
          <a:xfrm>
            <a:off x="1371600" y="1455313"/>
            <a:ext cx="6007994" cy="4412087"/>
          </a:xfrm>
        </p:spPr>
        <p:txBody>
          <a:bodyPr/>
          <a:lstStyle/>
          <a:p>
            <a:pPr algn="just"/>
            <a:r>
              <a:rPr lang="pl-PL" dirty="0"/>
              <a:t>Nawet jeśli młodzi byli już zaręczeni przed ślubem, ten krok stanowi formalne, </a:t>
            </a:r>
            <a:r>
              <a:rPr lang="pl-PL" dirty="0" err="1"/>
              <a:t>halachiczne</a:t>
            </a:r>
            <a:r>
              <a:rPr lang="pl-PL" dirty="0"/>
              <a:t> zaręczyny. Obliguje to parę, by w przypadku rozstania wzięła rozwód, nawet, jeśli zerwali ze sobą przed ślubem. Żeby temu zapobiec zezwolono na zaręczyny tuż przed ceremonią </a:t>
            </a:r>
            <a:r>
              <a:rPr lang="pl-PL" dirty="0" smtClean="0"/>
              <a:t>ślubną. W </a:t>
            </a:r>
            <a:r>
              <a:rPr lang="pl-PL" dirty="0"/>
              <a:t>trakcie </a:t>
            </a:r>
            <a:r>
              <a:rPr lang="pl-PL" i="1" dirty="0" err="1"/>
              <a:t>kiduszin</a:t>
            </a:r>
            <a:r>
              <a:rPr lang="pl-PL" dirty="0"/>
              <a:t> panna młoda przyjmuje cenny podarunek od </a:t>
            </a:r>
            <a:r>
              <a:rPr lang="pl-PL" dirty="0" err="1"/>
              <a:t>chatana</a:t>
            </a:r>
            <a:r>
              <a:rPr lang="pl-PL" dirty="0"/>
              <a:t>. Tradycyjnie jest to gładki złoty pierścionek z delikatną dekoracją, bez kamieni </a:t>
            </a:r>
            <a:r>
              <a:rPr lang="pl-PL" dirty="0" smtClean="0"/>
              <a:t>szlachetnych. </a:t>
            </a:r>
            <a:r>
              <a:rPr lang="pl-PL" dirty="0" err="1" smtClean="0"/>
              <a:t>Chatan</a:t>
            </a:r>
            <a:r>
              <a:rPr lang="pl-PL" dirty="0" smtClean="0"/>
              <a:t> </a:t>
            </a:r>
            <a:r>
              <a:rPr lang="pl-PL" dirty="0"/>
              <a:t>pokazuje </a:t>
            </a:r>
            <a:r>
              <a:rPr lang="pl-PL" dirty="0" err="1"/>
              <a:t>pieścionek</a:t>
            </a:r>
            <a:r>
              <a:rPr lang="pl-PL" dirty="0"/>
              <a:t> młodej i ogłasza, że poprzez przekazanie go jej stają się formalnie zaręczeni.</a:t>
            </a:r>
          </a:p>
        </p:txBody>
      </p:sp>
      <p:pic>
        <p:nvPicPr>
          <p:cNvPr id="8194" name="Picture 2" descr="żydowskie Wesele Żydowska Panna Młoda Zdjęcie Stock - Obraz złożonej z  młoda, żydowskie: 46482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8990" y="3815791"/>
            <a:ext cx="3874189" cy="258117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465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TM10001105[[fn=Przycinanie]]</Template>
  <TotalTime>54</TotalTime>
  <Words>810</Words>
  <Application>Microsoft Office PowerPoint</Application>
  <PresentationFormat>Panoramiczny</PresentationFormat>
  <Paragraphs>48</Paragraphs>
  <Slides>16</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16</vt:i4>
      </vt:variant>
    </vt:vector>
  </HeadingPairs>
  <TitlesOfParts>
    <vt:vector size="19" baseType="lpstr">
      <vt:lpstr>Baskerville Old Face</vt:lpstr>
      <vt:lpstr>Franklin Gothic Book</vt:lpstr>
      <vt:lpstr>Crop</vt:lpstr>
      <vt:lpstr>ŚLUB ŻYDOWSKI</vt:lpstr>
      <vt:lpstr>CEREMONIA ŚlUBU KROK PO KROKU:   </vt:lpstr>
      <vt:lpstr>POSZCZENIE:</vt:lpstr>
      <vt:lpstr>ODZIELENIE:</vt:lpstr>
      <vt:lpstr>PRZYJĘCIE GOŚCI:</vt:lpstr>
      <vt:lpstr>PROCESIA:</vt:lpstr>
      <vt:lpstr>CHUPA (BALDACHIM ŚLUBNY):</vt:lpstr>
      <vt:lpstr>WINO:</vt:lpstr>
      <vt:lpstr>FORMALNE ZARĘCZYNY:</vt:lpstr>
      <vt:lpstr>DOKUMENT MAŁŻEŃSTWA:</vt:lpstr>
      <vt:lpstr>BŁOGOSŁAWIEŃSTWO: </vt:lpstr>
      <vt:lpstr>TŁUCZENIE KIELISZKÓW:</vt:lpstr>
      <vt:lpstr>OBRĄCZKA DLA CHATANA:</vt:lpstr>
      <vt:lpstr>POKÓJ ODOSOBNIENIA:</vt:lpstr>
      <vt:lpstr>MICWA UCZTY:</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ŚŁUB ŻYDOWSKI</dc:title>
  <dc:creator>Dell</dc:creator>
  <cp:lastModifiedBy>Dell</cp:lastModifiedBy>
  <cp:revision>8</cp:revision>
  <dcterms:created xsi:type="dcterms:W3CDTF">2020-11-25T12:36:44Z</dcterms:created>
  <dcterms:modified xsi:type="dcterms:W3CDTF">2020-12-28T13:49:02Z</dcterms:modified>
</cp:coreProperties>
</file>