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8" r:id="rId3"/>
    <p:sldId id="257" r:id="rId4"/>
    <p:sldId id="258" r:id="rId5"/>
    <p:sldId id="259" r:id="rId6"/>
    <p:sldId id="274" r:id="rId7"/>
    <p:sldId id="265" r:id="rId8"/>
    <p:sldId id="270" r:id="rId9"/>
    <p:sldId id="272" r:id="rId10"/>
    <p:sldId id="273" r:id="rId11"/>
    <p:sldId id="275" r:id="rId12"/>
    <p:sldId id="276" r:id="rId13"/>
    <p:sldId id="277" r:id="rId14"/>
    <p:sldId id="266" r:id="rId15"/>
    <p:sldId id="267" r:id="rId16"/>
    <p:sldId id="261" r:id="rId17"/>
    <p:sldId id="264" r:id="rId18"/>
    <p:sldId id="260" r:id="rId19"/>
    <p:sldId id="262" r:id="rId20"/>
    <p:sldId id="263" r:id="rId21"/>
    <p:sldId id="268" r:id="rId22"/>
    <p:sldId id="269" r:id="rId23"/>
    <p:sldId id="271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474" autoAdjust="0"/>
  </p:normalViewPr>
  <p:slideViewPr>
    <p:cSldViewPr>
      <p:cViewPr varScale="1">
        <p:scale>
          <a:sx n="64" d="100"/>
          <a:sy n="64" d="100"/>
        </p:scale>
        <p:origin x="134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Prostokąt zaokrąglony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67FDC-43DF-4F23-A4DE-28B16A687000}" type="datetimeFigureOut">
              <a:rPr lang="pl-PL" smtClean="0"/>
              <a:t>27.12.2020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F266C6E-0E9D-48E0-B147-7A88EB4A4428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67FDC-43DF-4F23-A4DE-28B16A687000}" type="datetimeFigureOut">
              <a:rPr lang="pl-PL" smtClean="0"/>
              <a:t>27.12.2020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6C6E-0E9D-48E0-B147-7A88EB4A442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67FDC-43DF-4F23-A4DE-28B16A687000}" type="datetimeFigureOut">
              <a:rPr lang="pl-PL" smtClean="0"/>
              <a:t>27.12.2020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6C6E-0E9D-48E0-B147-7A88EB4A442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67FDC-43DF-4F23-A4DE-28B16A687000}" type="datetimeFigureOut">
              <a:rPr lang="pl-PL" smtClean="0"/>
              <a:t>27.12.2020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6C6E-0E9D-48E0-B147-7A88EB4A4428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Prostokąt zaokrąglony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67FDC-43DF-4F23-A4DE-28B16A687000}" type="datetimeFigureOut">
              <a:rPr lang="pl-PL" smtClean="0"/>
              <a:t>27.12.2020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Prostokąt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F266C6E-0E9D-48E0-B147-7A88EB4A4428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67FDC-43DF-4F23-A4DE-28B16A687000}" type="datetimeFigureOut">
              <a:rPr lang="pl-PL" smtClean="0"/>
              <a:t>27.12.2020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6C6E-0E9D-48E0-B147-7A88EB4A4428}" type="slidenum">
              <a:rPr lang="pl-PL" smtClean="0"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67FDC-43DF-4F23-A4DE-28B16A687000}" type="datetimeFigureOut">
              <a:rPr lang="pl-PL" smtClean="0"/>
              <a:t>27.12.2020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6C6E-0E9D-48E0-B147-7A88EB4A4428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67FDC-43DF-4F23-A4DE-28B16A687000}" type="datetimeFigureOut">
              <a:rPr lang="pl-PL" smtClean="0"/>
              <a:t>27.12.2020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6C6E-0E9D-48E0-B147-7A88EB4A442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67FDC-43DF-4F23-A4DE-28B16A687000}" type="datetimeFigureOut">
              <a:rPr lang="pl-PL" smtClean="0"/>
              <a:t>27.12.2020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6C6E-0E9D-48E0-B147-7A88EB4A442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Prostokąt zaokrąglony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67FDC-43DF-4F23-A4DE-28B16A687000}" type="datetimeFigureOut">
              <a:rPr lang="pl-PL" smtClean="0"/>
              <a:t>27.12.2020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6C6E-0E9D-48E0-B147-7A88EB4A4428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67FDC-43DF-4F23-A4DE-28B16A687000}" type="datetimeFigureOut">
              <a:rPr lang="pl-PL" smtClean="0"/>
              <a:t>27.12.2020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F266C6E-0E9D-48E0-B147-7A88EB4A4428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Prostokąt zaokrąglony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D267FDC-43DF-4F23-A4DE-28B16A687000}" type="datetimeFigureOut">
              <a:rPr lang="pl-PL" smtClean="0"/>
              <a:t>27.12.2020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F266C6E-0E9D-48E0-B147-7A88EB4A4428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 smtClean="0"/>
              <a:t>Simchat</a:t>
            </a:r>
            <a:r>
              <a:rPr lang="pl-PL" dirty="0" smtClean="0"/>
              <a:t> Tora- Radość Tory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122848"/>
            <a:ext cx="6511954" cy="340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364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404664"/>
            <a:ext cx="882047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700" dirty="0" err="1" smtClean="0">
                <a:latin typeface="Garamond" panose="02020404030301010803" pitchFamily="18" charset="0"/>
              </a:rPr>
              <a:t>Simchat</a:t>
            </a:r>
            <a:r>
              <a:rPr lang="pl-PL" sz="2700" dirty="0" smtClean="0">
                <a:latin typeface="Garamond" panose="02020404030301010803" pitchFamily="18" charset="0"/>
              </a:rPr>
              <a:t> </a:t>
            </a:r>
            <a:r>
              <a:rPr lang="pl-PL" sz="2700" dirty="0">
                <a:latin typeface="Garamond" panose="02020404030301010803" pitchFamily="18" charset="0"/>
              </a:rPr>
              <a:t>Tora przypada zaraz po święcie </a:t>
            </a:r>
            <a:r>
              <a:rPr lang="pl-PL" sz="2700" dirty="0" err="1">
                <a:latin typeface="Garamond" panose="02020404030301010803" pitchFamily="18" charset="0"/>
              </a:rPr>
              <a:t>Sukot</a:t>
            </a:r>
            <a:r>
              <a:rPr lang="pl-PL" sz="2700" dirty="0">
                <a:latin typeface="Garamond" panose="02020404030301010803" pitchFamily="18" charset="0"/>
              </a:rPr>
              <a:t>. Roczny cykl czytań Tory kończy się na ostatnich wersetach </a:t>
            </a:r>
            <a:r>
              <a:rPr lang="pl-PL" sz="2700" dirty="0" err="1">
                <a:latin typeface="Garamond" panose="02020404030301010803" pitchFamily="18" charset="0"/>
              </a:rPr>
              <a:t>Deworim</a:t>
            </a:r>
            <a:r>
              <a:rPr lang="pl-PL" sz="2700" dirty="0">
                <a:latin typeface="Garamond" panose="02020404030301010803" pitchFamily="18" charset="0"/>
              </a:rPr>
              <a:t> (Księgi Powtórzonego Prawa) i zaczyna od nowa od </a:t>
            </a:r>
            <a:r>
              <a:rPr lang="pl-PL" sz="2700" dirty="0" err="1">
                <a:latin typeface="Garamond" panose="02020404030301010803" pitchFamily="18" charset="0"/>
              </a:rPr>
              <a:t>Bereszit</a:t>
            </a:r>
            <a:r>
              <a:rPr lang="pl-PL" sz="2700" dirty="0">
                <a:latin typeface="Garamond" panose="02020404030301010803" pitchFamily="18" charset="0"/>
              </a:rPr>
              <a:t> (Księgi Rodzaju). Jak każe zwyczaj, osoba wywołana do odczytania ostatniego fragmentu Tory nazywana jest </a:t>
            </a:r>
            <a:r>
              <a:rPr lang="pl-PL" sz="2700" dirty="0" err="1">
                <a:latin typeface="Garamond" panose="02020404030301010803" pitchFamily="18" charset="0"/>
              </a:rPr>
              <a:t>Chatan</a:t>
            </a:r>
            <a:r>
              <a:rPr lang="pl-PL" sz="2700" dirty="0">
                <a:latin typeface="Garamond" panose="02020404030301010803" pitchFamily="18" charset="0"/>
              </a:rPr>
              <a:t> Tora </a:t>
            </a:r>
            <a:r>
              <a:rPr lang="pl-PL" sz="2700" dirty="0" smtClean="0">
                <a:latin typeface="Garamond" panose="02020404030301010803" pitchFamily="18" charset="0"/>
              </a:rPr>
              <a:t>- "</a:t>
            </a:r>
            <a:r>
              <a:rPr lang="pl-PL" sz="2700" dirty="0">
                <a:latin typeface="Garamond" panose="02020404030301010803" pitchFamily="18" charset="0"/>
              </a:rPr>
              <a:t>oblubieniec Tory</a:t>
            </a:r>
            <a:r>
              <a:rPr lang="pl-PL" sz="2700" dirty="0" smtClean="0">
                <a:latin typeface="Garamond" panose="02020404030301010803" pitchFamily="18" charset="0"/>
              </a:rPr>
              <a:t>", </a:t>
            </a:r>
            <a:r>
              <a:rPr lang="pl-PL" sz="2700" dirty="0">
                <a:latin typeface="Garamond" panose="02020404030301010803" pitchFamily="18" charset="0"/>
              </a:rPr>
              <a:t>a osoba zaczynająca czytanie od Księgi </a:t>
            </a:r>
            <a:r>
              <a:rPr lang="pl-PL" sz="2700" dirty="0" err="1">
                <a:latin typeface="Garamond" panose="02020404030301010803" pitchFamily="18" charset="0"/>
              </a:rPr>
              <a:t>Bereszit</a:t>
            </a:r>
            <a:r>
              <a:rPr lang="pl-PL" sz="2700" dirty="0">
                <a:latin typeface="Garamond" panose="02020404030301010803" pitchFamily="18" charset="0"/>
              </a:rPr>
              <a:t> - </a:t>
            </a:r>
            <a:r>
              <a:rPr lang="pl-PL" sz="2700" dirty="0" err="1">
                <a:latin typeface="Garamond" panose="02020404030301010803" pitchFamily="18" charset="0"/>
              </a:rPr>
              <a:t>Chatan</a:t>
            </a:r>
            <a:r>
              <a:rPr lang="pl-PL" sz="2700" dirty="0">
                <a:latin typeface="Garamond" panose="02020404030301010803" pitchFamily="18" charset="0"/>
              </a:rPr>
              <a:t> </a:t>
            </a:r>
            <a:r>
              <a:rPr lang="pl-PL" sz="2700" dirty="0" err="1">
                <a:latin typeface="Garamond" panose="02020404030301010803" pitchFamily="18" charset="0"/>
              </a:rPr>
              <a:t>Bereszit</a:t>
            </a:r>
            <a:r>
              <a:rPr lang="pl-PL" sz="2700" dirty="0">
                <a:latin typeface="Garamond" panose="02020404030301010803" pitchFamily="18" charset="0"/>
              </a:rPr>
              <a:t>. </a:t>
            </a:r>
          </a:p>
        </p:txBody>
      </p:sp>
      <p:pic>
        <p:nvPicPr>
          <p:cNvPr id="3" name="Obraz 2" descr="SPSTh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3501008"/>
            <a:ext cx="4682048" cy="3136972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90998"/>
            <a:ext cx="2343225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900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9512" y="188640"/>
            <a:ext cx="900100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700" dirty="0" smtClean="0">
                <a:latin typeface="Garamond" panose="02020404030301010803" pitchFamily="18" charset="0"/>
              </a:rPr>
              <a:t>Wieczorem </a:t>
            </a:r>
            <a:r>
              <a:rPr lang="pl-PL" sz="2700" dirty="0">
                <a:latin typeface="Garamond" panose="02020404030301010803" pitchFamily="18" charset="0"/>
              </a:rPr>
              <a:t>wyjmuje się z Aron ha-</a:t>
            </a:r>
            <a:r>
              <a:rPr lang="pl-PL" sz="2700" dirty="0" err="1">
                <a:latin typeface="Garamond" panose="02020404030301010803" pitchFamily="18" charset="0"/>
              </a:rPr>
              <a:t>kodesz</a:t>
            </a:r>
            <a:r>
              <a:rPr lang="pl-PL" sz="2700" dirty="0">
                <a:latin typeface="Garamond" panose="02020404030301010803" pitchFamily="18" charset="0"/>
              </a:rPr>
              <a:t> wszystkie zwoje, zostawiając na ich miejscu zapaloną świecę jako symbol niegasnącego światła </a:t>
            </a:r>
            <a:r>
              <a:rPr lang="pl-PL" sz="2700" dirty="0" smtClean="0">
                <a:latin typeface="Garamond" panose="02020404030301010803" pitchFamily="18" charset="0"/>
              </a:rPr>
              <a:t>Tory. </a:t>
            </a:r>
          </a:p>
          <a:p>
            <a:endParaRPr lang="pl-PL" dirty="0">
              <a:latin typeface="Garamond" panose="02020404030301010803" pitchFamily="18" charset="0"/>
            </a:endParaRPr>
          </a:p>
          <a:p>
            <a:endParaRPr lang="pl-PL" dirty="0" smtClean="0">
              <a:latin typeface="Garamond" panose="02020404030301010803" pitchFamily="18" charset="0"/>
            </a:endParaRPr>
          </a:p>
          <a:p>
            <a:endParaRPr lang="pl-PL" dirty="0">
              <a:latin typeface="Garamond" panose="02020404030301010803" pitchFamily="18" charset="0"/>
            </a:endParaRPr>
          </a:p>
          <a:p>
            <a:endParaRPr lang="pl-PL" dirty="0" smtClean="0">
              <a:latin typeface="Garamond" panose="02020404030301010803" pitchFamily="18" charset="0"/>
            </a:endParaRPr>
          </a:p>
          <a:p>
            <a:endParaRPr lang="pl-PL" dirty="0">
              <a:latin typeface="Garamond" panose="02020404030301010803" pitchFamily="18" charset="0"/>
            </a:endParaRPr>
          </a:p>
          <a:p>
            <a:endParaRPr lang="pl-PL" dirty="0" smtClean="0">
              <a:latin typeface="Garamond" panose="02020404030301010803" pitchFamily="18" charset="0"/>
            </a:endParaRPr>
          </a:p>
          <a:p>
            <a:endParaRPr lang="pl-PL" dirty="0">
              <a:latin typeface="Garamond" panose="02020404030301010803" pitchFamily="18" charset="0"/>
            </a:endParaRPr>
          </a:p>
          <a:p>
            <a:endParaRPr lang="pl-PL" dirty="0" smtClean="0">
              <a:latin typeface="Garamond" panose="02020404030301010803" pitchFamily="18" charset="0"/>
            </a:endParaRPr>
          </a:p>
          <a:p>
            <a:endParaRPr lang="pl-PL" dirty="0">
              <a:latin typeface="Garamond" panose="02020404030301010803" pitchFamily="18" charset="0"/>
            </a:endParaRPr>
          </a:p>
          <a:p>
            <a:endParaRPr lang="pl-PL" dirty="0" smtClean="0">
              <a:latin typeface="Garamond" panose="02020404030301010803" pitchFamily="18" charset="0"/>
            </a:endParaRPr>
          </a:p>
          <a:p>
            <a:endParaRPr lang="pl-PL" dirty="0">
              <a:latin typeface="Garamond" panose="02020404030301010803" pitchFamily="18" charset="0"/>
            </a:endParaRPr>
          </a:p>
          <a:p>
            <a:endParaRPr lang="pl-PL" dirty="0" smtClean="0">
              <a:latin typeface="Garamond" panose="02020404030301010803" pitchFamily="18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348880"/>
            <a:ext cx="5916389" cy="44365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12084"/>
            <a:ext cx="3312368" cy="340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00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79512" y="5661248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700" dirty="0">
                <a:latin typeface="Garamond" panose="02020404030301010803" pitchFamily="18" charset="0"/>
              </a:rPr>
              <a:t>Mężczyźni obnoszą zwoje wokół bimy z radosnym śpiewem i tańcami, wykonując w ten sposób siedem </a:t>
            </a:r>
            <a:r>
              <a:rPr lang="pl-PL" sz="2700" dirty="0" err="1">
                <a:latin typeface="Garamond" panose="02020404030301010803" pitchFamily="18" charset="0"/>
              </a:rPr>
              <a:t>okrążeń</a:t>
            </a:r>
            <a:r>
              <a:rPr lang="pl-PL" sz="2700" dirty="0">
                <a:latin typeface="Garamond" panose="02020404030301010803" pitchFamily="18" charset="0"/>
              </a:rPr>
              <a:t> - </a:t>
            </a:r>
            <a:r>
              <a:rPr lang="pl-PL" sz="2700" dirty="0" err="1">
                <a:latin typeface="Garamond" panose="02020404030301010803" pitchFamily="18" charset="0"/>
              </a:rPr>
              <a:t>hakafot</a:t>
            </a:r>
            <a:r>
              <a:rPr lang="pl-PL" sz="2700" dirty="0">
                <a:latin typeface="Garamond" panose="02020404030301010803" pitchFamily="18" charset="0"/>
              </a:rPr>
              <a:t>. </a:t>
            </a:r>
            <a:endParaRPr lang="pl-PL" sz="2700" dirty="0">
              <a:latin typeface="Garamond" panose="02020404030301010803" pitchFamily="18" charset="0"/>
            </a:endParaRPr>
          </a:p>
        </p:txBody>
      </p:sp>
      <p:pic>
        <p:nvPicPr>
          <p:cNvPr id="5" name="Symbol zastępczy zawartości 3" descr="st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16" y="321391"/>
            <a:ext cx="7452320" cy="532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370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simchat-torah-dancing-2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8" y="476672"/>
            <a:ext cx="8985197" cy="5054617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79512" y="5805264"/>
            <a:ext cx="854605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700" dirty="0" smtClean="0">
                <a:latin typeface="Garamond" panose="02020404030301010803" pitchFamily="18" charset="0"/>
              </a:rPr>
              <a:t>  Do radosnych procesji z Torą zaprasza się też kobiety i dzieci</a:t>
            </a:r>
            <a:endParaRPr lang="pl-PL" sz="27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77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4294967295"/>
          </p:nvPr>
        </p:nvSpPr>
        <p:spPr>
          <a:xfrm>
            <a:off x="395536" y="332656"/>
            <a:ext cx="7772400" cy="4572000"/>
          </a:xfrm>
        </p:spPr>
        <p:txBody>
          <a:bodyPr>
            <a:normAutofit/>
          </a:bodyPr>
          <a:lstStyle/>
          <a:p>
            <a:r>
              <a:rPr lang="pl-PL" sz="3300" dirty="0" smtClean="0">
                <a:latin typeface="Garamond" panose="02020404030301010803" pitchFamily="18" charset="0"/>
              </a:rPr>
              <a:t>Torę odczytuje się publicznie w synagogach . Miejsce, z którego czyta się Torę nazywa się </a:t>
            </a:r>
            <a:r>
              <a:rPr lang="pl-PL" sz="3300" dirty="0" smtClean="0">
                <a:solidFill>
                  <a:srgbClr val="7030A0"/>
                </a:solidFill>
                <a:latin typeface="Garamond" panose="02020404030301010803" pitchFamily="18" charset="0"/>
              </a:rPr>
              <a:t>BIMA.</a:t>
            </a:r>
            <a:endParaRPr lang="pl-PL" sz="3300" dirty="0">
              <a:solidFill>
                <a:srgbClr val="7030A0"/>
              </a:solidFill>
              <a:latin typeface="Garamond" panose="02020404030301010803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3683664" cy="29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Symbol zastępczy zawartości 5" descr="bim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3356992"/>
            <a:ext cx="4836380" cy="322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67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4294967295"/>
          </p:nvPr>
        </p:nvSpPr>
        <p:spPr>
          <a:xfrm>
            <a:off x="467544" y="188640"/>
            <a:ext cx="7772400" cy="4572000"/>
          </a:xfrm>
        </p:spPr>
        <p:txBody>
          <a:bodyPr>
            <a:normAutofit/>
          </a:bodyPr>
          <a:lstStyle/>
          <a:p>
            <a:r>
              <a:rPr lang="pl-PL" sz="3300" dirty="0" smtClean="0">
                <a:latin typeface="Garamond" panose="02020404030301010803" pitchFamily="18" charset="0"/>
              </a:rPr>
              <a:t>Miejsce w którym przechowuję się Torę, </a:t>
            </a:r>
            <a:r>
              <a:rPr lang="pl-PL" sz="3300" dirty="0">
                <a:latin typeface="Garamond" panose="02020404030301010803" pitchFamily="18" charset="0"/>
              </a:rPr>
              <a:t>nazywa się Aron </a:t>
            </a:r>
            <a:r>
              <a:rPr lang="pl-PL" sz="3300" dirty="0" smtClean="0">
                <a:latin typeface="Garamond" panose="02020404030301010803" pitchFamily="18" charset="0"/>
              </a:rPr>
              <a:t>Ha-</a:t>
            </a:r>
            <a:r>
              <a:rPr lang="pl-PL" sz="3300" dirty="0" err="1" smtClean="0">
                <a:latin typeface="Garamond" panose="02020404030301010803" pitchFamily="18" charset="0"/>
              </a:rPr>
              <a:t>Kodesz</a:t>
            </a:r>
            <a:r>
              <a:rPr lang="pl-PL" sz="3300" dirty="0" smtClean="0">
                <a:latin typeface="Garamond" panose="02020404030301010803" pitchFamily="18" charset="0"/>
              </a:rPr>
              <a:t> (</a:t>
            </a:r>
            <a:r>
              <a:rPr lang="pl-PL" sz="3300" dirty="0">
                <a:latin typeface="Garamond" panose="02020404030301010803" pitchFamily="18" charset="0"/>
              </a:rPr>
              <a:t>hebr. święta skrzynia), umieszczonej na wschodniej ścianie synagog i domów modlitw.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41584"/>
            <a:ext cx="4176464" cy="451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895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618040" cy="641064"/>
          </a:xfrm>
        </p:spPr>
        <p:txBody>
          <a:bodyPr>
            <a:normAutofit fontScale="90000"/>
          </a:bodyPr>
          <a:lstStyle/>
          <a:p>
            <a:r>
              <a:rPr lang="pl-PL" dirty="0" err="1"/>
              <a:t>Sefer</a:t>
            </a:r>
            <a:r>
              <a:rPr lang="pl-PL" dirty="0"/>
              <a:t> Tora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3528" y="915702"/>
            <a:ext cx="7772400" cy="4572000"/>
          </a:xfrm>
        </p:spPr>
        <p:txBody>
          <a:bodyPr/>
          <a:lstStyle/>
          <a:p>
            <a:r>
              <a:rPr lang="pl-PL" dirty="0" smtClean="0">
                <a:latin typeface="Garamond" panose="02020404030301010803" pitchFamily="18" charset="0"/>
              </a:rPr>
              <a:t>To </a:t>
            </a:r>
            <a:r>
              <a:rPr lang="pl-PL" dirty="0">
                <a:latin typeface="Garamond" panose="02020404030301010803" pitchFamily="18" charset="0"/>
              </a:rPr>
              <a:t>zwój z hebrajskim tekstem Pięciu Ksiąg Mojżeszowych, przepisywane ręcznie przez wykwalifikowanego </a:t>
            </a:r>
            <a:r>
              <a:rPr lang="pl-PL" dirty="0" err="1">
                <a:latin typeface="Garamond" panose="02020404030301010803" pitchFamily="18" charset="0"/>
              </a:rPr>
              <a:t>sofera</a:t>
            </a:r>
            <a:r>
              <a:rPr lang="pl-PL" dirty="0">
                <a:latin typeface="Garamond" panose="02020404030301010803" pitchFamily="18" charset="0"/>
              </a:rPr>
              <a:t> na pergaminowym zwoju.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601" y="2276871"/>
            <a:ext cx="3230551" cy="440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980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Judaizm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/>
              <a:t> </a:t>
            </a:r>
            <a:r>
              <a:rPr lang="pl-PL" dirty="0" smtClean="0">
                <a:latin typeface="Garamond" panose="02020404030301010803" pitchFamily="18" charset="0"/>
              </a:rPr>
              <a:t>To religia </a:t>
            </a:r>
            <a:r>
              <a:rPr lang="pl-PL" dirty="0">
                <a:latin typeface="Garamond" panose="02020404030301010803" pitchFamily="18" charset="0"/>
              </a:rPr>
              <a:t>monoteistyczna, której podstawą jest wiara </a:t>
            </a:r>
            <a:r>
              <a:rPr lang="pl-PL" dirty="0" smtClean="0">
                <a:latin typeface="Garamond" panose="02020404030301010803" pitchFamily="18" charset="0"/>
              </a:rPr>
              <a:t>              w </a:t>
            </a:r>
            <a:r>
              <a:rPr lang="pl-PL" dirty="0">
                <a:latin typeface="Garamond" panose="02020404030301010803" pitchFamily="18" charset="0"/>
              </a:rPr>
              <a:t>jednego </a:t>
            </a:r>
            <a:r>
              <a:rPr lang="pl-PL" dirty="0" smtClean="0">
                <a:latin typeface="Garamond" panose="02020404030301010803" pitchFamily="18" charset="0"/>
              </a:rPr>
              <a:t>Boga, </a:t>
            </a:r>
            <a:r>
              <a:rPr lang="pl-PL" dirty="0">
                <a:latin typeface="Garamond" panose="02020404030301010803" pitchFamily="18" charset="0"/>
              </a:rPr>
              <a:t>będącego nie tylko stwórcą świata, ale także jego stałym „nadzorcą” lub „opiekunem”.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012" y="3807182"/>
            <a:ext cx="2894520" cy="210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791" y="2780927"/>
            <a:ext cx="5232097" cy="374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40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Talmud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>
                <a:latin typeface="Garamond" panose="02020404030301010803" pitchFamily="18" charset="0"/>
              </a:rPr>
              <a:t>Składa </a:t>
            </a:r>
            <a:r>
              <a:rPr lang="pl-PL" dirty="0">
                <a:latin typeface="Garamond" panose="02020404030301010803" pitchFamily="18" charset="0"/>
              </a:rPr>
              <a:t>się z dwóch części: Miszny i Gemary. Miszna to zbiór początkowo ustnych, a następnie listownych odpowiedzi rabinów wiernym, którzy zapytywali, jak interpretować praktycznie określone zapisy zawarte </a:t>
            </a:r>
            <a:r>
              <a:rPr lang="pl-PL" dirty="0" smtClean="0">
                <a:latin typeface="Garamond" panose="02020404030301010803" pitchFamily="18" charset="0"/>
              </a:rPr>
              <a:t>                w </a:t>
            </a:r>
            <a:r>
              <a:rPr lang="pl-PL" dirty="0">
                <a:latin typeface="Garamond" panose="02020404030301010803" pitchFamily="18" charset="0"/>
              </a:rPr>
              <a:t>Torze</a:t>
            </a:r>
            <a:r>
              <a:rPr lang="pl-PL" dirty="0" smtClean="0">
                <a:latin typeface="Garamond" panose="02020404030301010803" pitchFamily="18" charset="0"/>
              </a:rPr>
              <a:t>.</a:t>
            </a:r>
          </a:p>
          <a:p>
            <a:endParaRPr lang="pl-PL" dirty="0">
              <a:latin typeface="Garamond" panose="02020404030301010803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140968"/>
            <a:ext cx="3548807" cy="334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41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Język Hebrajski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>
                <a:latin typeface="Garamond" panose="02020404030301010803" pitchFamily="18" charset="0"/>
              </a:rPr>
              <a:t>Jest to współczesny język Izraelczyków, którym także posługiwali się Żydzi od czasów niewoli egipskiej. Zapisane są w nim „Tora” i „Talmud”.</a:t>
            </a:r>
          </a:p>
          <a:p>
            <a:endParaRPr lang="pl-PL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839434"/>
            <a:ext cx="5863974" cy="3298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24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Święto Radości Tory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 descr="Original Oil Painting: Simchat Torah Celebration - Alex Lev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47800"/>
            <a:ext cx="8640960" cy="491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693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Święta żydowskie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1. </a:t>
            </a:r>
            <a:r>
              <a:rPr lang="pl-PL" sz="3600" dirty="0" err="1">
                <a:latin typeface="Garamond" panose="02020404030301010803" pitchFamily="18" charset="0"/>
              </a:rPr>
              <a:t>Pesach</a:t>
            </a:r>
            <a:r>
              <a:rPr lang="pl-PL" sz="3600" dirty="0">
                <a:latin typeface="Garamond" panose="02020404030301010803" pitchFamily="18" charset="0"/>
              </a:rPr>
              <a:t>   (Święto Paschy)</a:t>
            </a:r>
          </a:p>
          <a:p>
            <a:r>
              <a:rPr lang="pl-PL" sz="3600" dirty="0">
                <a:latin typeface="Garamond" panose="02020404030301010803" pitchFamily="18" charset="0"/>
              </a:rPr>
              <a:t>2. </a:t>
            </a:r>
            <a:r>
              <a:rPr lang="pl-PL" sz="3600" dirty="0" err="1">
                <a:latin typeface="Garamond" panose="02020404030301010803" pitchFamily="18" charset="0"/>
              </a:rPr>
              <a:t>Chag</a:t>
            </a:r>
            <a:r>
              <a:rPr lang="pl-PL" sz="3600" dirty="0">
                <a:latin typeface="Garamond" panose="02020404030301010803" pitchFamily="18" charset="0"/>
              </a:rPr>
              <a:t> </a:t>
            </a:r>
            <a:r>
              <a:rPr lang="pl-PL" sz="3600" dirty="0" err="1">
                <a:latin typeface="Garamond" panose="02020404030301010803" pitchFamily="18" charset="0"/>
              </a:rPr>
              <a:t>Hamacot</a:t>
            </a:r>
            <a:r>
              <a:rPr lang="pl-PL" sz="3600" dirty="0">
                <a:latin typeface="Garamond" panose="02020404030301010803" pitchFamily="18" charset="0"/>
              </a:rPr>
              <a:t>  (Święto Przaśników)</a:t>
            </a:r>
          </a:p>
          <a:p>
            <a:r>
              <a:rPr lang="pl-PL" sz="3600" dirty="0">
                <a:latin typeface="Garamond" panose="02020404030301010803" pitchFamily="18" charset="0"/>
              </a:rPr>
              <a:t>3. </a:t>
            </a:r>
            <a:r>
              <a:rPr lang="pl-PL" sz="3600" dirty="0" err="1">
                <a:latin typeface="Garamond" panose="02020404030301010803" pitchFamily="18" charset="0"/>
              </a:rPr>
              <a:t>Szawuot</a:t>
            </a:r>
            <a:r>
              <a:rPr lang="pl-PL" sz="3600" dirty="0">
                <a:latin typeface="Garamond" panose="02020404030301010803" pitchFamily="18" charset="0"/>
              </a:rPr>
              <a:t>   (Święto Tygodni)</a:t>
            </a:r>
          </a:p>
          <a:p>
            <a:r>
              <a:rPr lang="pl-PL" sz="3600" dirty="0">
                <a:latin typeface="Garamond" panose="02020404030301010803" pitchFamily="18" charset="0"/>
              </a:rPr>
              <a:t>4. </a:t>
            </a:r>
            <a:r>
              <a:rPr lang="pl-PL" sz="3600" dirty="0" err="1">
                <a:latin typeface="Garamond" panose="02020404030301010803" pitchFamily="18" charset="0"/>
              </a:rPr>
              <a:t>Rosz</a:t>
            </a:r>
            <a:r>
              <a:rPr lang="pl-PL" sz="3600" dirty="0">
                <a:latin typeface="Garamond" panose="02020404030301010803" pitchFamily="18" charset="0"/>
              </a:rPr>
              <a:t> Ha-</a:t>
            </a:r>
            <a:r>
              <a:rPr lang="pl-PL" sz="3600" dirty="0" err="1">
                <a:latin typeface="Garamond" panose="02020404030301010803" pitchFamily="18" charset="0"/>
              </a:rPr>
              <a:t>szana</a:t>
            </a:r>
            <a:r>
              <a:rPr lang="pl-PL" sz="3600" dirty="0">
                <a:latin typeface="Garamond" panose="02020404030301010803" pitchFamily="18" charset="0"/>
              </a:rPr>
              <a:t>   (Święto Trąbienia)</a:t>
            </a:r>
          </a:p>
          <a:p>
            <a:r>
              <a:rPr lang="pl-PL" sz="3600" dirty="0">
                <a:latin typeface="Garamond" panose="02020404030301010803" pitchFamily="18" charset="0"/>
              </a:rPr>
              <a:t>5. </a:t>
            </a:r>
            <a:r>
              <a:rPr lang="pl-PL" sz="3600" dirty="0" err="1">
                <a:latin typeface="Garamond" panose="02020404030301010803" pitchFamily="18" charset="0"/>
              </a:rPr>
              <a:t>Jom</a:t>
            </a:r>
            <a:r>
              <a:rPr lang="pl-PL" sz="3600" dirty="0">
                <a:latin typeface="Garamond" panose="02020404030301010803" pitchFamily="18" charset="0"/>
              </a:rPr>
              <a:t> </a:t>
            </a:r>
            <a:r>
              <a:rPr lang="pl-PL" sz="3600" dirty="0" err="1">
                <a:latin typeface="Garamond" panose="02020404030301010803" pitchFamily="18" charset="0"/>
              </a:rPr>
              <a:t>Kippur</a:t>
            </a:r>
            <a:r>
              <a:rPr lang="pl-PL" sz="3600" dirty="0">
                <a:latin typeface="Garamond" panose="02020404030301010803" pitchFamily="18" charset="0"/>
              </a:rPr>
              <a:t>   (Dzień Pojednania)</a:t>
            </a:r>
          </a:p>
          <a:p>
            <a:r>
              <a:rPr lang="pl-PL" sz="3600" dirty="0">
                <a:latin typeface="Garamond" panose="02020404030301010803" pitchFamily="18" charset="0"/>
              </a:rPr>
              <a:t>6. </a:t>
            </a:r>
            <a:r>
              <a:rPr lang="pl-PL" sz="3600" dirty="0" err="1">
                <a:latin typeface="Garamond" panose="02020404030301010803" pitchFamily="18" charset="0"/>
              </a:rPr>
              <a:t>Sukkot</a:t>
            </a:r>
            <a:r>
              <a:rPr lang="pl-PL" sz="3600" dirty="0">
                <a:latin typeface="Garamond" panose="02020404030301010803" pitchFamily="18" charset="0"/>
              </a:rPr>
              <a:t>   (Święto </a:t>
            </a:r>
            <a:r>
              <a:rPr lang="pl-PL" sz="3600" dirty="0" smtClean="0">
                <a:latin typeface="Garamond" panose="02020404030301010803" pitchFamily="18" charset="0"/>
              </a:rPr>
              <a:t>Szałasów)</a:t>
            </a:r>
            <a:endParaRPr lang="pl-PL" sz="3600" dirty="0">
              <a:latin typeface="Garamond" panose="02020404030301010803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675" y="450912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97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Kalendarz Żydowski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>
                <a:latin typeface="Garamond" panose="02020404030301010803" pitchFamily="18" charset="0"/>
              </a:rPr>
              <a:t>Rok żydowski ma 353, 354 lub 355 dni. Rok księżycowy trwa 354 dni 8 godzin 48 minut i 45 sekund. Rok przestępny przypada siedem razy na przestrzeni dziewiętnastu lat, czyli co dwa lub trzy lata, wydłuża cykl o 30 dni i składa się z trzynastu miesięcy.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068960"/>
            <a:ext cx="2280902" cy="3590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029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Menora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>
                <a:latin typeface="Garamond" panose="02020404030301010803" pitchFamily="18" charset="0"/>
              </a:rPr>
              <a:t>Złoty siedmioramienny świecznik, który znajdował się                     w świątyni jerozolimskiej. Dziś menora jako jeden             z najważniejszych symboli kulturowych judaizmu jest godłem państwa Izrael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068960"/>
            <a:ext cx="2927327" cy="3615249"/>
          </a:xfrm>
          <a:prstGeom prst="rect">
            <a:avLst/>
          </a:prstGeom>
        </p:spPr>
      </p:pic>
      <p:pic>
        <p:nvPicPr>
          <p:cNvPr id="6" name="Symbol zastępczy zawartości 3" descr="meno.jp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2708920"/>
            <a:ext cx="2697209" cy="38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19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Przygotowała Żaklina </a:t>
            </a:r>
            <a:r>
              <a:rPr lang="pl-PL" dirty="0" err="1" smtClean="0"/>
              <a:t>Stróżak</a:t>
            </a:r>
            <a:r>
              <a:rPr lang="pl-PL" dirty="0" smtClean="0"/>
              <a:t>, I TR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700808"/>
            <a:ext cx="4722336" cy="4572000"/>
          </a:xfrm>
        </p:spPr>
      </p:pic>
    </p:spTree>
    <p:extLst>
      <p:ext uri="{BB962C8B-B14F-4D97-AF65-F5344CB8AC3E}">
        <p14:creationId xmlns:p14="http://schemas.microsoft.com/office/powerpoint/2010/main" val="3979639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to jest Tora?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>
                <a:latin typeface="Garamond" panose="02020404030301010803" pitchFamily="18" charset="0"/>
              </a:rPr>
              <a:t>T</a:t>
            </a:r>
            <a:r>
              <a:rPr lang="pl-PL" dirty="0" smtClean="0">
                <a:latin typeface="Garamond" panose="02020404030301010803" pitchFamily="18" charset="0"/>
              </a:rPr>
              <a:t>o </a:t>
            </a:r>
            <a:r>
              <a:rPr lang="pl-PL" dirty="0">
                <a:latin typeface="Garamond" panose="02020404030301010803" pitchFamily="18" charset="0"/>
              </a:rPr>
              <a:t>najważniejsza księga </a:t>
            </a:r>
            <a:r>
              <a:rPr lang="pl-PL" dirty="0" smtClean="0">
                <a:latin typeface="Garamond" panose="02020404030301010803" pitchFamily="18" charset="0"/>
              </a:rPr>
              <a:t>judaizmu - pierwsze </a:t>
            </a:r>
            <a:r>
              <a:rPr lang="pl-PL" dirty="0">
                <a:latin typeface="Garamond" panose="02020404030301010803" pitchFamily="18" charset="0"/>
              </a:rPr>
              <a:t>pięć ksiąg </a:t>
            </a:r>
            <a:r>
              <a:rPr lang="pl-PL" dirty="0" smtClean="0">
                <a:latin typeface="Garamond" panose="02020404030301010803" pitchFamily="18" charset="0"/>
              </a:rPr>
              <a:t>Biblii, </a:t>
            </a:r>
            <a:r>
              <a:rPr lang="pl-PL" dirty="0">
                <a:latin typeface="Garamond" panose="02020404030301010803" pitchFamily="18" charset="0"/>
              </a:rPr>
              <a:t>która reguluje zasady życia </a:t>
            </a:r>
            <a:r>
              <a:rPr lang="pl-PL" dirty="0" smtClean="0">
                <a:latin typeface="Garamond" panose="02020404030301010803" pitchFamily="18" charset="0"/>
              </a:rPr>
              <a:t>religijnego                               </a:t>
            </a:r>
            <a:r>
              <a:rPr lang="pl-PL" dirty="0">
                <a:latin typeface="Garamond" panose="02020404030301010803" pitchFamily="18" charset="0"/>
              </a:rPr>
              <a:t>i społecznego. Pochodzi od słowa „</a:t>
            </a:r>
            <a:r>
              <a:rPr lang="pl-PL" dirty="0" err="1">
                <a:latin typeface="Garamond" panose="02020404030301010803" pitchFamily="18" charset="0"/>
              </a:rPr>
              <a:t>torah</a:t>
            </a:r>
            <a:r>
              <a:rPr lang="pl-PL" dirty="0">
                <a:latin typeface="Garamond" panose="02020404030301010803" pitchFamily="18" charset="0"/>
              </a:rPr>
              <a:t>” tłumaczonego jako prawo, pouczenie. Nie jest zatem zwykłą książką, a Bożą </a:t>
            </a:r>
            <a:r>
              <a:rPr lang="pl-PL" dirty="0" smtClean="0">
                <a:latin typeface="Garamond" panose="02020404030301010803" pitchFamily="18" charset="0"/>
              </a:rPr>
              <a:t>instrukcją</a:t>
            </a:r>
            <a:r>
              <a:rPr lang="pl-PL" dirty="0">
                <a:latin typeface="Garamond" panose="02020404030301010803" pitchFamily="18" charset="0"/>
              </a:rPr>
              <a:t>, której każdy, nawet najdrobniejszy znak ma ściśle określone znaczenie.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702" y="3645024"/>
            <a:ext cx="327109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3" descr="Torah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512" y="4005064"/>
            <a:ext cx="3528392" cy="263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5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torarolle2_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2105020"/>
            <a:ext cx="2128273" cy="325756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7700" dirty="0" smtClean="0"/>
              <a:t>TORA</a:t>
            </a:r>
            <a:endParaRPr lang="pl-PL" sz="77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>
                <a:latin typeface="Garamond" panose="02020404030301010803" pitchFamily="18" charset="0"/>
              </a:rPr>
              <a:t>S</a:t>
            </a:r>
            <a:r>
              <a:rPr lang="pl-PL" dirty="0" smtClean="0">
                <a:latin typeface="Garamond" panose="02020404030301010803" pitchFamily="18" charset="0"/>
              </a:rPr>
              <a:t>kłada </a:t>
            </a:r>
            <a:r>
              <a:rPr lang="pl-PL" dirty="0">
                <a:latin typeface="Garamond" panose="02020404030301010803" pitchFamily="18" charset="0"/>
              </a:rPr>
              <a:t>się z pięciu ksiąg napisanych w języku </a:t>
            </a:r>
            <a:r>
              <a:rPr lang="pl-PL" dirty="0" smtClean="0">
                <a:latin typeface="Garamond" panose="02020404030301010803" pitchFamily="18" charset="0"/>
              </a:rPr>
              <a:t>hebrajskim:</a:t>
            </a:r>
          </a:p>
          <a:p>
            <a:endParaRPr lang="pl-PL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pl-PL" dirty="0">
                <a:latin typeface="Garamond" panose="02020404030301010803" pitchFamily="18" charset="0"/>
              </a:rPr>
              <a:t> </a:t>
            </a:r>
            <a:r>
              <a:rPr lang="pl-PL" dirty="0" smtClean="0">
                <a:latin typeface="Garamond" panose="02020404030301010803" pitchFamily="18" charset="0"/>
              </a:rPr>
              <a:t>     </a:t>
            </a:r>
            <a:r>
              <a:rPr lang="pl-PL" dirty="0" smtClean="0">
                <a:latin typeface="Garamond" panose="02020404030301010803" pitchFamily="18" charset="0"/>
              </a:rPr>
              <a:t>         </a:t>
            </a:r>
            <a:r>
              <a:rPr lang="pl-PL" sz="3600" dirty="0" smtClean="0">
                <a:latin typeface="Garamond" panose="02020404030301010803" pitchFamily="18" charset="0"/>
              </a:rPr>
              <a:t>1.Księga </a:t>
            </a:r>
            <a:r>
              <a:rPr lang="pl-PL" sz="3600" dirty="0" smtClean="0">
                <a:latin typeface="Garamond" panose="02020404030301010803" pitchFamily="18" charset="0"/>
              </a:rPr>
              <a:t>Rodzaju</a:t>
            </a:r>
          </a:p>
          <a:p>
            <a:pPr marL="0" indent="0">
              <a:buNone/>
            </a:pPr>
            <a:r>
              <a:rPr lang="pl-PL" dirty="0">
                <a:latin typeface="Garamond" panose="02020404030301010803" pitchFamily="18" charset="0"/>
              </a:rPr>
              <a:t> </a:t>
            </a:r>
            <a:r>
              <a:rPr lang="pl-PL" dirty="0" smtClean="0">
                <a:latin typeface="Garamond" panose="02020404030301010803" pitchFamily="18" charset="0"/>
              </a:rPr>
              <a:t>     </a:t>
            </a:r>
            <a:r>
              <a:rPr lang="pl-PL" dirty="0" smtClean="0">
                <a:latin typeface="Garamond" panose="02020404030301010803" pitchFamily="18" charset="0"/>
              </a:rPr>
              <a:t>         </a:t>
            </a:r>
            <a:r>
              <a:rPr lang="pl-PL" sz="3600" dirty="0" smtClean="0">
                <a:latin typeface="Garamond" panose="02020404030301010803" pitchFamily="18" charset="0"/>
              </a:rPr>
              <a:t>2.Księga </a:t>
            </a:r>
            <a:r>
              <a:rPr lang="pl-PL" sz="3600" dirty="0" smtClean="0">
                <a:latin typeface="Garamond" panose="02020404030301010803" pitchFamily="18" charset="0"/>
              </a:rPr>
              <a:t>Wyjścia</a:t>
            </a:r>
          </a:p>
          <a:p>
            <a:pPr marL="0" indent="0">
              <a:buNone/>
            </a:pPr>
            <a:r>
              <a:rPr lang="pl-PL" sz="3600" dirty="0">
                <a:latin typeface="Garamond" panose="02020404030301010803" pitchFamily="18" charset="0"/>
              </a:rPr>
              <a:t> </a:t>
            </a:r>
            <a:r>
              <a:rPr lang="pl-PL" sz="3600" dirty="0" smtClean="0">
                <a:latin typeface="Garamond" panose="02020404030301010803" pitchFamily="18" charset="0"/>
              </a:rPr>
              <a:t>     </a:t>
            </a:r>
            <a:r>
              <a:rPr lang="pl-PL" sz="3600" dirty="0" smtClean="0">
                <a:latin typeface="Garamond" panose="02020404030301010803" pitchFamily="18" charset="0"/>
              </a:rPr>
              <a:t>     3.Księga </a:t>
            </a:r>
            <a:r>
              <a:rPr lang="pl-PL" sz="3600" dirty="0" smtClean="0">
                <a:latin typeface="Garamond" panose="02020404030301010803" pitchFamily="18" charset="0"/>
              </a:rPr>
              <a:t>Kapłańska</a:t>
            </a:r>
          </a:p>
          <a:p>
            <a:pPr marL="0" indent="0">
              <a:buNone/>
            </a:pPr>
            <a:r>
              <a:rPr lang="pl-PL" sz="3600" dirty="0">
                <a:latin typeface="Garamond" panose="02020404030301010803" pitchFamily="18" charset="0"/>
              </a:rPr>
              <a:t> </a:t>
            </a:r>
            <a:r>
              <a:rPr lang="pl-PL" sz="3600" dirty="0" smtClean="0">
                <a:latin typeface="Garamond" panose="02020404030301010803" pitchFamily="18" charset="0"/>
              </a:rPr>
              <a:t>     </a:t>
            </a:r>
            <a:r>
              <a:rPr lang="pl-PL" sz="3600" dirty="0" smtClean="0">
                <a:latin typeface="Garamond" panose="02020404030301010803" pitchFamily="18" charset="0"/>
              </a:rPr>
              <a:t>     4.Księga </a:t>
            </a:r>
            <a:r>
              <a:rPr lang="pl-PL" sz="3600" dirty="0" smtClean="0">
                <a:latin typeface="Garamond" panose="02020404030301010803" pitchFamily="18" charset="0"/>
              </a:rPr>
              <a:t>Liczb</a:t>
            </a:r>
          </a:p>
          <a:p>
            <a:pPr marL="0" indent="0">
              <a:buNone/>
            </a:pPr>
            <a:r>
              <a:rPr lang="pl-PL" sz="3600" dirty="0">
                <a:latin typeface="Garamond" panose="02020404030301010803" pitchFamily="18" charset="0"/>
              </a:rPr>
              <a:t> </a:t>
            </a:r>
            <a:r>
              <a:rPr lang="pl-PL" sz="3600" dirty="0" smtClean="0">
                <a:latin typeface="Garamond" panose="02020404030301010803" pitchFamily="18" charset="0"/>
              </a:rPr>
              <a:t>     5.Księga Powtórzonego Prawa</a:t>
            </a:r>
            <a:endParaRPr lang="pl-PL" sz="3600" dirty="0">
              <a:latin typeface="Garamond" panose="02020404030301010803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060" y="1988840"/>
            <a:ext cx="284797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32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4294967295"/>
          </p:nvPr>
        </p:nvSpPr>
        <p:spPr>
          <a:xfrm>
            <a:off x="611560" y="404664"/>
            <a:ext cx="7772400" cy="4572000"/>
          </a:xfrm>
        </p:spPr>
        <p:txBody>
          <a:bodyPr/>
          <a:lstStyle/>
          <a:p>
            <a:r>
              <a:rPr lang="pl-PL" dirty="0">
                <a:latin typeface="Garamond" panose="02020404030301010803" pitchFamily="18" charset="0"/>
              </a:rPr>
              <a:t>Według żydowskiej tradycji </a:t>
            </a:r>
            <a:r>
              <a:rPr lang="pl-PL" dirty="0" smtClean="0">
                <a:latin typeface="Garamond" panose="02020404030301010803" pitchFamily="18" charset="0"/>
              </a:rPr>
              <a:t>Tora jest </a:t>
            </a:r>
            <a:r>
              <a:rPr lang="pl-PL" dirty="0">
                <a:latin typeface="Garamond" panose="02020404030301010803" pitchFamily="18" charset="0"/>
              </a:rPr>
              <a:t>księgą objawioną, jest znakiem Przymierza (łac. </a:t>
            </a:r>
            <a:r>
              <a:rPr lang="pl-PL" dirty="0" err="1">
                <a:latin typeface="Garamond" panose="02020404030301010803" pitchFamily="18" charset="0"/>
              </a:rPr>
              <a:t>testamentum</a:t>
            </a:r>
            <a:r>
              <a:rPr lang="pl-PL" dirty="0">
                <a:latin typeface="Garamond" panose="02020404030301010803" pitchFamily="18" charset="0"/>
              </a:rPr>
              <a:t> - przymierze) Boga z Izraelem. Została dana M</a:t>
            </a:r>
            <a:r>
              <a:rPr lang="pl-PL" dirty="0" smtClean="0">
                <a:latin typeface="Garamond" panose="02020404030301010803" pitchFamily="18" charset="0"/>
              </a:rPr>
              <a:t>ojżeszowi </a:t>
            </a:r>
            <a:r>
              <a:rPr lang="pl-PL" dirty="0">
                <a:latin typeface="Garamond" panose="02020404030301010803" pitchFamily="18" charset="0"/>
              </a:rPr>
              <a:t>na górze </a:t>
            </a:r>
            <a:r>
              <a:rPr lang="pl-PL" dirty="0" smtClean="0">
                <a:latin typeface="Garamond" panose="02020404030301010803" pitchFamily="18" charset="0"/>
              </a:rPr>
              <a:t>Synaj.</a:t>
            </a:r>
          </a:p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4" y="2420888"/>
            <a:ext cx="7603067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973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932821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>
                <a:latin typeface="Garamond" panose="02020404030301010803" pitchFamily="18" charset="0"/>
              </a:rPr>
              <a:t>Jest świętem kończącym cykl rocznego, publicznego czytania Tory i początkiem nowego. </a:t>
            </a:r>
            <a:endParaRPr lang="pl-PL" sz="2800" dirty="0">
              <a:latin typeface="Garamond" panose="02020404030301010803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259632" y="163380"/>
            <a:ext cx="32904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4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Simchat</a:t>
            </a:r>
            <a:r>
              <a:rPr lang="pl-PL" sz="4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Tora</a:t>
            </a:r>
          </a:p>
        </p:txBody>
      </p:sp>
      <p:pic>
        <p:nvPicPr>
          <p:cNvPr id="5" name="Obraz 4" descr="1292939233.76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866449"/>
            <a:ext cx="8263711" cy="2330096"/>
          </a:xfrm>
          <a:prstGeom prst="rect">
            <a:avLst/>
          </a:prstGeom>
        </p:spPr>
      </p:pic>
      <p:pic>
        <p:nvPicPr>
          <p:cNvPr id="6" name="Obraz 5" descr="770px-ReadingOfTheTora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9885" y="3945813"/>
            <a:ext cx="3737307" cy="291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77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Simchat</a:t>
            </a:r>
            <a:r>
              <a:rPr lang="pl-PL" dirty="0" smtClean="0"/>
              <a:t> Tora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>
                <a:latin typeface="Garamond" panose="02020404030301010803" pitchFamily="18" charset="0"/>
              </a:rPr>
              <a:t>Głównym rytuałem </a:t>
            </a:r>
            <a:r>
              <a:rPr lang="pl-PL" dirty="0" err="1">
                <a:latin typeface="Garamond" panose="02020404030301010803" pitchFamily="18" charset="0"/>
              </a:rPr>
              <a:t>Simchat</a:t>
            </a:r>
            <a:r>
              <a:rPr lang="pl-PL" dirty="0">
                <a:latin typeface="Garamond" panose="02020404030301010803" pitchFamily="18" charset="0"/>
              </a:rPr>
              <a:t> Tora są radosne procesje (</a:t>
            </a:r>
            <a:r>
              <a:rPr lang="pl-PL" dirty="0" err="1">
                <a:latin typeface="Garamond" panose="02020404030301010803" pitchFamily="18" charset="0"/>
              </a:rPr>
              <a:t>hakafot</a:t>
            </a:r>
            <a:r>
              <a:rPr lang="pl-PL" dirty="0">
                <a:latin typeface="Garamond" panose="02020404030301010803" pitchFamily="18" charset="0"/>
              </a:rPr>
              <a:t>), podczas których świętujący tańczą i śpiewają niosąc zwoje Tory. Po zakończeniu siedmiu długich, tanecznych procesji odczytywany jest końcowy fragment Tory, a zaraz potem jej początek</a:t>
            </a:r>
            <a:r>
              <a:rPr lang="pl-PL" dirty="0" smtClean="0">
                <a:latin typeface="Garamond" panose="02020404030301010803" pitchFamily="18" charset="0"/>
              </a:rPr>
              <a:t>.</a:t>
            </a:r>
          </a:p>
          <a:p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73016"/>
            <a:ext cx="4186808" cy="2845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Israel Celebrates Simchat Torah: The Joy of God's Word! | Israel Tod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83" y="3717032"/>
            <a:ext cx="4292052" cy="239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8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imchat Tora – Chabad Lubawicz Polska – Centrum Żydowsk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6192688" cy="620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100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43608" y="5085184"/>
            <a:ext cx="698477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700" dirty="0">
                <a:latin typeface="Garamond" panose="02020404030301010803" pitchFamily="18" charset="0"/>
              </a:rPr>
              <a:t>Ze zwojami Tory w ramionach okrąża się 7 razy synagogę. Z Torą przytuloną do siebie jak              z panną młodą tańczy się z radości!</a:t>
            </a:r>
            <a:endParaRPr lang="pl-PL" sz="2700" dirty="0">
              <a:latin typeface="Garamond" panose="02020404030301010803" pitchFamily="18" charset="0"/>
            </a:endParaRPr>
          </a:p>
        </p:txBody>
      </p:sp>
      <p:pic>
        <p:nvPicPr>
          <p:cNvPr id="4" name="Symbol zastępczy zawartości 3" descr="simchat-torah-danc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60648"/>
            <a:ext cx="7200800" cy="472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9065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pitał">
  <a:themeElements>
    <a:clrScheme name="Kapitał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Kapitał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apita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128</TotalTime>
  <Words>568</Words>
  <Application>Microsoft Office PowerPoint</Application>
  <PresentationFormat>Pokaz na ekranie (4:3)</PresentationFormat>
  <Paragraphs>54</Paragraphs>
  <Slides>23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9" baseType="lpstr">
      <vt:lpstr>Arial</vt:lpstr>
      <vt:lpstr>Franklin Gothic Book</vt:lpstr>
      <vt:lpstr>Garamond</vt:lpstr>
      <vt:lpstr>Perpetua</vt:lpstr>
      <vt:lpstr>Wingdings 2</vt:lpstr>
      <vt:lpstr>Kapitał</vt:lpstr>
      <vt:lpstr>Simchat Tora- Radość Tory</vt:lpstr>
      <vt:lpstr>Święto Radości Tory</vt:lpstr>
      <vt:lpstr>Co to jest Tora?</vt:lpstr>
      <vt:lpstr>TORA</vt:lpstr>
      <vt:lpstr>Prezentacja programu PowerPoint</vt:lpstr>
      <vt:lpstr>Prezentacja programu PowerPoint</vt:lpstr>
      <vt:lpstr>Simchat Tora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Sefer Tora </vt:lpstr>
      <vt:lpstr>Judaizm </vt:lpstr>
      <vt:lpstr>Talmud</vt:lpstr>
      <vt:lpstr>Język Hebrajski</vt:lpstr>
      <vt:lpstr>Święta żydowskie </vt:lpstr>
      <vt:lpstr>Kalendarz Żydowski</vt:lpstr>
      <vt:lpstr>Menora </vt:lpstr>
      <vt:lpstr>Przygotowała Żaklina Stróżak, I TR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Simchat Tora- Radość Tory</dc:title>
  <dc:creator>user</dc:creator>
  <cp:lastModifiedBy>Dell</cp:lastModifiedBy>
  <cp:revision>16</cp:revision>
  <dcterms:created xsi:type="dcterms:W3CDTF">2020-12-07T18:21:32Z</dcterms:created>
  <dcterms:modified xsi:type="dcterms:W3CDTF">2020-12-27T20:13:48Z</dcterms:modified>
</cp:coreProperties>
</file>