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7" r:id="rId8"/>
    <p:sldId id="268" r:id="rId9"/>
    <p:sldId id="269" r:id="rId10"/>
    <p:sldId id="277" r:id="rId11"/>
    <p:sldId id="271" r:id="rId12"/>
    <p:sldId id="273" r:id="rId13"/>
    <p:sldId id="274" r:id="rId14"/>
    <p:sldId id="272" r:id="rId15"/>
    <p:sldId id="275" r:id="rId16"/>
    <p:sldId id="276" r:id="rId17"/>
    <p:sldId id="278" r:id="rId18"/>
    <p:sldId id="282" r:id="rId19"/>
    <p:sldId id="281" r:id="rId20"/>
    <p:sldId id="283" r:id="rId21"/>
    <p:sldId id="279" r:id="rId22"/>
    <p:sldId id="280" r:id="rId23"/>
    <p:sldId id="284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243" autoAdjust="0"/>
    <p:restoredTop sz="94660"/>
  </p:normalViewPr>
  <p:slideViewPr>
    <p:cSldViewPr snapToGrid="0">
      <p:cViewPr varScale="1">
        <p:scale>
          <a:sx n="55" d="100"/>
          <a:sy n="55" d="100"/>
        </p:scale>
        <p:origin x="3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781A-7E0E-4C9C-A78D-10445546B2B5}" type="datetimeFigureOut">
              <a:rPr lang="pl-PL" smtClean="0"/>
              <a:t>22.01.2021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2585-F5E7-4E72-BFF7-AB50E9A10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243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781A-7E0E-4C9C-A78D-10445546B2B5}" type="datetimeFigureOut">
              <a:rPr lang="pl-PL" smtClean="0"/>
              <a:t>22.01.2021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2585-F5E7-4E72-BFF7-AB50E9A10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827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781A-7E0E-4C9C-A78D-10445546B2B5}" type="datetimeFigureOut">
              <a:rPr lang="pl-PL" smtClean="0"/>
              <a:t>22.01.2021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2585-F5E7-4E72-BFF7-AB50E9A10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872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781A-7E0E-4C9C-A78D-10445546B2B5}" type="datetimeFigureOut">
              <a:rPr lang="pl-PL" smtClean="0"/>
              <a:t>22.01.2021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2585-F5E7-4E72-BFF7-AB50E9A10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639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781A-7E0E-4C9C-A78D-10445546B2B5}" type="datetimeFigureOut">
              <a:rPr lang="pl-PL" smtClean="0"/>
              <a:t>22.01.2021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2585-F5E7-4E72-BFF7-AB50E9A10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395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781A-7E0E-4C9C-A78D-10445546B2B5}" type="datetimeFigureOut">
              <a:rPr lang="pl-PL" smtClean="0"/>
              <a:t>22.01.2021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2585-F5E7-4E72-BFF7-AB50E9A10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11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781A-7E0E-4C9C-A78D-10445546B2B5}" type="datetimeFigureOut">
              <a:rPr lang="pl-PL" smtClean="0"/>
              <a:t>22.01.2021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2585-F5E7-4E72-BFF7-AB50E9A10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367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781A-7E0E-4C9C-A78D-10445546B2B5}" type="datetimeFigureOut">
              <a:rPr lang="pl-PL" smtClean="0"/>
              <a:t>22.01.2021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2585-F5E7-4E72-BFF7-AB50E9A10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311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781A-7E0E-4C9C-A78D-10445546B2B5}" type="datetimeFigureOut">
              <a:rPr lang="pl-PL" smtClean="0"/>
              <a:t>22.01.2021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2585-F5E7-4E72-BFF7-AB50E9A10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490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781A-7E0E-4C9C-A78D-10445546B2B5}" type="datetimeFigureOut">
              <a:rPr lang="pl-PL" smtClean="0"/>
              <a:t>22.01.2021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2585-F5E7-4E72-BFF7-AB50E9A10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943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781A-7E0E-4C9C-A78D-10445546B2B5}" type="datetimeFigureOut">
              <a:rPr lang="pl-PL" smtClean="0"/>
              <a:t>22.01.2021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2585-F5E7-4E72-BFF7-AB50E9A10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730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B781A-7E0E-4C9C-A78D-10445546B2B5}" type="datetimeFigureOut">
              <a:rPr lang="pl-PL" smtClean="0"/>
              <a:t>22.01.2021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92585-F5E7-4E72-BFF7-AB50E9A10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06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etodysci.pl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hyperlink" Target="http://www.orthodox.pl/" TargetMode="External"/><Relationship Id="rId3" Type="http://schemas.openxmlformats.org/officeDocument/2006/relationships/hyperlink" Target="http://www.luteranie.pl/" TargetMode="External"/><Relationship Id="rId7" Type="http://schemas.openxmlformats.org/officeDocument/2006/relationships/hyperlink" Target="http://www.reformowani.pl/" TargetMode="External"/><Relationship Id="rId12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hyperlink" Target="http://www.mariawita.pl/" TargetMode="External"/><Relationship Id="rId5" Type="http://schemas.openxmlformats.org/officeDocument/2006/relationships/hyperlink" Target="http://metodysci.pl/" TargetMode="External"/><Relationship Id="rId15" Type="http://schemas.openxmlformats.org/officeDocument/2006/relationships/image" Target="../media/image57.jpeg"/><Relationship Id="rId10" Type="http://schemas.openxmlformats.org/officeDocument/2006/relationships/image" Target="../media/image54.jpeg"/><Relationship Id="rId4" Type="http://schemas.openxmlformats.org/officeDocument/2006/relationships/image" Target="../media/image52.jpeg"/><Relationship Id="rId9" Type="http://schemas.openxmlformats.org/officeDocument/2006/relationships/hyperlink" Target="http://www.polskokatolicki.pl/" TargetMode="External"/><Relationship Id="rId1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8453" y="0"/>
            <a:ext cx="11112500" cy="1184591"/>
          </a:xfrm>
        </p:spPr>
        <p:txBody>
          <a:bodyPr>
            <a:noAutofit/>
          </a:bodyPr>
          <a:lstStyle/>
          <a:p>
            <a:r>
              <a:rPr lang="pl-PL" sz="7700" b="1" dirty="0" smtClean="0"/>
              <a:t>Tydzień Ekumeniczny  2021</a:t>
            </a:r>
            <a:endParaRPr lang="pl-PL" sz="77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5" y="1124409"/>
            <a:ext cx="11026137" cy="573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419635" cy="6986045"/>
          </a:xfrm>
          <a:prstGeom prst="rect">
            <a:avLst/>
          </a:prstGeom>
        </p:spPr>
      </p:pic>
      <p:pic>
        <p:nvPicPr>
          <p:cNvPr id="3" name="Picture 5" descr="Kościół Ewangelicko-Metodystyczny w RP">
            <a:hlinkClick r:id="rId3" tooltip="Kościół Ewangelicko-Metodystyczny w R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962" y="4430851"/>
            <a:ext cx="1342678" cy="242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189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8815" y="381964"/>
            <a:ext cx="111070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3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1054 r. tzw. Wielka Schizma Wschodnia – oddziela się prawosławie</a:t>
            </a:r>
            <a:endParaRPr lang="pl-PL" sz="33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15" y="1544437"/>
            <a:ext cx="1352550" cy="20097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03" y="1203766"/>
            <a:ext cx="3657552" cy="548061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75" y="1203766"/>
            <a:ext cx="4156758" cy="415675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656" y="4896091"/>
            <a:ext cx="2724207" cy="18186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8" y="428896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66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5" y="146613"/>
            <a:ext cx="5919967" cy="378877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696" y="146613"/>
            <a:ext cx="5146876" cy="386015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28" y="3280757"/>
            <a:ext cx="5359166" cy="357724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863787" y="4653023"/>
            <a:ext cx="470596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3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Cerkiew               Ikonostas</a:t>
            </a:r>
            <a:endParaRPr lang="pl-PL" sz="33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02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5" y="1886251"/>
            <a:ext cx="3490084" cy="465344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943" y="2825273"/>
            <a:ext cx="2480417" cy="371442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273" y="231493"/>
            <a:ext cx="3551727" cy="5335929"/>
          </a:xfrm>
          <a:prstGeom prst="rect">
            <a:avLst/>
          </a:prstGeom>
        </p:spPr>
      </p:pic>
      <p:pic>
        <p:nvPicPr>
          <p:cNvPr id="6" name="Picture 8" descr="Anastasia &amp; Andrii | prawosławny ślub w cerkwii w Lublinie - Agnieszka Małe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25357" y="370391"/>
            <a:ext cx="5208549" cy="2754775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70485" y="231493"/>
            <a:ext cx="346864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dirty="0" smtClean="0">
                <a:latin typeface="Garamond" panose="02020404030301010803" pitchFamily="18" charset="0"/>
              </a:rPr>
              <a:t>Sakramenty w cerkwi</a:t>
            </a:r>
          </a:p>
          <a:p>
            <a:r>
              <a:rPr lang="pl-PL" sz="2300" dirty="0" smtClean="0">
                <a:latin typeface="Garamond" panose="02020404030301010803" pitchFamily="18" charset="0"/>
              </a:rPr>
              <a:t>prawosławnej – zachowano </a:t>
            </a:r>
          </a:p>
          <a:p>
            <a:r>
              <a:rPr lang="pl-PL" sz="2300" dirty="0" smtClean="0">
                <a:latin typeface="Garamond" panose="02020404030301010803" pitchFamily="18" charset="0"/>
              </a:rPr>
              <a:t>wszystkie 7, nieco inaczej </a:t>
            </a:r>
          </a:p>
          <a:p>
            <a:r>
              <a:rPr lang="pl-PL" sz="2300" dirty="0" smtClean="0">
                <a:latin typeface="Garamond" panose="02020404030301010803" pitchFamily="18" charset="0"/>
              </a:rPr>
              <a:t>Sprawowane, nie ma celibatu</a:t>
            </a:r>
            <a:endParaRPr lang="pl-PL" sz="2300" dirty="0">
              <a:latin typeface="Garamond" panose="02020404030301010803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875360" y="4694059"/>
            <a:ext cx="2007281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Chrzest przez </a:t>
            </a:r>
          </a:p>
          <a:p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anurzenie, </a:t>
            </a:r>
          </a:p>
          <a:p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Bierzmowanie </a:t>
            </a:r>
          </a:p>
          <a:p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zaraz po chrzcie </a:t>
            </a:r>
          </a:p>
          <a:p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św.</a:t>
            </a:r>
            <a:endParaRPr lang="pl-PL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02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3" y="335665"/>
            <a:ext cx="5009265" cy="375694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01" y="4218986"/>
            <a:ext cx="3082260" cy="205433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68" y="335665"/>
            <a:ext cx="5948506" cy="334603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261" y="3808072"/>
            <a:ext cx="3803890" cy="299971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9811151" y="4907818"/>
            <a:ext cx="225100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Komunia święta –</a:t>
            </a:r>
          </a:p>
          <a:p>
            <a:r>
              <a:rPr lang="pl-PL" sz="23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prosfora</a:t>
            </a:r>
            <a:endParaRPr lang="pl-PL" sz="23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4300958"/>
            <a:ext cx="3298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Chleb Eucharystyczny</a:t>
            </a:r>
          </a:p>
          <a:p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prawosławiu,</a:t>
            </a:r>
          </a:p>
          <a:p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akże „opłatek”</a:t>
            </a:r>
          </a:p>
          <a:p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wigilijny w takiej </a:t>
            </a:r>
          </a:p>
          <a:p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ormie. </a:t>
            </a:r>
          </a:p>
          <a:p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Komunia św. pod 2 postaciami, prosfora zanurzana na łyżeczce </a:t>
            </a:r>
          </a:p>
          <a:p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winie konsekrowanym</a:t>
            </a:r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679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357" y="995423"/>
            <a:ext cx="2276753" cy="5688957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0" y="152699"/>
            <a:ext cx="1197475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100" dirty="0" smtClean="0">
                <a:latin typeface="Garamond" panose="02020404030301010803" pitchFamily="18" charset="0"/>
              </a:rPr>
              <a:t>1517 r. – wystąpienie Marcina Lutra, symboliczny początek </a:t>
            </a:r>
            <a:r>
              <a:rPr lang="pl-PL" sz="3100" b="1" dirty="0" smtClean="0">
                <a:latin typeface="Garamond" panose="02020404030301010803" pitchFamily="18" charset="0"/>
              </a:rPr>
              <a:t>protestantyzmu</a:t>
            </a:r>
            <a:endParaRPr lang="pl-PL" sz="3100" b="1" dirty="0">
              <a:latin typeface="Garamond" panose="02020404030301010803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17" y="3657300"/>
            <a:ext cx="2068884" cy="282482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96" y="731433"/>
            <a:ext cx="3790709" cy="379070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35" y="995423"/>
            <a:ext cx="3802284" cy="380228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104435" y="5069711"/>
            <a:ext cx="22333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Pastor luterański </a:t>
            </a:r>
            <a:endParaRPr lang="pl-PL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96770" y="4178461"/>
            <a:ext cx="2049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Róża Lutra – symbol</a:t>
            </a:r>
          </a:p>
          <a:p>
            <a:r>
              <a:rPr lang="pl-PL" dirty="0" smtClean="0"/>
              <a:t>luterański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131234" y="6482122"/>
            <a:ext cx="34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Krzyż hugenocki – symbol kalwiński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7994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" y="183211"/>
            <a:ext cx="5662997" cy="377533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322" y="2806860"/>
            <a:ext cx="5216325" cy="391224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809782" y="426280"/>
            <a:ext cx="69914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Protestantyzm odrzucił część sakramentów, np. spowiedź,</a:t>
            </a:r>
          </a:p>
          <a:p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ałżeństwo nie jest sakramentem, nie ma celibatu.         Zamiast bierzmowania </a:t>
            </a:r>
            <a:r>
              <a:rPr lang="pl-PL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tzw.konfirmacja</a:t>
            </a:r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nie jest ona</a:t>
            </a:r>
          </a:p>
          <a:p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akramentem. Sprawują sakrament chrztu św. i Wieczerzy Pańskiej, wierzą w obecność Pana Jezusa w Eucharystii               tylko podczas  sprawowania/przyjmowania</a:t>
            </a:r>
            <a:endParaRPr lang="pl-PL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0" y="4109890"/>
            <a:ext cx="68146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Protestanci opierają się przede wszystkim na Słowie Bożym, </a:t>
            </a:r>
          </a:p>
          <a:p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 ma kultu świętych, jedynym pośrednikiem jest Chrystus</a:t>
            </a:r>
            <a:endParaRPr lang="pl-PL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550445" y="426280"/>
            <a:ext cx="2259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Garamond" panose="02020404030301010803" pitchFamily="18" charset="0"/>
              </a:rPr>
              <a:t>Protestanccy duchowni</a:t>
            </a:r>
          </a:p>
        </p:txBody>
      </p:sp>
      <p:pic>
        <p:nvPicPr>
          <p:cNvPr id="2050" name="Picture 2" descr="Sola Scriptura, by Scripture alone. Sola Gratia, by grace alone. Sola Fide,  by faith alone. Solus Christus, through Christ alone. Soli Deo Gloria,  glory to God … | Sola scriptura, Sola fide,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62" y="4911486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2766942" y="5262958"/>
            <a:ext cx="18725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Tylko Pismo</a:t>
            </a:r>
          </a:p>
          <a:p>
            <a:r>
              <a:rPr lang="pl-PL" dirty="0" smtClean="0"/>
              <a:t>Tylko Łaska</a:t>
            </a:r>
          </a:p>
          <a:p>
            <a:r>
              <a:rPr lang="pl-PL" dirty="0" smtClean="0"/>
              <a:t>Tylko wiara</a:t>
            </a:r>
          </a:p>
          <a:p>
            <a:r>
              <a:rPr lang="pl-PL" dirty="0" smtClean="0"/>
              <a:t>Tylko Chrystus</a:t>
            </a:r>
          </a:p>
          <a:p>
            <a:r>
              <a:rPr lang="pl-PL" dirty="0" smtClean="0"/>
              <a:t>Tylko chwała Boże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8770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05114" y="393539"/>
            <a:ext cx="548887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300" dirty="0" smtClean="0">
                <a:latin typeface="Garamond" panose="02020404030301010803" pitchFamily="18" charset="0"/>
              </a:rPr>
              <a:t>1534 r. – powstaje </a:t>
            </a:r>
            <a:r>
              <a:rPr lang="pl-PL" sz="3300" b="1" dirty="0" smtClean="0">
                <a:latin typeface="Garamond" panose="02020404030301010803" pitchFamily="18" charset="0"/>
              </a:rPr>
              <a:t>anglikanizm</a:t>
            </a:r>
            <a:endParaRPr lang="pl-PL" sz="3300" b="1" dirty="0">
              <a:latin typeface="Garamond" panose="02020404030301010803" pitchFamily="18" charset="0"/>
            </a:endParaRPr>
          </a:p>
        </p:txBody>
      </p:sp>
      <p:pic>
        <p:nvPicPr>
          <p:cNvPr id="4" name="Picture 4" descr="Brak dostępnego opisu zdjęci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3065" y="285728"/>
            <a:ext cx="2087692" cy="180929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637478" y="4798366"/>
            <a:ext cx="550663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Odrzucono władzę papieską, głową Kościoła</a:t>
            </a:r>
          </a:p>
          <a:p>
            <a:r>
              <a:rPr lang="pl-PL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 król Anglii</a:t>
            </a:r>
          </a:p>
          <a:p>
            <a:r>
              <a:rPr lang="pl-PL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Doktrynalnie są bliżej katolicyzmu niż</a:t>
            </a:r>
          </a:p>
          <a:p>
            <a:r>
              <a:rPr lang="pl-PL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rotestanci, ale uważają obecność </a:t>
            </a:r>
          </a:p>
          <a:p>
            <a:r>
              <a:rPr lang="pl-PL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Chrystusa w Eucharystii za symboliczną</a:t>
            </a:r>
            <a:endParaRPr lang="pl-PL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Anglikański prymas w Watykanie - www.gosc.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810" y="3205533"/>
            <a:ext cx="5027050" cy="365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glikanie usunęli grzech i szatana z obrzędów chrzt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240" y="1149962"/>
            <a:ext cx="4109013" cy="289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39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43696" y="305158"/>
            <a:ext cx="6096000" cy="26314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Wszystkich chrześcijan łączy </a:t>
            </a:r>
            <a:r>
              <a:rPr lang="pl-PL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chrzest </a:t>
            </a:r>
            <a:r>
              <a:rPr lang="pl-PL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wspólna wiara w Jezusa Chrystusa, Syna Bożego, który "stał się człowiekiem dla naszego zbawienia".</a:t>
            </a:r>
          </a:p>
        </p:txBody>
      </p:sp>
      <p:pic>
        <p:nvPicPr>
          <p:cNvPr id="3" name="Picture 2" descr="C:\Users\Adam\Desktop\chrzest2_0865213_5018546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6347" y="305158"/>
            <a:ext cx="3911974" cy="521596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4697" y="3223179"/>
            <a:ext cx="3299870" cy="327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7375"/>
            <a:ext cx="3929380" cy="29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66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96769"/>
            <a:ext cx="1218352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700" dirty="0" smtClean="0">
                <a:latin typeface="Garamond" panose="02020404030301010803" pitchFamily="18" charset="0"/>
              </a:rPr>
              <a:t>Dążenia do dialogu i zjednoczenia chrześcijan pojawiają się dopiero w XX w., </a:t>
            </a:r>
          </a:p>
          <a:p>
            <a:r>
              <a:rPr lang="pl-PL" sz="2700" dirty="0" smtClean="0">
                <a:latin typeface="Garamond" panose="02020404030301010803" pitchFamily="18" charset="0"/>
              </a:rPr>
              <a:t>początkowo ze strony protestanckiej.</a:t>
            </a:r>
          </a:p>
          <a:p>
            <a:r>
              <a:rPr lang="pl-PL" sz="2700" dirty="0" smtClean="0">
                <a:latin typeface="Garamond" panose="02020404030301010803" pitchFamily="18" charset="0"/>
              </a:rPr>
              <a:t>Ze strony katolickiej przełomowym momentem był Sobór Watykański II w latach 1962-65</a:t>
            </a:r>
            <a:endParaRPr lang="pl-PL" sz="2700" dirty="0">
              <a:latin typeface="Garamond" panose="02020404030301010803" pitchFamily="18" charset="0"/>
            </a:endParaRPr>
          </a:p>
        </p:txBody>
      </p:sp>
      <p:pic>
        <p:nvPicPr>
          <p:cNvPr id="3" name="Obraz 2" descr="vat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948" y="1643605"/>
            <a:ext cx="7049241" cy="5068806"/>
          </a:xfrm>
          <a:prstGeom prst="rect">
            <a:avLst/>
          </a:prstGeom>
        </p:spPr>
      </p:pic>
      <p:pic>
        <p:nvPicPr>
          <p:cNvPr id="4" name="Symbol zastępczy zawartości 3" descr="papiez Jan XXIII Flick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1779" y="2187615"/>
            <a:ext cx="4710534" cy="303240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300661" y="5504551"/>
            <a:ext cx="4891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700" dirty="0" smtClean="0">
                <a:latin typeface="Garamond" panose="02020404030301010803" pitchFamily="18" charset="0"/>
              </a:rPr>
              <a:t>Jan XXIII – papież dialogu.</a:t>
            </a:r>
          </a:p>
          <a:p>
            <a:r>
              <a:rPr lang="pl-PL" sz="2700" dirty="0" smtClean="0">
                <a:latin typeface="Garamond" panose="02020404030301010803" pitchFamily="18" charset="0"/>
              </a:rPr>
              <a:t>To on zwołał Sobór Watykański II </a:t>
            </a:r>
            <a:endParaRPr lang="pl-PL" sz="27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1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8588" y="215153"/>
            <a:ext cx="1090894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300" dirty="0" smtClean="0"/>
              <a:t>Co roku w dnach 18.-25. stycznia obchodzimy Tydzień Modlitw</a:t>
            </a:r>
          </a:p>
          <a:p>
            <a:r>
              <a:rPr lang="pl-PL" sz="3300" dirty="0" smtClean="0"/>
              <a:t>o Zjednoczenia Chrześcijan  - w skrócie Tydzień Ekumeniczny</a:t>
            </a:r>
          </a:p>
          <a:p>
            <a:endParaRPr lang="pl-PL" sz="3300" dirty="0"/>
          </a:p>
        </p:txBody>
      </p:sp>
      <p:pic>
        <p:nvPicPr>
          <p:cNvPr id="6" name="Obraz 5" descr="asyżB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55" y="1510352"/>
            <a:ext cx="7805522" cy="520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43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37235" y="490111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700" dirty="0">
                <a:latin typeface="Garamond" panose="02020404030301010803" pitchFamily="18" charset="0"/>
              </a:rPr>
              <a:t>Mówi on o dążeniu do przywrócenia możliwej wśród </a:t>
            </a:r>
            <a:r>
              <a:rPr lang="pl-PL" sz="2700" dirty="0" smtClean="0">
                <a:latin typeface="Garamond" panose="02020404030301010803" pitchFamily="18" charset="0"/>
              </a:rPr>
              <a:t>chrześcijan </a:t>
            </a:r>
            <a:r>
              <a:rPr lang="pl-PL" sz="2700" dirty="0">
                <a:latin typeface="Garamond" panose="02020404030301010803" pitchFamily="18" charset="0"/>
              </a:rPr>
              <a:t>jedności, wspólnym </a:t>
            </a:r>
            <a:r>
              <a:rPr lang="pl-PL" sz="2700" dirty="0" smtClean="0">
                <a:latin typeface="Garamond" panose="02020404030301010803" pitchFamily="18" charset="0"/>
              </a:rPr>
              <a:t>poznawaniu się, studiowaniu </a:t>
            </a:r>
            <a:r>
              <a:rPr lang="pl-PL" sz="2700" dirty="0">
                <a:latin typeface="Garamond" panose="02020404030301010803" pitchFamily="18" charset="0"/>
              </a:rPr>
              <a:t>Pisma św., </a:t>
            </a:r>
            <a:r>
              <a:rPr lang="pl-PL" sz="2700" dirty="0" smtClean="0">
                <a:latin typeface="Garamond" panose="02020404030301010803" pitchFamily="18" charset="0"/>
              </a:rPr>
              <a:t>modlitwach o jedność </a:t>
            </a:r>
            <a:endParaRPr lang="pl-PL" sz="2700" dirty="0">
              <a:latin typeface="Garamond" panose="02020404030301010803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01570" y="305157"/>
            <a:ext cx="6686308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Najważniejszym dokumentem Kościoła dotyczącym ekumenizmu jest DEKRET O EKUMENIZMIE (DE) – </a:t>
            </a:r>
            <a:r>
              <a:rPr lang="pl-PL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Unitatis</a:t>
            </a:r>
            <a:r>
              <a:rPr lang="pl-PL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Redintegratio</a:t>
            </a:r>
            <a:r>
              <a:rPr lang="pl-PL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Soboru Watykańskiego II z 1964 r.</a:t>
            </a:r>
          </a:p>
        </p:txBody>
      </p:sp>
      <p:pic>
        <p:nvPicPr>
          <p:cNvPr id="4" name="Picture 2" descr="kbimages1-a.akamaihd.net/1350abf6-afd3-48cf-b4d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004" y="99053"/>
            <a:ext cx="4271263" cy="655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21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awełviAt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746"/>
            <a:ext cx="4870448" cy="664151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839385" y="5603103"/>
            <a:ext cx="7189404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Papież Paweł VI i patriarcha prawosławny </a:t>
            </a:r>
            <a:r>
              <a:rPr lang="pl-PL" sz="23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Atenagoras</a:t>
            </a:r>
            <a:r>
              <a:rPr lang="pl-PL" sz="23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  <a:p>
            <a:r>
              <a:rPr lang="pl-PL" sz="2300" dirty="0">
                <a:solidFill>
                  <a:schemeClr val="bg1"/>
                </a:solidFill>
                <a:latin typeface="Garamond" panose="02020404030301010803" pitchFamily="18" charset="0"/>
              </a:rPr>
              <a:t>o</a:t>
            </a:r>
            <a:r>
              <a:rPr lang="pl-PL" sz="23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dwołują anatemy rzucone wzajemnie na przez katolików</a:t>
            </a:r>
          </a:p>
          <a:p>
            <a:r>
              <a:rPr lang="pl-PL" sz="23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 i prawosławnych po Wielkiej Schizmie  po prawie 900 latach!</a:t>
            </a:r>
            <a:endParaRPr lang="pl-PL" sz="23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524982" y="451413"/>
            <a:ext cx="6096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Wiele ważnych gestów dotyczących prób pojednania </a:t>
            </a:r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z 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braćmi odłączonymi, wykonali ostatni Papieże – od Jana XIII, który zwołał Sobór Watykański II, poprzez Pawła VI, który odwołał anatemę wobec prawosławia, przez Jana Pawła II zapraszającego do wspólnej modlitwy o jedność i przepraszającego za grzechy Kościoła wobec odłączonych braci, po Franciszka, który poprosił patriarchę prawosławnego </a:t>
            </a:r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o 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błogosławieństwo pokornie zniżając przed nim głowę.</a:t>
            </a:r>
          </a:p>
        </p:txBody>
      </p:sp>
    </p:spTree>
    <p:extLst>
      <p:ext uri="{BB962C8B-B14F-4D97-AF65-F5344CB8AC3E}">
        <p14:creationId xmlns:p14="http://schemas.microsoft.com/office/powerpoint/2010/main" val="3549476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jpIIek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264" y="151737"/>
            <a:ext cx="5569559" cy="3986213"/>
          </a:xfrm>
          <a:prstGeom prst="rect">
            <a:avLst/>
          </a:prstGeom>
        </p:spPr>
      </p:pic>
      <p:pic>
        <p:nvPicPr>
          <p:cNvPr id="3" name="Obraz 2" descr="frek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4039" y="-53310"/>
            <a:ext cx="6062383" cy="4038298"/>
          </a:xfrm>
          <a:prstGeom prst="rect">
            <a:avLst/>
          </a:prstGeom>
        </p:spPr>
      </p:pic>
      <p:pic>
        <p:nvPicPr>
          <p:cNvPr id="4" name="Obraz 3" descr="frB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0768" y="3779941"/>
            <a:ext cx="5591105" cy="307805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1719" y="5318970"/>
            <a:ext cx="37952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3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Papieże i prawosławni</a:t>
            </a:r>
          </a:p>
          <a:p>
            <a:r>
              <a:rPr lang="pl-PL" sz="33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patriarchowie</a:t>
            </a:r>
            <a:endParaRPr lang="pl-PL" sz="33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0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go Polskiej Rady Ekumenicznej | Polska Rada Ekumenicz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35" y="228601"/>
            <a:ext cx="8080375" cy="276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895012" y="3164681"/>
            <a:ext cx="88662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l-PL" b="1" dirty="0">
                <a:solidFill>
                  <a:srgbClr val="000000"/>
                </a:solidFill>
                <a:latin typeface="open_sanssemibold"/>
              </a:rPr>
              <a:t>Polska Rada </a:t>
            </a:r>
            <a:r>
              <a:rPr lang="pl-PL" b="1" dirty="0" smtClean="0">
                <a:solidFill>
                  <a:srgbClr val="000000"/>
                </a:solidFill>
                <a:latin typeface="open_sanssemibold"/>
              </a:rPr>
              <a:t>Ekumeniczna</a:t>
            </a:r>
            <a:r>
              <a:rPr lang="pl-PL" dirty="0" smtClean="0">
                <a:solidFill>
                  <a:srgbClr val="000000"/>
                </a:solidFill>
                <a:latin typeface="open_sansregular"/>
              </a:rPr>
              <a:t> działa </a:t>
            </a:r>
            <a:r>
              <a:rPr lang="pl-PL" dirty="0">
                <a:solidFill>
                  <a:srgbClr val="000000"/>
                </a:solidFill>
                <a:latin typeface="open_sansregular"/>
              </a:rPr>
              <a:t>na rzecz rozwoju dialogu ekumenicznego, tolerancji religijnej oraz zbliżenia i pielęgnowania braterskich stosunków między </a:t>
            </a:r>
            <a:r>
              <a:rPr lang="pl-PL" dirty="0" smtClean="0">
                <a:solidFill>
                  <a:srgbClr val="000000"/>
                </a:solidFill>
                <a:latin typeface="open_sansregular"/>
              </a:rPr>
              <a:t>Kościołami: </a:t>
            </a:r>
            <a:r>
              <a:rPr lang="pl-PL" dirty="0">
                <a:solidFill>
                  <a:srgbClr val="000000"/>
                </a:solidFill>
                <a:latin typeface="open_sansregular"/>
              </a:rPr>
              <a:t>organizuje ekumeniczne nabożeństwa, konferencje, obozy i wymiany młodzieżowe, podejmuje </a:t>
            </a:r>
            <a:r>
              <a:rPr lang="pl-PL" dirty="0" smtClean="0">
                <a:solidFill>
                  <a:srgbClr val="000000"/>
                </a:solidFill>
                <a:latin typeface="open_sansregular"/>
              </a:rPr>
              <a:t>inicjatywy charytatywne, prowadzi dialog. Polska </a:t>
            </a:r>
            <a:r>
              <a:rPr lang="pl-PL" dirty="0">
                <a:solidFill>
                  <a:srgbClr val="000000"/>
                </a:solidFill>
                <a:latin typeface="open_sansregular"/>
              </a:rPr>
              <a:t>Rada Ekumeniczna </a:t>
            </a:r>
            <a:r>
              <a:rPr lang="pl-PL" dirty="0" smtClean="0">
                <a:solidFill>
                  <a:srgbClr val="000000"/>
                </a:solidFill>
                <a:latin typeface="open_sansregular"/>
              </a:rPr>
              <a:t>jest </a:t>
            </a:r>
            <a:r>
              <a:rPr lang="pl-PL" dirty="0">
                <a:solidFill>
                  <a:srgbClr val="000000"/>
                </a:solidFill>
                <a:latin typeface="open_sansregular"/>
              </a:rPr>
              <a:t>częścią międzynarodowego ruchu ekumenicznego. Posiada status rady stowarzyszonej ze Światową Radą </a:t>
            </a:r>
            <a:r>
              <a:rPr lang="pl-PL" dirty="0" smtClean="0">
                <a:solidFill>
                  <a:srgbClr val="000000"/>
                </a:solidFill>
                <a:latin typeface="open_sansregular"/>
              </a:rPr>
              <a:t>Kościołów. Współpracuje </a:t>
            </a:r>
            <a:r>
              <a:rPr lang="pl-PL" dirty="0">
                <a:solidFill>
                  <a:srgbClr val="000000"/>
                </a:solidFill>
                <a:latin typeface="open_sansregular"/>
              </a:rPr>
              <a:t>z Konferencją Kościołów </a:t>
            </a:r>
            <a:r>
              <a:rPr lang="pl-PL" dirty="0" smtClean="0">
                <a:solidFill>
                  <a:srgbClr val="000000"/>
                </a:solidFill>
                <a:latin typeface="open_sansregular"/>
              </a:rPr>
              <a:t>Europejskich. Członkiem </a:t>
            </a:r>
            <a:r>
              <a:rPr lang="pl-PL" dirty="0">
                <a:solidFill>
                  <a:srgbClr val="000000"/>
                </a:solidFill>
                <a:latin typeface="open_sansregular"/>
              </a:rPr>
              <a:t>Polskiej Rady </a:t>
            </a:r>
            <a:r>
              <a:rPr lang="pl-PL" dirty="0" smtClean="0">
                <a:solidFill>
                  <a:srgbClr val="000000"/>
                </a:solidFill>
                <a:latin typeface="open_sansregular"/>
              </a:rPr>
              <a:t>Ekumenicznej są </a:t>
            </a:r>
            <a:r>
              <a:rPr lang="pl-PL" dirty="0">
                <a:solidFill>
                  <a:srgbClr val="000000"/>
                </a:solidFill>
                <a:latin typeface="open_sansregular"/>
              </a:rPr>
              <a:t>Kościoły posiadające osobowość prawną, nauczające, iż wyznają wiarę w </a:t>
            </a:r>
            <a:r>
              <a:rPr lang="pl-PL" dirty="0" err="1">
                <a:solidFill>
                  <a:srgbClr val="000000"/>
                </a:solidFill>
                <a:latin typeface="open_sansregular"/>
              </a:rPr>
              <a:t>Trójjedynego</a:t>
            </a:r>
            <a:r>
              <a:rPr lang="pl-PL" dirty="0">
                <a:solidFill>
                  <a:srgbClr val="000000"/>
                </a:solidFill>
                <a:latin typeface="open_sansregular"/>
              </a:rPr>
              <a:t> Boga: Ojca, Syna i Ducha Świętego oraz uznające Jezusa Chrystusa jako Boga-Człowieka i Zbawiciela. </a:t>
            </a:r>
            <a:r>
              <a:rPr lang="pl-PL" dirty="0" smtClean="0">
                <a:solidFill>
                  <a:srgbClr val="000000"/>
                </a:solidFill>
                <a:latin typeface="open_sansregular"/>
              </a:rPr>
              <a:t>Należą do niej oprócz katolików: Autokefaliczny Kościół Prawosławny, Kościół Ewangeliczno-Augsburski, Ewangelicko-Metodystyczny, Ewangelicko-Reformowany, Kościół Chrześcijan Baptystów, Kościół Polskokatolicki, Kościół Starokatolicki Mariawitów</a:t>
            </a:r>
            <a:endParaRPr lang="pl-PL" b="0" i="0" u="none" strike="noStrike" dirty="0">
              <a:solidFill>
                <a:srgbClr val="000000"/>
              </a:solidFill>
              <a:effectLst/>
              <a:latin typeface="open_sansregular"/>
            </a:endParaRPr>
          </a:p>
        </p:txBody>
      </p:sp>
      <p:pic>
        <p:nvPicPr>
          <p:cNvPr id="3076" name="Picture 4" descr="Kościół Ewangelicko-Augsburski w RP">
            <a:hlinkClick r:id="rId3" tooltip="Kościół Ewangelicko-Augsburski w R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66" y="3507878"/>
            <a:ext cx="39052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Kościół Ewangelicko-Metodystyczny w RP">
            <a:hlinkClick r:id="rId5" tooltip="Kościół Ewangelicko-Metodystyczny w R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" y="4179391"/>
            <a:ext cx="2476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ościół Ewangelicko-Reformowany w RP">
            <a:hlinkClick r:id="rId7" tooltip="Kościół Ewangelicko-Reformowany w R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9380"/>
            <a:ext cx="2857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Kościół Polskokatolicki w RP">
            <a:hlinkClick r:id="rId9" tooltip="Kościół Polskokatolicki w R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66" y="5361100"/>
            <a:ext cx="419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ościół Starokatolicki Mariawitów w RP">
            <a:hlinkClick r:id="rId11" tooltip="Kościół Starokatolicki Mariawitów w R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1" y="5808775"/>
            <a:ext cx="390525" cy="4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Polski Autokefaliczny Kościół Prawosławny">
            <a:hlinkClick r:id="rId13" tooltip="Polski Autokefaliczny Kościół Prawosławny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91644"/>
            <a:ext cx="2190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23" y="4179391"/>
            <a:ext cx="1824538" cy="17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0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6845300" cy="711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3300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"Religię można postrzegać jako bitwę, świętą wojnę, w której wiara zwycięża siłą lub strachem. Albo religia może stać się dla Ciebie świecą, którą zapalasz, aby przepędzić ciemność tego świata. Różnica polega na tym, że               w pierwszym przypadku postrzegamy inne religie jako wroga, a w drugim - jako inne świece, nie zagrażające moim, lecz dodające jasności do naszego wspólnego światła.</a:t>
            </a:r>
          </a:p>
          <a:p>
            <a:pPr>
              <a:lnSpc>
                <a:spcPct val="107000"/>
              </a:lnSpc>
            </a:pPr>
            <a:r>
              <a:rPr lang="pl-PL" sz="3300" dirty="0" smtClean="0">
                <a:solidFill>
                  <a:srgbClr val="05050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pl-PL" sz="2700" i="1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rabin Jonathan </a:t>
            </a:r>
            <a:r>
              <a:rPr lang="pl-PL" sz="2700" i="1" dirty="0" err="1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Sacks</a:t>
            </a:r>
            <a:endParaRPr lang="pl-PL" sz="27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l-PL" sz="27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KCJA „ŚWIECA NA ŚWIECE” | Parafia Świętego Krzyża w Zabrz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630" y="3035300"/>
            <a:ext cx="5378545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Świeca – Wikipedia, wolna encyklo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064" y="0"/>
            <a:ext cx="2219675" cy="29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55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58" y="268943"/>
            <a:ext cx="8588177" cy="593846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308858" y="6088559"/>
            <a:ext cx="81294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latin typeface="Garamond" panose="02020404030301010803" pitchFamily="18" charset="0"/>
              </a:rPr>
              <a:t>„Ja jestem światłością świata”  J 8,12</a:t>
            </a:r>
            <a:endParaRPr lang="pl-PL" sz="4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057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86870"/>
            <a:ext cx="11723530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300" u="sng" dirty="0" smtClean="0">
                <a:latin typeface="Garamond" panose="02020404030301010803" pitchFamily="18" charset="0"/>
              </a:rPr>
              <a:t>Jezus przed swoją męką modlił się, aby jego uczniowie stanowili jedno</a:t>
            </a:r>
            <a:r>
              <a:rPr lang="pl-PL" sz="3300" dirty="0" smtClean="0">
                <a:latin typeface="Garamond" panose="02020404030301010803" pitchFamily="18" charset="0"/>
              </a:rPr>
              <a:t>.</a:t>
            </a:r>
          </a:p>
          <a:p>
            <a:r>
              <a:rPr lang="pl-PL" sz="3300" dirty="0" smtClean="0">
                <a:latin typeface="Garamond" panose="02020404030301010803" pitchFamily="18" charset="0"/>
              </a:rPr>
              <a:t>Ewangelia św. Jana poświęca cały rozdział 17. na opis tej </a:t>
            </a:r>
            <a:r>
              <a:rPr lang="pl-PL" sz="3300" dirty="0">
                <a:latin typeface="Garamond" panose="02020404030301010803" pitchFamily="18" charset="0"/>
              </a:rPr>
              <a:t>t</a:t>
            </a:r>
            <a:r>
              <a:rPr lang="pl-PL" sz="3300" dirty="0" smtClean="0">
                <a:latin typeface="Garamond" panose="02020404030301010803" pitchFamily="18" charset="0"/>
              </a:rPr>
              <a:t>zw. </a:t>
            </a:r>
          </a:p>
          <a:p>
            <a:r>
              <a:rPr lang="pl-PL" sz="3300" dirty="0" smtClean="0">
                <a:latin typeface="Garamond" panose="02020404030301010803" pitchFamily="18" charset="0"/>
              </a:rPr>
              <a:t>		</a:t>
            </a:r>
            <a:r>
              <a:rPr lang="pl-PL" sz="3300" b="1" dirty="0" smtClean="0">
                <a:latin typeface="Garamond" panose="02020404030301010803" pitchFamily="18" charset="0"/>
              </a:rPr>
              <a:t>Modlitwy Arcykapłańskiej Jezusa</a:t>
            </a:r>
            <a:endParaRPr lang="pl-PL" sz="3300" b="1" dirty="0">
              <a:latin typeface="Garamond" panose="02020404030301010803" pitchFamily="18" charset="0"/>
            </a:endParaRPr>
          </a:p>
        </p:txBody>
      </p:sp>
      <p:pic>
        <p:nvPicPr>
          <p:cNvPr id="1026" name="Picture 2" descr="Nie proszę za światem, ale za tymi, których Mi dałeś_ Wtorek, 10 maja 2016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057399"/>
            <a:ext cx="11391899" cy="464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742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4300" y="114300"/>
            <a:ext cx="11473654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700" dirty="0" smtClean="0">
                <a:latin typeface="Garamond" panose="02020404030301010803" pitchFamily="18" charset="0"/>
              </a:rPr>
              <a:t>Tymczasem uczniowie Jezusa podzielili się i utworzyli wiele różnych wyznań:</a:t>
            </a:r>
          </a:p>
          <a:p>
            <a:pPr marL="457200" indent="-457200">
              <a:buFontTx/>
              <a:buChar char="-"/>
            </a:pPr>
            <a:r>
              <a:rPr lang="pl-PL" sz="2700" dirty="0" smtClean="0">
                <a:latin typeface="Garamond" panose="02020404030301010803" pitchFamily="18" charset="0"/>
              </a:rPr>
              <a:t>katolicy</a:t>
            </a:r>
          </a:p>
          <a:p>
            <a:pPr marL="457200" indent="-457200">
              <a:buFontTx/>
              <a:buChar char="-"/>
            </a:pPr>
            <a:r>
              <a:rPr lang="pl-PL" sz="2700" dirty="0">
                <a:latin typeface="Garamond" panose="02020404030301010803" pitchFamily="18" charset="0"/>
              </a:rPr>
              <a:t>p</a:t>
            </a:r>
            <a:r>
              <a:rPr lang="pl-PL" sz="2700" dirty="0" smtClean="0">
                <a:latin typeface="Garamond" panose="02020404030301010803" pitchFamily="18" charset="0"/>
              </a:rPr>
              <a:t>rawosławni</a:t>
            </a:r>
          </a:p>
          <a:p>
            <a:pPr marL="457200" indent="-457200">
              <a:buFontTx/>
              <a:buChar char="-"/>
            </a:pPr>
            <a:r>
              <a:rPr lang="pl-PL" sz="2700" dirty="0">
                <a:latin typeface="Garamond" panose="02020404030301010803" pitchFamily="18" charset="0"/>
              </a:rPr>
              <a:t>a</a:t>
            </a:r>
            <a:r>
              <a:rPr lang="pl-PL" sz="2700" dirty="0" smtClean="0">
                <a:latin typeface="Garamond" panose="02020404030301010803" pitchFamily="18" charset="0"/>
              </a:rPr>
              <a:t>nglikanie</a:t>
            </a:r>
          </a:p>
          <a:p>
            <a:pPr marL="457200" indent="-457200">
              <a:buFontTx/>
              <a:buChar char="-"/>
            </a:pPr>
            <a:r>
              <a:rPr lang="pl-PL" sz="2700" dirty="0" smtClean="0">
                <a:latin typeface="Garamond" panose="02020404030301010803" pitchFamily="18" charset="0"/>
              </a:rPr>
              <a:t>protestanci wielu odłamów</a:t>
            </a:r>
          </a:p>
          <a:p>
            <a:pPr marL="457200" indent="-457200">
              <a:buFontTx/>
              <a:buChar char="-"/>
            </a:pPr>
            <a:endParaRPr lang="pl-PL" sz="2700" dirty="0">
              <a:latin typeface="Garamond" panose="02020404030301010803" pitchFamily="18" charset="0"/>
            </a:endParaRPr>
          </a:p>
          <a:p>
            <a:r>
              <a:rPr lang="pl-PL" sz="2700" dirty="0" smtClean="0">
                <a:latin typeface="Garamond" panose="02020404030301010803" pitchFamily="18" charset="0"/>
              </a:rPr>
              <a:t>Tydzień Modlitw o Zjednoczenie Chrześcijan ma służyć przezwyciężaniu podziałów,</a:t>
            </a:r>
          </a:p>
          <a:p>
            <a:r>
              <a:rPr lang="pl-PL" sz="2700" dirty="0">
                <a:latin typeface="Garamond" panose="02020404030301010803" pitchFamily="18" charset="0"/>
              </a:rPr>
              <a:t>s</a:t>
            </a:r>
            <a:r>
              <a:rPr lang="pl-PL" sz="2700" dirty="0" smtClean="0">
                <a:latin typeface="Garamond" panose="02020404030301010803" pitchFamily="18" charset="0"/>
              </a:rPr>
              <a:t>zukaniu tego, co łączy, wspólnej modlitwie i poznawaniu się</a:t>
            </a:r>
          </a:p>
          <a:p>
            <a:r>
              <a:rPr lang="pl-PL" sz="2700" dirty="0">
                <a:latin typeface="Garamond" panose="02020404030301010803" pitchFamily="18" charset="0"/>
              </a:rPr>
              <a:t> </a:t>
            </a:r>
            <a:r>
              <a:rPr lang="pl-PL" sz="2700" dirty="0" smtClean="0">
                <a:latin typeface="Garamond" panose="02020404030301010803" pitchFamily="18" charset="0"/>
              </a:rPr>
              <a:t>  </a:t>
            </a:r>
            <a:endParaRPr lang="pl-PL" sz="2700" dirty="0">
              <a:latin typeface="Garamond" panose="02020404030301010803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393" y="3117065"/>
            <a:ext cx="3080561" cy="1925350"/>
          </a:xfrm>
          <a:prstGeom prst="rect">
            <a:avLst/>
          </a:prstGeom>
        </p:spPr>
      </p:pic>
      <p:pic>
        <p:nvPicPr>
          <p:cNvPr id="5122" name="Picture 2" descr="Ekumenizm w katedrze - swidnica.gosc.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985" y="3510451"/>
            <a:ext cx="4595894" cy="306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141580" y="5126513"/>
            <a:ext cx="4846198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Logo projektu „Oblicza dialogu”. </a:t>
            </a:r>
          </a:p>
          <a:p>
            <a:r>
              <a:rPr lang="pl-PL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Bardzo wymowne – kielich w Biblii</a:t>
            </a:r>
          </a:p>
          <a:p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znacza wspólnotę miłości</a:t>
            </a:r>
            <a:endParaRPr lang="pl-PL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97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log międzyreligijny Archives - Aleteia Pol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0" y="39898"/>
            <a:ext cx="7676361" cy="540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Kiedy w ekumenizmie brakuje celu, trudno iść naprzód | Niedziela.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41" y="2353519"/>
            <a:ext cx="6747116" cy="43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779111" y="320043"/>
            <a:ext cx="451348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Papież Franciszek z przedstawicielami</a:t>
            </a:r>
          </a:p>
          <a:p>
            <a:r>
              <a:rPr lang="pl-PL" sz="2300" dirty="0">
                <a:solidFill>
                  <a:schemeClr val="bg1"/>
                </a:solidFill>
                <a:latin typeface="Garamond" panose="02020404030301010803" pitchFamily="18" charset="0"/>
              </a:rPr>
              <a:t>i</a:t>
            </a:r>
            <a:r>
              <a:rPr lang="pl-PL" sz="23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nnych wyznań chrześcijańskich</a:t>
            </a:r>
            <a:endParaRPr lang="pl-PL" sz="23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7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2" y="289365"/>
            <a:ext cx="4409751" cy="623619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798873" y="2118168"/>
            <a:ext cx="75173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7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Program tegorocznego Tygodnia </a:t>
            </a:r>
            <a:r>
              <a:rPr lang="pl-PL" sz="27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Ekumenicznego</a:t>
            </a:r>
          </a:p>
          <a:p>
            <a:r>
              <a:rPr lang="pl-PL" sz="2700" b="1" dirty="0">
                <a:solidFill>
                  <a:schemeClr val="bg1"/>
                </a:solidFill>
                <a:latin typeface="Garamond" panose="02020404030301010803" pitchFamily="18" charset="0"/>
              </a:rPr>
              <a:t>w</a:t>
            </a:r>
            <a:r>
              <a:rPr lang="pl-PL" sz="27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naszej archidiecezji</a:t>
            </a:r>
            <a:endParaRPr lang="pl-PL" sz="27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965538" y="3044142"/>
            <a:ext cx="501130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Jego hasło to: </a:t>
            </a:r>
          </a:p>
          <a:p>
            <a:endParaRPr lang="pl-PL" sz="2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3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„Trwajcie w miłości mojej, </a:t>
            </a:r>
          </a:p>
          <a:p>
            <a:r>
              <a:rPr lang="pl-PL" sz="33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przyniesiecie obfity owoc”</a:t>
            </a:r>
          </a:p>
          <a:p>
            <a:endParaRPr lang="pl-PL" sz="33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7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7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l-PL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Ewangelii Janowej</a:t>
            </a:r>
            <a:endParaRPr lang="pl-PL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508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73620"/>
            <a:ext cx="1222026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700" dirty="0" smtClean="0">
                <a:latin typeface="Garamond" panose="02020404030301010803" pitchFamily="18" charset="0"/>
              </a:rPr>
              <a:t>Przypomnijmy krótko historię podziałów w chrześcijaństwie i najważniejsze jego odłamy: </a:t>
            </a:r>
            <a:endParaRPr lang="pl-PL" sz="2700" dirty="0">
              <a:latin typeface="Garamond" panose="02020404030301010803" pitchFamily="18" charset="0"/>
            </a:endParaRPr>
          </a:p>
        </p:txBody>
      </p:sp>
      <p:pic>
        <p:nvPicPr>
          <p:cNvPr id="3" name="Picture 2" descr="Drzewo chrześcijaństw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9086" y="778754"/>
            <a:ext cx="8381991" cy="60792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49427375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761</Words>
  <Application>Microsoft Office PowerPoint</Application>
  <PresentationFormat>Panoramiczny</PresentationFormat>
  <Paragraphs>89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Garamond</vt:lpstr>
      <vt:lpstr>open_sansregular</vt:lpstr>
      <vt:lpstr>open_sanssemibold</vt:lpstr>
      <vt:lpstr>Times New Roman</vt:lpstr>
      <vt:lpstr>Motyw pakietu Office</vt:lpstr>
      <vt:lpstr>Tydzień Ekumeniczny  2021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Tydzień Ekumeniczny</dc:title>
  <dc:creator>Dell</dc:creator>
  <cp:lastModifiedBy>Dell</cp:lastModifiedBy>
  <cp:revision>30</cp:revision>
  <dcterms:created xsi:type="dcterms:W3CDTF">2021-01-12T20:29:02Z</dcterms:created>
  <dcterms:modified xsi:type="dcterms:W3CDTF">2021-01-22T20:45:36Z</dcterms:modified>
</cp:coreProperties>
</file>