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3067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063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e9d7b17fe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e9d7b17fe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315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e9d7b17f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e9d7b17f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667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e9d7b17f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e9d7b17f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631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e9d7b17f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e9d7b17f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910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e9d7b17f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e9d7b17f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48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e9d7b17fe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e9d7b17fe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11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e9d7b17fe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e9d7b17fe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86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e9d7b17f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e9d7b17f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16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e9d7b17fe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e9d7b17fe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1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e9d7b17f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e9d7b17f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5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9d7b17fe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9d7b17fe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e9d7b17fe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e9d7b17fe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11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e9d7b17fe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e9d7b17fe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91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e9d7b17fe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e9d7b17fe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73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e9d7b17fe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e9d7b17fe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80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889" y="2290346"/>
            <a:ext cx="1772300" cy="27266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10108" y="156746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Uroczystości żałobne </a:t>
            </a:r>
            <a:r>
              <a:rPr lang="pl" dirty="0" smtClean="0"/>
              <a:t>                      w </a:t>
            </a:r>
            <a:r>
              <a:rPr lang="pl" dirty="0"/>
              <a:t>różnych kulturach</a:t>
            </a: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8" y="399526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Michał Sobczak</a:t>
            </a:r>
            <a:endParaRPr dirty="0"/>
          </a:p>
        </p:txBody>
      </p:sp>
      <p:pic>
        <p:nvPicPr>
          <p:cNvPr id="2050" name="Picture 2" descr="Żałoba Za Ofiary | Darmowy We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4" y="2830738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23015" y="242221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Kolory żałoby</a:t>
            </a:r>
            <a:endParaRPr dirty="0"/>
          </a:p>
        </p:txBody>
      </p:sp>
      <p:pic>
        <p:nvPicPr>
          <p:cNvPr id="10242" name="Picture 2" descr="A to ciekawe... - Nowa Akropo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67" y="1343047"/>
            <a:ext cx="4688496" cy="35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Kultura europejska 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W kulturze europejskiej kolor czarny przeważnie ma negatywne znaczenie. Kojarzy się z żałobą, smutkiem, złem czy smutkiem.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dirty="0"/>
              <a:t>W naszym kraju kolorem żałoby właśnie są: czarny, popielaty bądź fioletowy, a także takie elementy ubioru, jak np. czarne wstążki czy tasiemki. Na uroczystościach pogrzebowych oczekujemy więc zazwyczaj osób ubranych z wykorzystaniem tych właśnie kolorów albo - przynajmniej - odzianych w sposób mocno stonowany.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25" y="549025"/>
            <a:ext cx="3305525" cy="21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0750" y="2011475"/>
            <a:ext cx="4798751" cy="261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Kultura wschodnia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Na wschodzie żałoba symbolizuje odmienne uczucia co kultura europejska. </a:t>
            </a:r>
            <a:r>
              <a:rPr lang="pl" dirty="0" smtClean="0"/>
              <a:t>                   W </a:t>
            </a:r>
            <a:r>
              <a:rPr lang="pl" dirty="0"/>
              <a:t>Chinach czerń to oznaka szczęścia i radości, w Japonii dorosłości, szlachetności, natomiast w Indiach to kolor życia. Biel, która dla nas jest symbolem czystości, boskości czy niewinności, jak szaty papieskie lub suknia ślubna panny młodej, dla kultur Wschodnich to kolor żałoby.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 b="17033"/>
          <a:stretch/>
        </p:blipFill>
        <p:spPr>
          <a:xfrm>
            <a:off x="499900" y="448325"/>
            <a:ext cx="4585575" cy="2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 rotWithShape="1">
          <a:blip r:embed="rId4">
            <a:alphaModFix/>
          </a:blip>
          <a:srcRect b="22851"/>
          <a:stretch/>
        </p:blipFill>
        <p:spPr>
          <a:xfrm>
            <a:off x="4419875" y="2420500"/>
            <a:ext cx="3753724" cy="2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grzeb ofiar zamachu w Qatif | W pustyni bez puszczy czyli Arabia  Saudyjska i Oman oczami Pola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7" y="1217387"/>
            <a:ext cx="619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7543" y="232229"/>
            <a:ext cx="87270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solidFill>
                  <a:schemeClr val="tx1"/>
                </a:solidFill>
              </a:rPr>
              <a:t>W islamie kolorem żałoby jest biały całun ale groby z wierzchu</a:t>
            </a:r>
          </a:p>
          <a:p>
            <a:r>
              <a:rPr lang="pl-PL" sz="2300" dirty="0">
                <a:solidFill>
                  <a:schemeClr val="tx1"/>
                </a:solidFill>
              </a:rPr>
              <a:t>o</a:t>
            </a:r>
            <a:r>
              <a:rPr lang="pl-PL" sz="2300" dirty="0" smtClean="0">
                <a:solidFill>
                  <a:schemeClr val="tx1"/>
                </a:solidFill>
              </a:rPr>
              <a:t>krywa się zielenią, która jest w ogóle ważnym dla islamu kolorem</a:t>
            </a:r>
            <a:endParaRPr lang="pl-PL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3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4294967295"/>
          </p:nvPr>
        </p:nvSpPr>
        <p:spPr>
          <a:xfrm>
            <a:off x="210457" y="227600"/>
            <a:ext cx="85217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W Afryce Południowej odpowiednikiem naszej czerni jest kolor czerwony. </a:t>
            </a:r>
            <a:r>
              <a:rPr lang="pl" dirty="0" smtClean="0"/>
              <a:t>                   W </a:t>
            </a:r>
            <a:r>
              <a:rPr lang="pl" dirty="0"/>
              <a:t>Tajlandii jest to fiolet, w Meksyku niebieski a dla Egipcjan żółty.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800"/>
              </a:spcAft>
              <a:buNone/>
            </a:pPr>
            <a:endParaRPr dirty="0"/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1379"/>
            <a:ext cx="3961501" cy="16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629" y="2182493"/>
            <a:ext cx="3606100" cy="24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Dziękuje </a:t>
            </a:r>
            <a:endParaRPr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09537"/>
            <a:ext cx="5086350" cy="4924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Żałoba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375" y="2553064"/>
            <a:ext cx="3126050" cy="20816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78300" cy="31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to okres, w którym staramy się uporać ze smutkiem towarzyszącym nam po stracie bliskiej osoby. Żałoba a przeżywanie straty to dwa różne pojęcia, gdyż przeżywanie straty zachodzi wewnątrz. Jest to reakcja całego naszego “ja” na stratę.</a:t>
            </a:r>
            <a:endParaRPr/>
          </a:p>
        </p:txBody>
      </p:sp>
      <p:pic>
        <p:nvPicPr>
          <p:cNvPr id="3074" name="Picture 2" descr="Żałoba po bracie – jak przejść przez śmierć bliskich? | Dzień Dobry TVN |  Dzień Dobry T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13" y="2332168"/>
            <a:ext cx="4221144" cy="28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4294967295"/>
          </p:nvPr>
        </p:nvSpPr>
        <p:spPr>
          <a:xfrm>
            <a:off x="224971" y="259896"/>
            <a:ext cx="85217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dirty="0"/>
              <a:t>Żałoba jest to bardzo osobiste przeżycie, jej długość zależna jest od konkretnej osoby, która ją przeżywa i nie ma określonego limitu czasowego. Dodatkowo, przeżywanie straty nie jest procesem linearnym, w którym przechodzi się od jednego etapu do drugiego, ale przypomina raczej fale i nawroty - z różną intensywnością i częstotliwością.</a:t>
            </a:r>
            <a:endParaRPr dirty="0"/>
          </a:p>
        </p:txBody>
      </p:sp>
      <p:pic>
        <p:nvPicPr>
          <p:cNvPr id="1028" name="Picture 4" descr="Żałoba i depresja w przebiegu żałoby | Psychiatria - Medycyna Praktyczna  dla pacjentó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11" y="1866446"/>
            <a:ext cx="4446278" cy="29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11701" y="744575"/>
            <a:ext cx="7264756" cy="6560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Żałoba w kulturach:</a:t>
            </a:r>
            <a:endParaRPr dirty="0"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311700" y="1611225"/>
            <a:ext cx="8520600" cy="20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l"/>
              <a:t>buddyjska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l"/>
              <a:t>chińska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l"/>
              <a:t>indyjska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l"/>
              <a:t>muzułmańska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Kultura buddyjska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9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Według wierzeń buddyjskich ciało po śmierci przestaje mieć jakiekolwiek </a:t>
            </a:r>
            <a:r>
              <a:rPr lang="pl" dirty="0" smtClean="0"/>
              <a:t>znaczeni. </a:t>
            </a:r>
            <a:r>
              <a:rPr lang="pl" dirty="0"/>
              <a:t>Nie istnieje wiara w jego zmartwychwstanie, lecz w reinkarnację jaźni. Dusza ludzka wkracza w stan bardo, czyli przejściowy stan egzystencji. Przybiera tam postać subtelnego, aż do momentu powtórnych narodzin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102" name="Picture 6" descr="Budda Siakjamuni – Wikipedia, wolna encyk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2550888"/>
            <a:ext cx="2525485" cy="247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Kultura chińska 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130272" y="202464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W Chinach, kolorem żałoby jest kolor biały dlatego drzwi domu nieboszczyka oznacza się więc białymi kartonami, ciało owija się w biały całun, rodzina zmarłego także ubrana jest na biało. 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dirty="0"/>
              <a:t>Podczas pogrzebu Chińczycy grają na gongach, bębnach i skrzypcach. Ukoronowaniem hałaśliwego pochówku są wystrzały sztucznych ogni, których huk ma za zadanie wystraszyć złe duchy.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dirty="0"/>
              <a:t>Na południu Chin bardziej skupia się na żałobnikach. Podczas pogrzebu zabija się tam bawoła, którego ciało podzielone na 36 części rozdaje się gościom</a:t>
            </a:r>
            <a:endParaRPr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26" y="116114"/>
            <a:ext cx="3659654" cy="19085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Kultura indyjska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Tutaj ciała zmarłych nie są grzebane, tylko palone.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Najczęściej </a:t>
            </a:r>
            <a:r>
              <a:rPr lang="pl" dirty="0"/>
              <a:t>dokonuje się tego na brzegach rzek,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ponieważ </a:t>
            </a:r>
            <a:r>
              <a:rPr lang="pl" dirty="0"/>
              <a:t>prochy wyrzuca się właśnie do wody.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Materiały </a:t>
            </a:r>
            <a:r>
              <a:rPr lang="pl" dirty="0"/>
              <a:t>używane podczas kremacji zdradzają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status </a:t>
            </a:r>
            <a:r>
              <a:rPr lang="pl" dirty="0"/>
              <a:t>rodziny zmarłego. 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dirty="0"/>
              <a:t>Jeśli używa się drzewa, które jest w Indiach oraz kosztowniejszych środków łatwopalnych np. nafty, spirytus czy benzyny oznacza to, że nieboszczyk był ważną i zamożną osobą.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dirty="0"/>
              <a:t>Biedniejsi używają papieru i słomy, które nie gwarantują spalenia zwłok w całości.</a:t>
            </a:r>
            <a:endParaRPr dirty="0"/>
          </a:p>
        </p:txBody>
      </p:sp>
      <p:pic>
        <p:nvPicPr>
          <p:cNvPr id="6146" name="Picture 2" descr="Znaczenie śmierci i rytuały pochówku w religiach świata - Portal asta24.pl  - Piła - informacje i wydarze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51" y="293164"/>
            <a:ext cx="3427758" cy="25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body" idx="4294967295"/>
          </p:nvPr>
        </p:nvSpPr>
        <p:spPr>
          <a:xfrm>
            <a:off x="130629" y="165553"/>
            <a:ext cx="85217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Przed spaleniem zwłoki są myte i ubierane w biały (dla mężczyzn) lub kolorowy (dla kobiet) całun. Pogrzebowy </a:t>
            </a:r>
            <a:r>
              <a:rPr lang="pl" dirty="0" smtClean="0"/>
              <a:t>stos </a:t>
            </a:r>
            <a:r>
              <a:rPr lang="pl" dirty="0"/>
              <a:t>rozpala najbliższy członek rodziny.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dirty="0"/>
              <a:t>Do roku 1928 bardzo popularnym elementem ceremonii było sati (dosłownie “dobra żona”), czyli spalenie nieboszczyka wraz z żywą żoną. Zazwyczaj ten nie był obowiązkowy, ale większośc kobiet godziła sie na samospalenie, ponieważ status wdowy w Indiach był (i nadal jest) bardzo niski. Dodatkowo pokorne przejście żony na stos przydawało jej rodzinie prestiżu.</a:t>
            </a:r>
            <a:endParaRPr dirty="0"/>
          </a:p>
        </p:txBody>
      </p:sp>
      <p:pic>
        <p:nvPicPr>
          <p:cNvPr id="7170" name="Picture 2" descr="Zwyczaje pogrzebowe na świecie - Menway w INTERIA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89" y="2731067"/>
            <a:ext cx="319782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Kultura muzułmańska 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187779" y="127959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Po śmierci </a:t>
            </a:r>
            <a:r>
              <a:rPr lang="pl" dirty="0" smtClean="0"/>
              <a:t>zmarłemu</a:t>
            </a:r>
            <a:r>
              <a:rPr lang="pl" dirty="0" smtClean="0"/>
              <a:t> </a:t>
            </a:r>
            <a:r>
              <a:rPr lang="pl" dirty="0"/>
              <a:t>szepcze się do ucha </a:t>
            </a:r>
            <a:r>
              <a:rPr lang="pl" dirty="0" smtClean="0"/>
              <a:t>szahadę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(</a:t>
            </a:r>
            <a:r>
              <a:rPr lang="pl" dirty="0"/>
              <a:t>wyznanie wiary), po czym obmywa się jego ciało,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koniecznie </a:t>
            </a:r>
            <a:r>
              <a:rPr lang="pl" dirty="0"/>
              <a:t>nieparzystą ilość razy, i zwija je w biały całun. Pogrzeb powinien nastąpić tak szybko, jak to tylko możliwe, na ogół w miejscu </a:t>
            </a:r>
            <a:r>
              <a:rPr lang="pl" dirty="0" smtClean="0"/>
              <a:t>śmierci.</a:t>
            </a:r>
            <a:r>
              <a:rPr lang="pl" dirty="0"/>
              <a:t> </a:t>
            </a:r>
            <a:r>
              <a:rPr lang="pl" dirty="0" smtClean="0"/>
              <a:t>Pogrzeb </a:t>
            </a:r>
            <a:r>
              <a:rPr lang="pl" dirty="0"/>
              <a:t>powinien odbywać się we względnej ciszy, dlatego kobiety mają zakaz uczestniczenia w żałobnym kondukcie.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Niesienie </a:t>
            </a:r>
            <a:r>
              <a:rPr lang="pl" dirty="0"/>
              <a:t>zwłok jest wielkim przywilejem,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zarezerwowanym </a:t>
            </a:r>
            <a:r>
              <a:rPr lang="pl" dirty="0"/>
              <a:t>dla najbliższych członków rodziny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bądź </a:t>
            </a:r>
            <a:r>
              <a:rPr lang="pl" dirty="0"/>
              <a:t>przyjaciół. Ciało grzebie się w ziemi,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twarzą </a:t>
            </a:r>
            <a:r>
              <a:rPr lang="pl" dirty="0"/>
              <a:t>w stronę Mekki.  </a:t>
            </a:r>
            <a:endParaRPr lang="pl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Z </a:t>
            </a:r>
            <a:r>
              <a:rPr lang="pl" dirty="0"/>
              <a:t>tego właśnie powodu islam </a:t>
            </a:r>
            <a:r>
              <a:rPr lang="pl" dirty="0" smtClean="0"/>
              <a:t>nie ma </a:t>
            </a:r>
            <a:r>
              <a:rPr lang="pl" dirty="0"/>
              <a:t>kremacji zwłok</a:t>
            </a:r>
            <a:endParaRPr dirty="0"/>
          </a:p>
        </p:txBody>
      </p:sp>
      <p:pic>
        <p:nvPicPr>
          <p:cNvPr id="8194" name="Picture 2" descr="W Syrii rzeź, a Rosja i Chiny wiążą ręce ONZ - fakty.interia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15" y="2994357"/>
            <a:ext cx="3077386" cy="196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ról pochowany w nieoznaczonym grobie. Pogrzeb władcy Arabii Saudyjskiej -  Świat - Wiadomości z kraju i ze świata - Dziennik.pl - Wydarzenia i Fakty -  Dziennik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24986"/>
            <a:ext cx="2976336" cy="1973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712</Words>
  <Application>Microsoft Office PowerPoint</Application>
  <PresentationFormat>Pokaz na ekranie (16:9)</PresentationFormat>
  <Paragraphs>47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Arial</vt:lpstr>
      <vt:lpstr>Simple Dark</vt:lpstr>
      <vt:lpstr>Uroczystości żałobne                       w różnych kulturach</vt:lpstr>
      <vt:lpstr>Żałoba</vt:lpstr>
      <vt:lpstr>Prezentacja programu PowerPoint</vt:lpstr>
      <vt:lpstr>Żałoba w kulturach:</vt:lpstr>
      <vt:lpstr>Kultura buddyjska</vt:lpstr>
      <vt:lpstr>Kultura chińska </vt:lpstr>
      <vt:lpstr>Kultura indyjska</vt:lpstr>
      <vt:lpstr>Prezentacja programu PowerPoint</vt:lpstr>
      <vt:lpstr>Kultura muzułmańska </vt:lpstr>
      <vt:lpstr>Kolory żałoby</vt:lpstr>
      <vt:lpstr>Kultura europejska </vt:lpstr>
      <vt:lpstr>Prezentacja programu PowerPoint</vt:lpstr>
      <vt:lpstr>Kultura wschodnia</vt:lpstr>
      <vt:lpstr>Prezentacja programu PowerPoint</vt:lpstr>
      <vt:lpstr>Prezentacja programu PowerPoint</vt:lpstr>
      <vt:lpstr>Prezentacja programu PowerPoint</vt:lpstr>
      <vt:lpstr>Dziękuje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Uroczystości żałobne                       w różnych kulturach</dc:title>
  <cp:lastModifiedBy>Dell</cp:lastModifiedBy>
  <cp:revision>4</cp:revision>
  <dcterms:modified xsi:type="dcterms:W3CDTF">2020-12-27T21:06:00Z</dcterms:modified>
</cp:coreProperties>
</file>