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134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844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7826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720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82586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156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561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2523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980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630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989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192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727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930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8261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567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4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Ewangelia_Jana" TargetMode="External"/><Relationship Id="rId2" Type="http://schemas.openxmlformats.org/officeDocument/2006/relationships/hyperlink" Target="https://pl.wikipedia.org/wiki/Wielkanoc#cite_note-CITEREF&#1058;&#1086;&#1083;&#1089;&#1090;&#1086;&#1081;1995337-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AC69D5D-EC0C-4546-986E-5EEC4B99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24334" y="559557"/>
            <a:ext cx="13769453" cy="1351129"/>
          </a:xfrm>
        </p:spPr>
        <p:txBody>
          <a:bodyPr>
            <a:normAutofit/>
          </a:bodyPr>
          <a:lstStyle/>
          <a:p>
            <a:pPr algn="ctr"/>
            <a:r>
              <a:rPr lang="pl-PL" sz="7200" i="1" dirty="0">
                <a:solidFill>
                  <a:srgbClr val="00B050"/>
                </a:solidFill>
                <a:latin typeface="Castellar" panose="020A0402060406010301" pitchFamily="18" charset="0"/>
              </a:rPr>
              <a:t>Wielkanoc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ECCD2554-CC57-4BFE-81D3-DEA7F4968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19" y="2196306"/>
            <a:ext cx="7620000" cy="3810000"/>
          </a:xfrm>
        </p:spPr>
      </p:pic>
    </p:spTree>
    <p:extLst>
      <p:ext uri="{BB962C8B-B14F-4D97-AF65-F5344CB8AC3E}">
        <p14:creationId xmlns:p14="http://schemas.microsoft.com/office/powerpoint/2010/main" val="229362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D50421D-9073-4B64-AD0F-40F1A34956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609600"/>
            <a:ext cx="8240713" cy="6116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latin typeface="Bell MT" panose="02020503060305020303" pitchFamily="18" charset="0"/>
              </a:rPr>
              <a:t>     Obchody Wielkanocy w Kościele rzymskokatolickim</a:t>
            </a:r>
          </a:p>
          <a:p>
            <a:r>
              <a:rPr lang="pl-PL" dirty="0"/>
              <a:t>Poprzedzający Wielkanoc tydzień, stanowiący okres wspominania najważniejszych dla wiary chrześcijańskiej wydarzeń, nazywany jest Wielkim Tygodniem. Ostatnie trzy doby tego tygodnia: Wielki Czwartek (wieczór), Wielki Piątek, Wielka Sobota i Niedziela Zmartwychwstania znane są jako Triduum Paschalne (</a:t>
            </a:r>
            <a:r>
              <a:rPr lang="pl-PL" i="1" dirty="0"/>
              <a:t>Triduum Paschale</a:t>
            </a:r>
            <a:r>
              <a:rPr lang="pl-PL" dirty="0"/>
              <a:t>). </a:t>
            </a:r>
          </a:p>
          <a:p>
            <a:r>
              <a:rPr lang="pl-PL" dirty="0"/>
              <a:t>Niedziela wielkanocna rozpoczyna się już w sobotę po zapadnięciu zmroku. Rozpoczyna ją Wigilia Paschalna, podczas której zapala się paschał – wielką woskową świecę, która symbolizuje zmartwychwstałego Chrystusa. Jest to również ostatni dzień Triduum Paschalnego, liczonego według kalendarza żydowskiego od wieczoru Wielkiego Czwartku do wieczornych nieszporów w Niedzielę. Świętowanie Wielkanocy rozciąga się na kolejne osiem dni – oktawę wielkanocną, a szerzej - na cały Okres wielkanocny, trwający 50 dni, a którego zakończeniem jest dzień pięćdziesiątnicy – Niedziela Zesłania Ducha Świętego. W 40. dniu (czwartek) obchodzona jest uroczystość Wniebowstąpienia Pana Jezusa. </a:t>
            </a:r>
            <a:r>
              <a:rPr lang="pl-PL" dirty="0" smtClean="0"/>
              <a:t> W </a:t>
            </a:r>
            <a:r>
              <a:rPr lang="pl-PL" dirty="0"/>
              <a:t>tym okresie używa się w liturgii białego koloru szat liturgicznych.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164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2CC0F47-ED86-446D-A72C-DCA23CB1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Century Schoolbook" panose="02040604050505020304" pitchFamily="18" charset="0"/>
              </a:rPr>
              <a:t>Zając wielkanocny z pieczywa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0CF35EFB-5AE0-46CB-988D-446F65B86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1670958"/>
            <a:ext cx="4476715" cy="4577442"/>
          </a:xfrm>
        </p:spPr>
      </p:pic>
    </p:spTree>
    <p:extLst>
      <p:ext uri="{BB962C8B-B14F-4D97-AF65-F5344CB8AC3E}">
        <p14:creationId xmlns:p14="http://schemas.microsoft.com/office/powerpoint/2010/main" val="4138242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30C87D3-CEED-4AF4-9CAD-E184A90964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688975"/>
            <a:ext cx="7883525" cy="5353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latin typeface="Arial Black" panose="020B0A04020102020204" pitchFamily="34" charset="0"/>
              </a:rPr>
              <a:t>    Tydzień paschalny</a:t>
            </a:r>
          </a:p>
          <a:p>
            <a:r>
              <a:rPr lang="pl-PL" sz="2000" dirty="0"/>
              <a:t>W czasie tygodnia paschalnego (który kończy się Niedzielą Świętego Tomasza) carskie wrota ikonostasu są cały czas otwarte, na znak odwalonego kamienia od grobu Chrystusa. W tym czasie codziennie sprawuje się uroczystą jutrznię i św. Liturgię, podobnie jak w sam Dzień Zmartwychwstania. W sobotę tygodnia paschalnego po porannej Liturgii wiernym rozdawany jest poświęcony w paschalną noc chleb – </a:t>
            </a:r>
            <a:r>
              <a:rPr lang="pl-PL" sz="2000" dirty="0" err="1"/>
              <a:t>artos</a:t>
            </a:r>
            <a:r>
              <a:rPr lang="pl-PL" sz="2000" dirty="0"/>
              <a:t>. Po południu sprawowane jest nabożeństwo całonocnego czuwania (</a:t>
            </a:r>
            <a:r>
              <a:rPr lang="pl-PL" sz="2000" dirty="0" err="1"/>
              <a:t>cs</a:t>
            </a:r>
            <a:r>
              <a:rPr lang="pl-PL" sz="2000" dirty="0"/>
              <a:t>. </a:t>
            </a:r>
            <a:r>
              <a:rPr lang="pl-PL" sz="2000" dirty="0" err="1"/>
              <a:t>Wsienocznoje</a:t>
            </a:r>
            <a:r>
              <a:rPr lang="pl-PL" sz="2000" dirty="0"/>
              <a:t> </a:t>
            </a:r>
            <a:r>
              <a:rPr lang="pl-PL" sz="2000" dirty="0" err="1"/>
              <a:t>Bdienije</a:t>
            </a:r>
            <a:r>
              <a:rPr lang="pl-PL" sz="2000" dirty="0"/>
              <a:t>), podczas którego zamykane są (pierwszy raz od paschalnej nocy) carskie wrota ikonostasu. </a:t>
            </a:r>
          </a:p>
          <a:p>
            <a:r>
              <a:rPr lang="pl-PL" sz="2000" dirty="0"/>
              <a:t>Przez cały okres paschalny wierni witając się, wypowiadają paschalne pozdrowienie: „Chrystus zmartwychwstał!” – „Prawdziwie zmartwychwstał!”, a każde nabożeństwo jest kończone uroczystą paschalną procesją wokół cerkwi.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1511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2B9AD7E-D308-4370-9AFF-6B380A42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8345FA63-D062-4C9D-AF54-7F8ED7073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2" y="228599"/>
            <a:ext cx="9233755" cy="6192773"/>
          </a:xfrm>
        </p:spPr>
      </p:pic>
    </p:spTree>
    <p:extLst>
      <p:ext uri="{BB962C8B-B14F-4D97-AF65-F5344CB8AC3E}">
        <p14:creationId xmlns:p14="http://schemas.microsoft.com/office/powerpoint/2010/main" val="40178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1A84C50-1C5F-4964-B94D-4C8CD93B5E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14400"/>
            <a:ext cx="8596313" cy="5127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     </a:t>
            </a:r>
            <a:r>
              <a:rPr lang="pl-PL" sz="2800" b="1" dirty="0"/>
              <a:t>Wielkanocne zwyczaje ludowe</a:t>
            </a:r>
          </a:p>
          <a:p>
            <a:r>
              <a:rPr lang="pl-PL" sz="2800" dirty="0"/>
              <a:t>Z obchodami świąt wielkanocnych związanych jest wiele zwyczajów ludowych (z których część wywodzi się ze starosłowiańskiego święta Jarego): śniadanie wielkanocne, pisanki, święconka, śmigus-dyngus, dziady </a:t>
            </a:r>
            <a:r>
              <a:rPr lang="pl-PL" sz="2800" dirty="0" err="1"/>
              <a:t>śmigustne</a:t>
            </a:r>
            <a:r>
              <a:rPr lang="pl-PL" sz="2800" dirty="0"/>
              <a:t>, </a:t>
            </a:r>
            <a:r>
              <a:rPr lang="pl-PL" sz="2800" i="1" dirty="0"/>
              <a:t>Rękawka</a:t>
            </a:r>
            <a:r>
              <a:rPr lang="pl-PL" sz="2800" dirty="0"/>
              <a:t>, </a:t>
            </a:r>
            <a:r>
              <a:rPr lang="pl-PL" sz="2800" i="1" dirty="0" err="1"/>
              <a:t>Emaus</a:t>
            </a:r>
            <a:r>
              <a:rPr lang="pl-PL" sz="2800" dirty="0"/>
              <a:t>, </a:t>
            </a:r>
            <a:r>
              <a:rPr lang="pl-PL" sz="2800" i="1" dirty="0" err="1"/>
              <a:t>walatka</a:t>
            </a:r>
            <a:r>
              <a:rPr lang="pl-PL" sz="2800" dirty="0"/>
              <a:t>, </a:t>
            </a:r>
            <a:r>
              <a:rPr lang="pl-PL" sz="2800" i="1" dirty="0"/>
              <a:t>z kurkiem po dyngusie</a:t>
            </a:r>
            <a:r>
              <a:rPr lang="pl-PL" sz="2800" dirty="0"/>
              <a:t>, </a:t>
            </a:r>
            <a:r>
              <a:rPr lang="pl-PL" sz="2800" i="1" dirty="0"/>
              <a:t>Siuda Baba</a:t>
            </a:r>
            <a:r>
              <a:rPr lang="pl-PL" sz="2800" dirty="0"/>
              <a:t>, </a:t>
            </a:r>
            <a:r>
              <a:rPr lang="pl-PL" sz="2800" i="1" dirty="0"/>
              <a:t>wieszanie Judasza</a:t>
            </a:r>
            <a:r>
              <a:rPr lang="pl-PL" sz="2800" dirty="0"/>
              <a:t>, </a:t>
            </a:r>
            <a:r>
              <a:rPr lang="pl-PL" sz="2800" i="1" dirty="0"/>
              <a:t>pogrzeb żuru i śledzia</a:t>
            </a:r>
            <a:r>
              <a:rPr lang="pl-PL" sz="2800" dirty="0"/>
              <a:t>, </a:t>
            </a:r>
            <a:r>
              <a:rPr lang="pl-PL" sz="2800" dirty="0" err="1"/>
              <a:t>pucheroki</a:t>
            </a:r>
            <a:r>
              <a:rPr lang="pl-PL" sz="2800" dirty="0"/>
              <a:t>, </a:t>
            </a:r>
            <a:r>
              <a:rPr lang="pl-PL" sz="2800" dirty="0" err="1"/>
              <a:t>przywołówki</a:t>
            </a:r>
            <a:r>
              <a:rPr lang="pl-PL" sz="2800" dirty="0"/>
              <a:t>, palma wielkanocna, Jezusek Palmowy. </a:t>
            </a:r>
          </a:p>
        </p:txBody>
      </p:sp>
    </p:spTree>
    <p:extLst>
      <p:ext uri="{BB962C8B-B14F-4D97-AF65-F5344CB8AC3E}">
        <p14:creationId xmlns:p14="http://schemas.microsoft.com/office/powerpoint/2010/main" val="990135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181651B-AB1F-44E8-9BAF-ABC4457F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16766"/>
            <a:ext cx="8596668" cy="2027582"/>
          </a:xfrm>
        </p:spPr>
        <p:txBody>
          <a:bodyPr>
            <a:normAutofit/>
          </a:bodyPr>
          <a:lstStyle/>
          <a:p>
            <a:pPr algn="ctr"/>
            <a:r>
              <a:rPr lang="pl-PL" sz="7200" dirty="0"/>
              <a:t> Dziękuję za uwagę!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CEA99E6-A487-4D64-B2F4-204BFBDF5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00938"/>
            <a:ext cx="8596668" cy="1840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                           Paweł </a:t>
            </a:r>
            <a:r>
              <a:rPr lang="pl-PL" sz="3600" dirty="0" smtClean="0"/>
              <a:t>Porębski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3" y="3241221"/>
            <a:ext cx="3150332" cy="30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7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98D141-D657-46DC-877A-14B0AC422B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50850"/>
            <a:ext cx="8596313" cy="5827713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chemeClr val="tx1"/>
                </a:solidFill>
              </a:rPr>
              <a:t>Wielkanoc, Niedziela Wielkanocna</a:t>
            </a:r>
            <a:r>
              <a:rPr lang="pl-PL" sz="2000" dirty="0">
                <a:solidFill>
                  <a:schemeClr val="tx1"/>
                </a:solidFill>
              </a:rPr>
              <a:t>, także: </a:t>
            </a:r>
            <a:r>
              <a:rPr lang="pl-PL" sz="2000" b="1" dirty="0">
                <a:solidFill>
                  <a:schemeClr val="tx1"/>
                </a:solidFill>
              </a:rPr>
              <a:t>Wielka Niedziela, Zmartwychwstanie Pańskie</a:t>
            </a:r>
            <a:r>
              <a:rPr lang="pl-PL" sz="2000" dirty="0">
                <a:solidFill>
                  <a:schemeClr val="tx1"/>
                </a:solidFill>
              </a:rPr>
              <a:t>, w prawosławiu: </a:t>
            </a:r>
            <a:r>
              <a:rPr lang="pl-PL" sz="2000" b="1" dirty="0">
                <a:solidFill>
                  <a:schemeClr val="tx1"/>
                </a:solidFill>
              </a:rPr>
              <a:t>Pascha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mazow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pl-PL" sz="2000" b="1" dirty="0">
                <a:solidFill>
                  <a:schemeClr val="tx1"/>
                </a:solidFill>
              </a:rPr>
              <a:t>Wielki Dzień</a:t>
            </a:r>
            <a:r>
              <a:rPr lang="pl-PL" sz="2000" baseline="30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[1]</a:t>
            </a:r>
            <a:r>
              <a:rPr lang="pl-PL" sz="2000" dirty="0">
                <a:solidFill>
                  <a:schemeClr val="tx1"/>
                </a:solidFill>
              </a:rPr>
              <a:t> – najstarsze i najważniejsze święto chrześcijańskie celebrujące misterium paschalne Jezusa Chrystusa: jego mękę, śmierć i zmartwychwstanie, obchodzone przez Kościoły chrześcijańskie zachowujące </a:t>
            </a:r>
            <a:r>
              <a:rPr lang="pl-PL" sz="2000" i="1" dirty="0">
                <a:solidFill>
                  <a:schemeClr val="tx1"/>
                </a:solidFill>
              </a:rPr>
              <a:t>Nicejskie wyznanie wiary</a:t>
            </a:r>
            <a:r>
              <a:rPr lang="pl-PL" sz="2000" dirty="0">
                <a:solidFill>
                  <a:schemeClr val="tx1"/>
                </a:solidFill>
              </a:rPr>
              <a:t> (325 r.). Kulminacyjny moment cyklu paschalnego. Rozwinęło się od święta obchodzonego </a:t>
            </a:r>
            <a:r>
              <a:rPr lang="pl-PL" sz="2000" i="1" dirty="0">
                <a:solidFill>
                  <a:schemeClr val="tx1"/>
                </a:solidFill>
              </a:rPr>
              <a:t>w duchu i prawdzie</a:t>
            </a:r>
            <a:r>
              <a:rPr lang="pl-PL" sz="2000" dirty="0">
                <a:solidFill>
                  <a:schemeClr val="tx1"/>
                </a:solidFill>
              </a:rPr>
              <a:t> (</a:t>
            </a:r>
            <a:r>
              <a:rPr lang="pl-PL" sz="2000" dirty="0">
                <a:solidFill>
                  <a:schemeClr val="tx1"/>
                </a:solidFill>
                <a:hlinkClick r:id="rId3" tooltip="Ewangelia Jana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lang="pl-PL" sz="2000" dirty="0">
                <a:solidFill>
                  <a:schemeClr val="tx1"/>
                </a:solidFill>
              </a:rPr>
              <a:t> 4,24) w ramach żydowskich obrzędów </a:t>
            </a:r>
            <a:r>
              <a:rPr lang="pl-PL" sz="2000" dirty="0" err="1">
                <a:solidFill>
                  <a:schemeClr val="tx1"/>
                </a:solidFill>
              </a:rPr>
              <a:t>Pesach</a:t>
            </a:r>
            <a:r>
              <a:rPr lang="pl-PL" sz="2000" dirty="0">
                <a:solidFill>
                  <a:schemeClr val="tx1"/>
                </a:solidFill>
              </a:rPr>
              <a:t>. Następnie, po oddzieleniu Kościoła od Synagogi, stało się prostym dorocznym świętem poprzedzonym jednym lub kilkoma dniami postu, sprawowanym jako całonocne czuwanie (Wigilia Paschalna), w czasie którego opowiadano historię zbawienia zwieńczoną w wydarzeniach paschalnych z udziałem Jezusa Chrystusa i składano eucharystyczną ofiarę </a:t>
            </a:r>
            <a:r>
              <a:rPr lang="pl-PL" sz="2000" i="1" dirty="0">
                <a:solidFill>
                  <a:schemeClr val="tx1"/>
                </a:solidFill>
              </a:rPr>
              <a:t>prawdziwego Baranka</a:t>
            </a:r>
            <a:r>
              <a:rPr lang="pl-PL" sz="2000" dirty="0">
                <a:solidFill>
                  <a:schemeClr val="tx1"/>
                </a:solidFill>
              </a:rPr>
              <a:t> (por. </a:t>
            </a:r>
            <a:r>
              <a:rPr lang="pl-PL" sz="2000" i="1" dirty="0">
                <a:solidFill>
                  <a:schemeClr val="tx1"/>
                </a:solidFill>
              </a:rPr>
              <a:t>Orędzie paschalne</a:t>
            </a:r>
            <a:r>
              <a:rPr lang="pl-PL" sz="2000" dirty="0">
                <a:solidFill>
                  <a:schemeClr val="tx1"/>
                </a:solidFill>
              </a:rPr>
              <a:t>) – Syna Bożego. A ostatecznie przybrało formę trzydniowego obchodu tzw. Triduum Paschalnego, poprzedzonego czterdziestodniowym okresem przygotowania (wielki post) i kontynuowanego radosną celebracją pięćdziesięciu dni okresu wielkanocnego aż do święta Zesłania Ducha Świętego. </a:t>
            </a:r>
          </a:p>
        </p:txBody>
      </p:sp>
    </p:spTree>
    <p:extLst>
      <p:ext uri="{BB962C8B-B14F-4D97-AF65-F5344CB8AC3E}">
        <p14:creationId xmlns:p14="http://schemas.microsoft.com/office/powerpoint/2010/main" val="391718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9E4A0C1-4D06-4BEE-BB15-6C9E67D1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2F350343-0C3D-4E6C-9417-071F1E504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8" y="609600"/>
            <a:ext cx="8424564" cy="5108812"/>
          </a:xfrm>
        </p:spPr>
      </p:pic>
    </p:spTree>
    <p:extLst>
      <p:ext uri="{BB962C8B-B14F-4D97-AF65-F5344CB8AC3E}">
        <p14:creationId xmlns:p14="http://schemas.microsoft.com/office/powerpoint/2010/main" val="329883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D21950E-CD4A-4983-B77C-F4FE67DD7D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77838"/>
            <a:ext cx="8596313" cy="5564187"/>
          </a:xfrm>
        </p:spPr>
        <p:txBody>
          <a:bodyPr>
            <a:noAutofit/>
          </a:bodyPr>
          <a:lstStyle/>
          <a:p>
            <a:r>
              <a:rPr lang="pl-PL" sz="2800" dirty="0">
                <a:latin typeface="Bahnschrift SemiLight SemiConde" panose="020B0502040204020203" pitchFamily="34" charset="0"/>
              </a:rPr>
              <a:t>Obrzędy Wigilii Paschalnej, Wielkiej Nocy </a:t>
            </a:r>
            <a:r>
              <a:rPr lang="pl-PL" sz="2800" i="1" dirty="0">
                <a:latin typeface="Bahnschrift SemiLight SemiConde" panose="020B0502040204020203" pitchFamily="34" charset="0"/>
              </a:rPr>
              <a:t>par excellence</a:t>
            </a:r>
            <a:r>
              <a:rPr lang="pl-PL" sz="2800" dirty="0">
                <a:latin typeface="Bahnschrift SemiLight SemiConde" panose="020B0502040204020203" pitchFamily="34" charset="0"/>
              </a:rPr>
              <a:t>, stanowiącej serce Niedzieli Zmartwychwstania Pańskiego, jak ukazują np. przepisy obrządku rzymskiego, rozpoczynają się w sobotę po zapadnięciu zmroku. „Nie wolno ich rozpocząć, zanim nie zapadnie noc, a należy je zakończyć przed świtem”. Niedziela Zmartwychwstania Pańskiego jest wspominana w ciągu roku liturgicznego poprzez świętowanie niedzieli. Jak się wyraził Jan Paweł II w liście </a:t>
            </a:r>
            <a:r>
              <a:rPr lang="pl-PL" sz="2800" i="1" dirty="0" err="1">
                <a:latin typeface="Bahnschrift SemiLight SemiConde" panose="020B0502040204020203" pitchFamily="34" charset="0"/>
              </a:rPr>
              <a:t>Dies</a:t>
            </a:r>
            <a:r>
              <a:rPr lang="pl-PL" sz="2800" i="1" dirty="0">
                <a:latin typeface="Bahnschrift SemiLight SemiConde" panose="020B0502040204020203" pitchFamily="34" charset="0"/>
              </a:rPr>
              <a:t> Domini</a:t>
            </a:r>
            <a:r>
              <a:rPr lang="pl-PL" sz="2800" dirty="0">
                <a:latin typeface="Bahnschrift SemiLight SemiConde" panose="020B0502040204020203" pitchFamily="34" charset="0"/>
              </a:rPr>
              <a:t>, niedziela jest „paschą tygodnia, podczas której świętujemy zwycięstwo Chrystusa nad grzechem i śmiercią, dopełnienie w Nim dzieła pierwszego stworzenia i początek «nowego stworzenia» (por. 2 Kor 5, 17)”. </a:t>
            </a:r>
          </a:p>
        </p:txBody>
      </p:sp>
    </p:spTree>
    <p:extLst>
      <p:ext uri="{BB962C8B-B14F-4D97-AF65-F5344CB8AC3E}">
        <p14:creationId xmlns:p14="http://schemas.microsoft.com/office/powerpoint/2010/main" val="237949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533AA40-15A5-435F-BB02-73565AEA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06153F86-AD11-4BE5-AD41-26206BF9D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1" y="228600"/>
            <a:ext cx="9456533" cy="5598391"/>
          </a:xfrm>
        </p:spPr>
      </p:pic>
    </p:spTree>
    <p:extLst>
      <p:ext uri="{BB962C8B-B14F-4D97-AF65-F5344CB8AC3E}">
        <p14:creationId xmlns:p14="http://schemas.microsoft.com/office/powerpoint/2010/main" val="141942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ADDFF9D-8C9A-47BD-9DC6-3BA6829A05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19200"/>
            <a:ext cx="8596313" cy="48228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4800" b="1" dirty="0">
                <a:latin typeface="Elephant" panose="02020904090505020303" pitchFamily="18" charset="0"/>
              </a:rPr>
              <a:t>   Historia</a:t>
            </a:r>
          </a:p>
          <a:p>
            <a:r>
              <a:rPr lang="pl-PL" sz="2800" dirty="0"/>
              <a:t>Początkowo uczniowie Chrystusa świętowali Wielkanoc-Paschę </a:t>
            </a:r>
            <a:r>
              <a:rPr lang="pl-PL" sz="2800" i="1" dirty="0"/>
              <a:t>w duchu i prawdzie</a:t>
            </a:r>
            <a:r>
              <a:rPr lang="pl-PL" sz="2800" dirty="0"/>
              <a:t> (por. J 4,24) w ramach obrzędów żydowskich. Być może, gdy św. Łukasz stwierdził w Dziejach Apostolskich o Pawle i towarzyszących mu uczniach: „odpłynęliśmy z Filippi po Święcie Przaśników” (</a:t>
            </a:r>
            <a:r>
              <a:rPr lang="pl-PL" sz="2800" dirty="0" err="1"/>
              <a:t>Dz</a:t>
            </a:r>
            <a:r>
              <a:rPr lang="pl-PL" sz="2800" dirty="0"/>
              <a:t> 20,6), miał na myśli już odrębne święto chrześcijańskie. Współcześnie bibliści skłaniają się do stwierdzenia, że opisy wydarzeń paschalnych Jezusa zawarte w Ewangeliach, zarówno synoptycznych, jak i Janowej, np. opowiadanie o Ostatniej Wieczerzy, o jego męce, śmierci i zmartwychwstaniu zostały </a:t>
            </a:r>
            <a:r>
              <a:rPr lang="pl-PL" sz="2800" i="1" dirty="0"/>
              <a:t>przefiltrowane</a:t>
            </a:r>
            <a:r>
              <a:rPr lang="pl-PL" sz="2800" dirty="0"/>
              <a:t> przez sito liturgii i praktyki sakramentalnej pierwotnego Kościoła apostolskiego, stanowiącej w jakimś stopniu odrębną, chrześcijańską celebracją Paschy, uobecnianą szczególnie w Eucharystii</a:t>
            </a:r>
          </a:p>
        </p:txBody>
      </p:sp>
    </p:spTree>
    <p:extLst>
      <p:ext uri="{BB962C8B-B14F-4D97-AF65-F5344CB8AC3E}">
        <p14:creationId xmlns:p14="http://schemas.microsoft.com/office/powerpoint/2010/main" val="427656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ADD1E65C-8DE3-4F8F-8C58-A3E9D7B923B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25638"/>
            <a:ext cx="6743700" cy="6579777"/>
          </a:xfrm>
        </p:spPr>
      </p:pic>
    </p:spTree>
    <p:extLst>
      <p:ext uri="{BB962C8B-B14F-4D97-AF65-F5344CB8AC3E}">
        <p14:creationId xmlns:p14="http://schemas.microsoft.com/office/powerpoint/2010/main" val="360423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2EE2544-1B22-452C-8A7E-D8BF75F59EF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6188"/>
            <a:ext cx="8596313" cy="4795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latin typeface="Broadway" panose="04040905080B02020502" pitchFamily="82" charset="0"/>
              </a:rPr>
              <a:t>    Znaczenie teologiczne</a:t>
            </a:r>
          </a:p>
          <a:p>
            <a:r>
              <a:rPr lang="pl-PL" sz="2400" dirty="0"/>
              <a:t>Według nauczania prawosławnego patriarchy Konstantynopola Bartłomieja tajemnica Wielkanocy nierozdzielnie związana jest z tajemnicą Wielkiego Piątku. Cały Kościół najpierw umiera, ukrzyżowany jest z Chrystusem, aby z nim zmartwychwstać. Prawosławie celebruje Paschę (Wielkanoc) w ciągłości z Kościołem pierwszych wieków i jest ona w centrum jego wiary i kultu. Wokół zwycięstwa Chrystusa nad śmiercią, skupia się cała liturgia i cała teologia prawosławna</a:t>
            </a:r>
          </a:p>
        </p:txBody>
      </p:sp>
    </p:spTree>
    <p:extLst>
      <p:ext uri="{BB962C8B-B14F-4D97-AF65-F5344CB8AC3E}">
        <p14:creationId xmlns:p14="http://schemas.microsoft.com/office/powerpoint/2010/main" val="58230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3CFB10C-8869-41B0-9DD6-C71169CE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3"/>
            <a:ext cx="8596668" cy="1426817"/>
          </a:xfrm>
        </p:spPr>
        <p:txBody>
          <a:bodyPr/>
          <a:lstStyle/>
          <a:p>
            <a:pPr algn="ctr"/>
            <a:r>
              <a:rPr lang="pl-PL" dirty="0"/>
              <a:t>El Greco – Zmartwychwstanie Jezusa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D2750124-9CD5-4A41-A6E1-DE6A14C81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57" y="1216991"/>
            <a:ext cx="3879129" cy="5253501"/>
          </a:xfrm>
        </p:spPr>
      </p:pic>
    </p:spTree>
    <p:extLst>
      <p:ext uri="{BB962C8B-B14F-4D97-AF65-F5344CB8AC3E}">
        <p14:creationId xmlns:p14="http://schemas.microsoft.com/office/powerpoint/2010/main" val="258606977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854</Words>
  <Application>Microsoft Office PowerPoint</Application>
  <PresentationFormat>Panoramiczny</PresentationFormat>
  <Paragraphs>19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Bahnschrift SemiLight SemiConde</vt:lpstr>
      <vt:lpstr>Bell MT</vt:lpstr>
      <vt:lpstr>Broadway</vt:lpstr>
      <vt:lpstr>Castellar</vt:lpstr>
      <vt:lpstr>Century Schoolbook</vt:lpstr>
      <vt:lpstr>Elephant</vt:lpstr>
      <vt:lpstr>Trebuchet MS</vt:lpstr>
      <vt:lpstr>Wingdings 3</vt:lpstr>
      <vt:lpstr>Faseta</vt:lpstr>
      <vt:lpstr>Wielkanoc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El Greco – Zmartwychwstanie Jezusa</vt:lpstr>
      <vt:lpstr>Prezentacja programu PowerPoint</vt:lpstr>
      <vt:lpstr>Zając wielkanocny z pieczywa</vt:lpstr>
      <vt:lpstr>Prezentacja programu PowerPoint</vt:lpstr>
      <vt:lpstr>Prezentacja programu PowerPoint</vt:lpstr>
      <vt:lpstr>Prezentacja programu PowerPoint</vt:lpstr>
      <vt:lpstr> Dziękuję za uwagę!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Wielkanoc</dc:title>
  <dc:creator>user</dc:creator>
  <cp:lastModifiedBy>Dell</cp:lastModifiedBy>
  <cp:revision>7</cp:revision>
  <dcterms:created xsi:type="dcterms:W3CDTF">2021-03-25T11:36:00Z</dcterms:created>
  <dcterms:modified xsi:type="dcterms:W3CDTF">2021-04-05T20:15:11Z</dcterms:modified>
</cp:coreProperties>
</file>