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A33B504-329B-4278-8E9E-27F8C6B2C9AD}" type="datetimeFigureOut">
              <a:rPr lang="pl-PL" smtClean="0"/>
              <a:t>05.04.2021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D92784-216C-4007-8AF5-4955C25EE5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359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33B504-329B-4278-8E9E-27F8C6B2C9AD}" type="datetimeFigureOut">
              <a:rPr lang="pl-PL" smtClean="0"/>
              <a:t>05.04.2021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D92784-216C-4007-8AF5-4955C25EE5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386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33B504-329B-4278-8E9E-27F8C6B2C9AD}" type="datetimeFigureOut">
              <a:rPr lang="pl-PL" smtClean="0"/>
              <a:t>05.04.2021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D92784-216C-4007-8AF5-4955C25EE5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35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33B504-329B-4278-8E9E-27F8C6B2C9AD}" type="datetimeFigureOut">
              <a:rPr lang="pl-PL" smtClean="0"/>
              <a:t>05.04.2021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D92784-216C-4007-8AF5-4955C25EE5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267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33B504-329B-4278-8E9E-27F8C6B2C9AD}" type="datetimeFigureOut">
              <a:rPr lang="pl-PL" smtClean="0"/>
              <a:t>05.04.2021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D92784-216C-4007-8AF5-4955C25EE5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705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33B504-329B-4278-8E9E-27F8C6B2C9AD}" type="datetimeFigureOut">
              <a:rPr lang="pl-PL" smtClean="0"/>
              <a:t>05.04.2021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D92784-216C-4007-8AF5-4955C25EE5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008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33B504-329B-4278-8E9E-27F8C6B2C9AD}" type="datetimeFigureOut">
              <a:rPr lang="pl-PL" smtClean="0"/>
              <a:t>05.04.2021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D92784-216C-4007-8AF5-4955C25EE5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193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33B504-329B-4278-8E9E-27F8C6B2C9AD}" type="datetimeFigureOut">
              <a:rPr lang="pl-PL" smtClean="0"/>
              <a:t>05.04.2021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D92784-216C-4007-8AF5-4955C25EE5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12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33B504-329B-4278-8E9E-27F8C6B2C9AD}" type="datetimeFigureOut">
              <a:rPr lang="pl-PL" smtClean="0"/>
              <a:t>05.04.2021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D92784-216C-4007-8AF5-4955C25EE5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958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33B504-329B-4278-8E9E-27F8C6B2C9AD}" type="datetimeFigureOut">
              <a:rPr lang="pl-PL" smtClean="0"/>
              <a:t>05.04.2021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9D92784-216C-4007-8AF5-4955C25EE58E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481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A33B504-329B-4278-8E9E-27F8C6B2C9AD}" type="datetimeFigureOut">
              <a:rPr lang="pl-PL" smtClean="0"/>
              <a:t>05.04.2021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D92784-216C-4007-8AF5-4955C25EE5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825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8A33B504-329B-4278-8E9E-27F8C6B2C9AD}" type="datetimeFigureOut">
              <a:rPr lang="pl-PL" smtClean="0"/>
              <a:t>05.04.2021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19D92784-216C-4007-8AF5-4955C25EE5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5548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3B5787-EA90-4C5E-984B-7A0B09C8CB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Kultura Żydowska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25A1339F-D27E-4471-A195-35BA880BF5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3300" dirty="0" smtClean="0"/>
              <a:t>Czas radości i smutku </a:t>
            </a:r>
            <a:r>
              <a:rPr lang="pl-PL" sz="3300" smtClean="0"/>
              <a:t>w judaizmie</a:t>
            </a:r>
            <a:endParaRPr lang="pl-PL" sz="33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407" y="-220589"/>
            <a:ext cx="2249642" cy="307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45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3185371-C72E-46DB-A8A3-C7878BEEEF5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683026" y="2133600"/>
            <a:ext cx="9067800" cy="2590800"/>
          </a:xfrm>
        </p:spPr>
        <p:txBody>
          <a:bodyPr>
            <a:normAutofit/>
          </a:bodyPr>
          <a:lstStyle/>
          <a:p>
            <a:pPr algn="ctr"/>
            <a:r>
              <a:rPr lang="pl-PL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Radość i smutek </a:t>
            </a:r>
          </a:p>
        </p:txBody>
      </p:sp>
    </p:spTree>
    <p:extLst>
      <p:ext uri="{BB962C8B-B14F-4D97-AF65-F5344CB8AC3E}">
        <p14:creationId xmlns:p14="http://schemas.microsoft.com/office/powerpoint/2010/main" val="4224634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7D3427E-4231-4230-8881-3BAACE64A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Żydowski ślub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7F935C4-9C2E-445D-B1E1-F16DE6905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Tradycyjny żydowski ślub rozpoczyna się od kabat panim – czyli przyjęcia na cześć młodych .ma na celu spotęgowanie radości płynącej z późniejszych zaślubin. Para młoda musi w tym czasie pościć! Kabbalat panim ma być też swego rodzajem oczyszczeniem z poprzednich grzechów. Kabbalat panim kończy się gdy matki pary młodej uroczyście rozbiją porcelanowe talerze krzycząc: „mazal tov”. Po przyjęciu rozpoczyna się również istotna w tradycji żydowskiej ceremonia czyli badeken. Jest to nic innego jak zakładanie welonu pannie młodej przez pana młodego. W dniu ceremonii ślubnej przyszłe małżeństwo jest niczym król i królowa. Podczas ceremonii zaślubin na parę młodą są nakładane korony. Kiedy zostanie odmówione 6 błogosławieństw osoba która prowadzi modlitwę dziękczynną po posiłkach odmawia na głos błogosławieństwo ( dla wina). Gdy para młoda wypije wino ceremonia dobiega końca i położony zostaje kamień węgielny pod budowę wiecznej struktury jaką jest dom żydowski.</a:t>
            </a:r>
          </a:p>
        </p:txBody>
      </p:sp>
    </p:spTree>
    <p:extLst>
      <p:ext uri="{BB962C8B-B14F-4D97-AF65-F5344CB8AC3E}">
        <p14:creationId xmlns:p14="http://schemas.microsoft.com/office/powerpoint/2010/main" val="1754408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E69FD62-621F-4C02-B1D9-5384C7E9D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E81DA91-F3A0-4E34-9324-5384A245B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170" name="Picture 2" descr="Galeria: Żydowski ślub w celach naukowych - zdjęcie 2 - Dziennik Wschodni">
            <a:extLst>
              <a:ext uri="{FF2B5EF4-FFF2-40B4-BE49-F238E27FC236}">
                <a16:creationId xmlns:a16="http://schemas.microsoft.com/office/drawing/2014/main" xmlns="" id="{13DB21AD-09B6-461E-B5B2-F82950355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338138"/>
            <a:ext cx="9334500" cy="61817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296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1F29592-F256-4DC1-B4AF-7A339CE1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Żydowski pogrzeb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3930F0E-9E52-4532-9C8E-340CF2A78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kulturze żydowskiej osoba na łożu śmierci powinna wyznać swoje grzechy a rodzina musi trwać przy niej aż do końca. Widząc ze dana osoba kończy swój żywot bliscy rozdzierają szaty i wołają : „ Bądź błogosławiony Sędzio pełen prawdy”. Pogrzeb żydowski odbywa się w ciągu doby od śmierci. Podczas przygotowania ciała do pochowania obmywa się je 18-stoma  litrami wody aby dokładnie było całe umyte. Następnie ubiera się ciało w szatę zwaną tahrichim – w kulturze żydowskiej zmarłego ubiera się w szatę z najtańszego białego płótna. Pogrzeb żydowski trwa krótko polega na przejściu konduktu z żałobnymi gdzie każdy Żyd widzący kondukt ma obowiązek choć na chwilę do niego dołączyć. Po pochówku syn zmarłej osoby odmawia Kadisz- modlitwę. Żałoba w judaizmie składa się z 3 etapów. Pierwsza z nich to schiwa która trwa 7 dni. Po tym czasie następuje szeloszim który trwa 30 dni. Żałoba po rodzicach trwa najdłużej – cały rok jest to avelut.</a:t>
            </a:r>
          </a:p>
        </p:txBody>
      </p:sp>
    </p:spTree>
    <p:extLst>
      <p:ext uri="{BB962C8B-B14F-4D97-AF65-F5344CB8AC3E}">
        <p14:creationId xmlns:p14="http://schemas.microsoft.com/office/powerpoint/2010/main" val="3205509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45815F-5DDC-44C0-AC89-7A178BFA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F9373F6-2E54-4A0D-864C-740AF71E8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8194" name="Picture 2" descr="Cmentarium - Żydowskie obrzędy pogrzebowe">
            <a:extLst>
              <a:ext uri="{FF2B5EF4-FFF2-40B4-BE49-F238E27FC236}">
                <a16:creationId xmlns:a16="http://schemas.microsoft.com/office/drawing/2014/main" xmlns="" id="{0075C0E7-8767-4EFA-B10D-F0D969C295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3" r="1" b="6097"/>
          <a:stretch/>
        </p:blipFill>
        <p:spPr bwMode="auto">
          <a:xfrm>
            <a:off x="4128052" y="690820"/>
            <a:ext cx="3935896" cy="55245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33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FD9578F3-4296-4C35-BBB6-788B3D1B2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331" y="3809863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89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Koniec 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                                      </a:t>
            </a:r>
            <a:r>
              <a:rPr lang="pl-PL" sz="2200" dirty="0"/>
              <a:t>Dziękuję za </a:t>
            </a:r>
            <a:r>
              <a:rPr lang="pl-PL" sz="2200" dirty="0" smtClean="0"/>
              <a:t>uwagę</a:t>
            </a:r>
            <a:br>
              <a:rPr lang="pl-PL" sz="2200" dirty="0" smtClean="0"/>
            </a:br>
            <a:r>
              <a:rPr lang="pl-PL" sz="2200" dirty="0" smtClean="0"/>
              <a:t>						Dorota Jakubiak </a:t>
            </a:r>
            <a:r>
              <a:rPr lang="pl-PL" sz="2200" dirty="0"/>
              <a:t/>
            </a:r>
            <a:br>
              <a:rPr lang="pl-PL" sz="2200" dirty="0"/>
            </a:b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403" y="3535618"/>
            <a:ext cx="2643869" cy="255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52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DB60177-0774-4773-BC32-400315BB4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Święta Żydowskie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EEE71F7-C7D3-4803-8DFD-39403FBB0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Pesach    -	Pascha i Święto Przaśników    o</a:t>
            </a:r>
            <a:r>
              <a:rPr lang="pl-PL" b="0" i="0" dirty="0">
                <a:effectLst/>
                <a:latin typeface="Arial" panose="020B0604020202020204" pitchFamily="34" charset="0"/>
              </a:rPr>
              <a:t>d     15 nisan</a:t>
            </a:r>
            <a:endParaRPr lang="pl-PL" dirty="0"/>
          </a:p>
          <a:p>
            <a:r>
              <a:rPr lang="pl-PL" dirty="0"/>
              <a:t>Tamurz  -  pomiędzy nieszczęściami                         17 tamuz </a:t>
            </a:r>
          </a:p>
          <a:p>
            <a:r>
              <a:rPr lang="pl-PL" dirty="0"/>
              <a:t>Rosz ha- Szana    -   Nowy Rok, Święto Trąbek	   1 tiszri</a:t>
            </a:r>
          </a:p>
          <a:p>
            <a:r>
              <a:rPr lang="pl-PL" dirty="0"/>
              <a:t>Jom Kipur   -  Dzień Pojednania	                                10 tiszri</a:t>
            </a:r>
          </a:p>
          <a:p>
            <a:r>
              <a:rPr lang="pl-PL" dirty="0"/>
              <a:t>Sukkot     -   Święto Szałasów	                                15 tiszri</a:t>
            </a:r>
          </a:p>
          <a:p>
            <a:r>
              <a:rPr lang="pl-PL" dirty="0"/>
              <a:t>Chanuka    - Święto Świateł	                      od     25 kislew</a:t>
            </a:r>
          </a:p>
          <a:p>
            <a:r>
              <a:rPr lang="pl-PL" dirty="0"/>
              <a:t>Purim      -   losy                                                            14 adar</a:t>
            </a:r>
          </a:p>
          <a:p>
            <a:endParaRPr lang="pl-P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4E93C5C1-B940-46E6-938E-A3900CF31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05" y="2981604"/>
            <a:ext cx="2092395" cy="27309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283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EBF1A14-5BDC-485D-ABCF-E8B80C4F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633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 </a:t>
            </a:r>
            <a:r>
              <a:rPr lang="pl-PL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Pesach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6AE2CC1-F5AF-43B9-9C5D-E18F2DFA6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Pesach - </a:t>
            </a:r>
            <a:r>
              <a:rPr lang="pl-PL" i="0" dirty="0">
                <a:effectLst/>
                <a:latin typeface="Arial" panose="020B0604020202020204" pitchFamily="34" charset="0"/>
              </a:rPr>
              <a:t>Święto Przaśników </a:t>
            </a:r>
            <a:r>
              <a:rPr lang="pl-PL" b="0" i="0" dirty="0">
                <a:effectLst/>
                <a:latin typeface="Arial" panose="020B0604020202020204" pitchFamily="34" charset="0"/>
              </a:rPr>
              <a:t>lub</a:t>
            </a:r>
            <a:r>
              <a:rPr lang="pl-PL" i="0" dirty="0">
                <a:effectLst/>
                <a:latin typeface="Arial" panose="020B0604020202020204" pitchFamily="34" charset="0"/>
              </a:rPr>
              <a:t> Święto Macy lokalnie w Polsce nazywane jest </a:t>
            </a:r>
            <a:r>
              <a:rPr lang="pl-PL" dirty="0">
                <a:latin typeface="Arial" panose="020B0604020202020204" pitchFamily="34" charset="0"/>
              </a:rPr>
              <a:t>Ż</a:t>
            </a:r>
            <a:r>
              <a:rPr lang="pl-PL" i="0" dirty="0">
                <a:effectLst/>
                <a:latin typeface="Arial" panose="020B0604020202020204" pitchFamily="34" charset="0"/>
              </a:rPr>
              <a:t>ydowską Wielkanocą. Jest to najstarsze święto </a:t>
            </a:r>
            <a:r>
              <a:rPr lang="pl-PL" dirty="0">
                <a:latin typeface="Arial" panose="020B0604020202020204" pitchFamily="34" charset="0"/>
              </a:rPr>
              <a:t>Ż</a:t>
            </a:r>
            <a:r>
              <a:rPr lang="pl-PL" i="0" dirty="0">
                <a:effectLst/>
                <a:latin typeface="Arial" panose="020B0604020202020204" pitchFamily="34" charset="0"/>
              </a:rPr>
              <a:t>ydowskie obchodzone na pamiątkę wyzwolenia Izraelów z Egipskiej niewoli. Święto rozpoczyna się 15 dnia miesiąca. Centralnym wydarzeniem jest wieczerza oraz odczytywanie Hagady – historii wyjścia z Egiptu. W drugim dniu Pesach, czyli 16 nisan, rozpoczyna się „liczenie omeru” tradycyjne, publiczne odliczanie kolejnych 49 dni do Szawuot.</a:t>
            </a:r>
            <a:endParaRPr lang="pl-P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2E09B349-E910-4783-9D34-C7CC01C62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017" y="3979407"/>
            <a:ext cx="3313043" cy="20982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76A25B32-78D3-4B1E-AF5B-4E825A838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220" y="3905104"/>
            <a:ext cx="2995820" cy="22468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20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0A03AD1-61D1-478D-8851-8BC7BC218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Tamurz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E2E2A77-70FA-4F57-9911-50D28AC44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i="0" dirty="0">
                <a:effectLst/>
                <a:latin typeface="Arial" panose="020B0604020202020204" pitchFamily="34" charset="0"/>
              </a:rPr>
              <a:t>Tamurz -  Siedemnasty dzień Tamurz </a:t>
            </a:r>
            <a:r>
              <a:rPr lang="pl-PL" sz="2400" b="0" i="0" dirty="0">
                <a:effectLst/>
                <a:latin typeface="Arial" panose="020B0604020202020204" pitchFamily="34" charset="0"/>
              </a:rPr>
              <a:t>dzień postu, rozpoczynający trzytygodniową żałobę, określaną jako ” </a:t>
            </a:r>
            <a:r>
              <a:rPr lang="pl-PL" sz="2400" b="0" i="1" dirty="0">
                <a:effectLst/>
                <a:latin typeface="Arial" panose="020B0604020202020204" pitchFamily="34" charset="0"/>
              </a:rPr>
              <a:t>pomiędzy nieszczęściami „ </a:t>
            </a:r>
            <a:r>
              <a:rPr lang="pl-PL" sz="2400" b="0" i="0" dirty="0">
                <a:effectLst/>
                <a:latin typeface="Arial" panose="020B0604020202020204" pitchFamily="34" charset="0"/>
              </a:rPr>
              <a:t>upamiętniający zdobycie i zniszczenie przez Nabuchodonozora Jerozolimy  w 586 roku p.n.e. (według tradycji żydowskiej - w 421 roku p.n.e.).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03547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4E79368-1A9B-401A-9C4A-3514BDCD0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Rosz ha- Szana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FDE9FE8-7075-40C9-BD2D-E0BE9BA10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61947"/>
            <a:ext cx="10058400" cy="3931920"/>
          </a:xfrm>
        </p:spPr>
        <p:txBody>
          <a:bodyPr/>
          <a:lstStyle/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l-PL" dirty="0">
                <a:latin typeface="Arial" panose="020B0604020202020204" pitchFamily="34" charset="0"/>
              </a:rPr>
              <a:t> W </a:t>
            </a:r>
            <a:r>
              <a:rPr lang="pl-PL" b="0" i="0" dirty="0">
                <a:effectLst/>
                <a:latin typeface="Arial" panose="020B0604020202020204" pitchFamily="34" charset="0"/>
              </a:rPr>
              <a:t>Polsce zwane też </a:t>
            </a:r>
            <a:r>
              <a:rPr lang="pl-PL" i="0" dirty="0">
                <a:effectLst/>
                <a:latin typeface="Arial" panose="020B0604020202020204" pitchFamily="34" charset="0"/>
              </a:rPr>
              <a:t>Świętem Trąbek </a:t>
            </a:r>
            <a:r>
              <a:rPr lang="pl-PL" b="0" i="0" dirty="0">
                <a:effectLst/>
                <a:latin typeface="Arial" panose="020B0604020202020204" pitchFamily="34" charset="0"/>
              </a:rPr>
              <a:t>lub</a:t>
            </a:r>
            <a:r>
              <a:rPr lang="pl-PL" i="0" dirty="0">
                <a:effectLst/>
                <a:latin typeface="Arial" panose="020B0604020202020204" pitchFamily="34" charset="0"/>
              </a:rPr>
              <a:t> Trąbkami </a:t>
            </a:r>
            <a:r>
              <a:rPr lang="pl-PL" b="0" i="0" dirty="0">
                <a:effectLst/>
                <a:latin typeface="Arial" panose="020B0604020202020204" pitchFamily="34" charset="0"/>
              </a:rPr>
              <a:t>– judaistyczne święto Nowego Roku, pierwszy dzień kalendarza żydowskiego , obchodzone pierwszego i drugiego dnia tiszri. Upamiętnia stworzenie świata i przypomina o sądzie Bożym. Święto trwa dwa dni (zarówno w Izraelu , jak i w diasporze ) i otwiera okres pokuty W czasie Rosz ha-Szana nie wolno wykonywać żadnej pracy.</a:t>
            </a:r>
            <a:endParaRPr lang="pl-PL" dirty="0"/>
          </a:p>
        </p:txBody>
      </p:sp>
      <p:pic>
        <p:nvPicPr>
          <p:cNvPr id="3074" name="Picture 2" descr="Ilustracja">
            <a:extLst>
              <a:ext uri="{FF2B5EF4-FFF2-40B4-BE49-F238E27FC236}">
                <a16:creationId xmlns:a16="http://schemas.microsoft.com/office/drawing/2014/main" xmlns="" id="{FADF3210-4358-4E6C-B691-083E2C811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565" y="3386236"/>
            <a:ext cx="3316356" cy="23076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084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8EF803B-8F93-424E-A03D-0F0987687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Jom Kipur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EA24C3A-BBD3-49D9-9A27-B126265A5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b="0" i="0" dirty="0">
                <a:effectLst/>
                <a:latin typeface="Arial" panose="020B0604020202020204" pitchFamily="34" charset="0"/>
              </a:rPr>
              <a:t>Dzień Pojednania. W Polsce zwany także „Sądnym Dniem” jedno z najważniejszych, najbardziej uroczystych religijnych świąt żydowskich , o charakterze pokutnym. Przypada dziesiątego dnia miesiąca tiszri. Jom Kipur kończy okres „10 dni pokuty”. Od zachodu słońca pierwszego dnia (czyli w wigilię) do zachodu dnia następnego obowiązuje całkowity zakaz pracy i ścisły post. Zakazane jest mycie się, namaszczanie ciała, odbywanie stosunków seksualnych, a nawet noszenie skórzanego obuwia.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78563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2533187-4CC1-42B7-967B-ACDCA7FC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Sukkot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6B517E4-B418-4F8F-8277-9F520AB43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1711888"/>
            <a:ext cx="5864087" cy="4140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i="0" dirty="0">
                <a:effectLst/>
                <a:latin typeface="Arial" panose="020B0604020202020204" pitchFamily="34" charset="0"/>
              </a:rPr>
              <a:t>Święto Szałasów </a:t>
            </a:r>
            <a:r>
              <a:rPr lang="pl-PL" b="0" i="0" dirty="0">
                <a:effectLst/>
                <a:latin typeface="Arial" panose="020B0604020202020204" pitchFamily="34" charset="0"/>
              </a:rPr>
              <a:t>(Namiotów), zwane też </a:t>
            </a:r>
            <a:r>
              <a:rPr lang="pl-PL" i="0" dirty="0">
                <a:effectLst/>
                <a:latin typeface="Arial" panose="020B0604020202020204" pitchFamily="34" charset="0"/>
              </a:rPr>
              <a:t>Kuczki </a:t>
            </a:r>
            <a:r>
              <a:rPr lang="pl-PL" b="0" i="0" dirty="0">
                <a:effectLst/>
                <a:latin typeface="Arial" panose="020B0604020202020204" pitchFamily="34" charset="0"/>
              </a:rPr>
              <a:t>– żydowskie święto rozpoczynające się pięć dni po święcie Jom Kipur , a dwa tygodnie po rozpoczęciu roku. Święto należy do świąt radosnych i upamiętnia mieszkanie w szałasach i namiotach  podczas ucieczki Izraelitów z Egiptu  i wędrówki do Kanaanu . Sukkot trwa siedem dni, a święto zamyka dzień ósmy tzw. </a:t>
            </a:r>
            <a:r>
              <a:rPr lang="pl-PL" i="1" dirty="0">
                <a:effectLst/>
                <a:latin typeface="Arial" panose="020B0604020202020204" pitchFamily="34" charset="0"/>
              </a:rPr>
              <a:t>Simchat Tora</a:t>
            </a:r>
            <a:r>
              <a:rPr lang="pl-PL" i="0" dirty="0">
                <a:effectLst/>
                <a:latin typeface="Arial" panose="020B0604020202020204" pitchFamily="34" charset="0"/>
              </a:rPr>
              <a:t> </a:t>
            </a:r>
            <a:r>
              <a:rPr lang="pl-PL" b="0" i="0" dirty="0">
                <a:effectLst/>
                <a:latin typeface="Arial" panose="020B0604020202020204" pitchFamily="34" charset="0"/>
              </a:rPr>
              <a:t>w którym obnoszone są w radosnej procesji zwoje Tory siedmiokrotnie wokół świątyni. Ten dzień jest tak radosnym dniem, że jako jedyny czas w roku nawet dzieci otrzymują możliwość dotknięcia świętych zwojów pisanych świętymi literami 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8BE15B68-FFB7-43A3-9EC5-6F49E6E67A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pic>
        <p:nvPicPr>
          <p:cNvPr id="4098" name="Picture 2" descr="Ilustracja">
            <a:extLst>
              <a:ext uri="{FF2B5EF4-FFF2-40B4-BE49-F238E27FC236}">
                <a16:creationId xmlns:a16="http://schemas.microsoft.com/office/drawing/2014/main" xmlns="" id="{72B1767E-A95A-4757-880C-F9BEC0527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048" y="1579366"/>
            <a:ext cx="3183848" cy="44425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52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B9FDB65-B88B-4AAE-8F23-84A08D7D5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Chanuka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B39F69D-873E-4980-8A9F-6D5F0F414B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5440" y="2341660"/>
            <a:ext cx="4754880" cy="3749040"/>
          </a:xfrm>
        </p:spPr>
        <p:txBody>
          <a:bodyPr/>
          <a:lstStyle/>
          <a:p>
            <a:r>
              <a:rPr lang="pl-PL" i="0" dirty="0">
                <a:effectLst/>
                <a:latin typeface="Arial" panose="020B0604020202020204" pitchFamily="34" charset="0"/>
              </a:rPr>
              <a:t> Święto  Poświęcenia Święto Świateł </a:t>
            </a:r>
            <a:r>
              <a:rPr lang="pl-PL" b="0" i="0" dirty="0">
                <a:effectLst/>
                <a:latin typeface="Arial" panose="020B0604020202020204" pitchFamily="34" charset="0"/>
              </a:rPr>
              <a:t>doroczne święto żydowskie  trwające osiem dni, począwszy od 25 dnia miesiąca </a:t>
            </a:r>
            <a:r>
              <a:rPr lang="pl-PL" dirty="0">
                <a:latin typeface="Arial" panose="020B0604020202020204" pitchFamily="34" charset="0"/>
              </a:rPr>
              <a:t>kislew. </a:t>
            </a:r>
            <a:r>
              <a:rPr lang="pl-PL" b="0" i="0" dirty="0">
                <a:effectLst/>
                <a:latin typeface="Arial" panose="020B0604020202020204" pitchFamily="34" charset="0"/>
              </a:rPr>
              <a:t>Z Chanuką związany jest rytuał zapalania świateł, świec lub lampek oliwnych, umieszczonych na specjalnym chanukowym świeczniku – chanukii.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BB3D242A-CC9D-43C8-9A51-BFD58D167B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122" name="Picture 2" descr="Ilustracja">
            <a:extLst>
              <a:ext uri="{FF2B5EF4-FFF2-40B4-BE49-F238E27FC236}">
                <a16:creationId xmlns:a16="http://schemas.microsoft.com/office/drawing/2014/main" xmlns="" id="{3CB87AA7-BD46-47DD-86A8-7D09AC63B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121" y="1797284"/>
            <a:ext cx="3248439" cy="42370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584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E78C9D6-28FF-484E-9AD9-E1A466135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Purim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5C80B8D-6E81-4F1B-83FA-F75E78FA18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i="0" dirty="0">
                <a:effectLst/>
                <a:latin typeface="Arial" panose="020B0604020202020204" pitchFamily="34" charset="0"/>
              </a:rPr>
              <a:t>Święto Losów jest to radosne święto żydowskie </a:t>
            </a:r>
            <a:r>
              <a:rPr lang="pl-PL" b="0" i="0" dirty="0">
                <a:effectLst/>
                <a:latin typeface="Arial" panose="020B0604020202020204" pitchFamily="34" charset="0"/>
              </a:rPr>
              <a:t>Święto upamiętnia biblijną historię opisaną w Księdze Estery , Święto obchodzone jest w ostatnią pełnię księżyca przed wiosenną równonocą, która przypada 14 dnia miesiąca adar. W takim roku 14 dnia adar obchodzone jest pomniejsze święto, zwane </a:t>
            </a:r>
            <a:r>
              <a:rPr lang="pl-PL" b="0" i="1" dirty="0">
                <a:effectLst/>
                <a:latin typeface="Arial" panose="020B0604020202020204" pitchFamily="34" charset="0"/>
              </a:rPr>
              <a:t>Purim Katan</a:t>
            </a:r>
            <a:r>
              <a:rPr lang="pl-PL" b="0" i="0" dirty="0">
                <a:effectLst/>
                <a:latin typeface="Arial" panose="020B0604020202020204" pitchFamily="34" charset="0"/>
              </a:rPr>
              <a:t> Nie ma szczególnych zasad dotyczących tego dodatkowego święta, jednak ono także powinno być przestrzegane przez wyznawców judaizmu , a w dniu tym także nie należy pościć ani obchodzić żałoby. Purim jest jednym z dwóch świąt żydowskich (obok Chanuki) ustanowionych przez rabinów, a niewymienionych w Torze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xmlns="" id="{B8BD73F9-EFB4-4749-8F70-7AE09F5AD6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pl-PL"/>
          </a:p>
        </p:txBody>
      </p:sp>
      <p:pic>
        <p:nvPicPr>
          <p:cNvPr id="6146" name="Picture 2" descr="Ilustracja">
            <a:extLst>
              <a:ext uri="{FF2B5EF4-FFF2-40B4-BE49-F238E27FC236}">
                <a16:creationId xmlns:a16="http://schemas.microsoft.com/office/drawing/2014/main" xmlns="" id="{C652687A-7C9E-4886-9152-DB3D7915B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941" y="2014194"/>
            <a:ext cx="5639637" cy="36657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646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Mydło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Mydł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ydł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Mydło</Template>
  <TotalTime>117</TotalTime>
  <Words>391</Words>
  <Application>Microsoft Office PowerPoint</Application>
  <PresentationFormat>Panoramiczny</PresentationFormat>
  <Paragraphs>30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Mydło</vt:lpstr>
      <vt:lpstr>Kultura Żydowska </vt:lpstr>
      <vt:lpstr>Święta Żydowskie </vt:lpstr>
      <vt:lpstr> Pesach </vt:lpstr>
      <vt:lpstr>Tamurz</vt:lpstr>
      <vt:lpstr>Rosz ha- Szana</vt:lpstr>
      <vt:lpstr>Jom Kipur </vt:lpstr>
      <vt:lpstr>Sukkot </vt:lpstr>
      <vt:lpstr>Chanuka</vt:lpstr>
      <vt:lpstr>Purim</vt:lpstr>
      <vt:lpstr>Radość i smutek </vt:lpstr>
      <vt:lpstr>Żydowski ślub </vt:lpstr>
      <vt:lpstr>Prezentacja programu PowerPoint</vt:lpstr>
      <vt:lpstr>Żydowski pogrzeb </vt:lpstr>
      <vt:lpstr>Prezentacja programu PowerPoint</vt:lpstr>
      <vt:lpstr>Koniec                                            Dziękuję za uwagę       Dorota Jakubiak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Kultura Żydowska</dc:title>
  <dc:creator>newPC</dc:creator>
  <cp:lastModifiedBy>Dell</cp:lastModifiedBy>
  <cp:revision>15</cp:revision>
  <dcterms:created xsi:type="dcterms:W3CDTF">2021-03-30T11:59:57Z</dcterms:created>
  <dcterms:modified xsi:type="dcterms:W3CDTF">2021-04-05T19:51:29Z</dcterms:modified>
</cp:coreProperties>
</file>