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69" r:id="rId4"/>
    <p:sldId id="262" r:id="rId5"/>
    <p:sldId id="270" r:id="rId6"/>
    <p:sldId id="257" r:id="rId7"/>
    <p:sldId id="263" r:id="rId8"/>
    <p:sldId id="264" r:id="rId9"/>
    <p:sldId id="271" r:id="rId10"/>
    <p:sldId id="266" r:id="rId11"/>
    <p:sldId id="272" r:id="rId12"/>
    <p:sldId id="273" r:id="rId13"/>
    <p:sldId id="268" r:id="rId14"/>
    <p:sldId id="2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6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0FCBD2-ADE5-4F89-B96D-E2D23168AC75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4766E41-4163-4154-A036-3FD6B8593254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6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CBD2-ADE5-4F89-B96D-E2D23168AC75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E41-4163-4154-A036-3FD6B85932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141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CBD2-ADE5-4F89-B96D-E2D23168AC75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E41-4163-4154-A036-3FD6B8593254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2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CBD2-ADE5-4F89-B96D-E2D23168AC75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E41-4163-4154-A036-3FD6B8593254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9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CBD2-ADE5-4F89-B96D-E2D23168AC75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E41-4163-4154-A036-3FD6B85932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3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CBD2-ADE5-4F89-B96D-E2D23168AC75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E41-4163-4154-A036-3FD6B8593254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CBD2-ADE5-4F89-B96D-E2D23168AC75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E41-4163-4154-A036-3FD6B8593254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0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CBD2-ADE5-4F89-B96D-E2D23168AC75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E41-4163-4154-A036-3FD6B8593254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35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CBD2-ADE5-4F89-B96D-E2D23168AC75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E41-4163-4154-A036-3FD6B8593254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76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CBD2-ADE5-4F89-B96D-E2D23168AC75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E41-4163-4154-A036-3FD6B85932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98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CBD2-ADE5-4F89-B96D-E2D23168AC75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E41-4163-4154-A036-3FD6B8593254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5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CBD2-ADE5-4F89-B96D-E2D23168AC75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E41-4163-4154-A036-3FD6B8593254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46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CBD2-ADE5-4F89-B96D-E2D23168AC75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E41-4163-4154-A036-3FD6B8593254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0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CBD2-ADE5-4F89-B96D-E2D23168AC75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E41-4163-4154-A036-3FD6B8593254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88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CBD2-ADE5-4F89-B96D-E2D23168AC75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E41-4163-4154-A036-3FD6B85932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149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CBD2-ADE5-4F89-B96D-E2D23168AC75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E41-4163-4154-A036-3FD6B8593254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46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CBD2-ADE5-4F89-B96D-E2D23168AC75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E41-4163-4154-A036-3FD6B85932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874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0FCBD2-ADE5-4F89-B96D-E2D23168AC75}" type="datetimeFigureOut">
              <a:rPr lang="pl-PL" smtClean="0"/>
              <a:t>28.12.2020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766E41-4163-4154-A036-3FD6B85932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8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youtube.com/watch?v=PpjpsqTLF5w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E857E1C-9638-4F4A-B252-EA776C602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3778" y="1913467"/>
            <a:ext cx="6815669" cy="1515533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Małżeństwo w prawosławiu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BBC206DC-BF0C-4DD6-A570-C7FC60BFC6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Prezentuje: Katarzyna </a:t>
            </a:r>
            <a:r>
              <a:rPr lang="pl-PL" dirty="0" err="1"/>
              <a:t>Chryc</a:t>
            </a:r>
            <a:r>
              <a:rPr lang="pl-PL" dirty="0"/>
              <a:t> </a:t>
            </a:r>
          </a:p>
        </p:txBody>
      </p:sp>
      <p:pic>
        <p:nvPicPr>
          <p:cNvPr id="1026" name="Picture 2" descr="Kościół prawosławny w Rosji - warto wiedzieć | eKAI.pl">
            <a:extLst>
              <a:ext uri="{FF2B5EF4-FFF2-40B4-BE49-F238E27FC236}">
                <a16:creationId xmlns="" xmlns:a16="http://schemas.microsoft.com/office/drawing/2014/main" id="{0448CB3C-C3E6-4054-9BE6-4CB56443E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9" y="3760233"/>
            <a:ext cx="3642049" cy="24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44B3BA55-8F65-47CA-B8D1-3A727883244C}"/>
              </a:ext>
            </a:extLst>
          </p:cNvPr>
          <p:cNvSpPr txBox="1"/>
          <p:nvPr/>
        </p:nvSpPr>
        <p:spPr>
          <a:xfrm>
            <a:off x="630333" y="6158466"/>
            <a:ext cx="380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Kościół prawosławny w Rosji</a:t>
            </a:r>
          </a:p>
        </p:txBody>
      </p:sp>
    </p:spTree>
    <p:extLst>
      <p:ext uri="{BB962C8B-B14F-4D97-AF65-F5344CB8AC3E}">
        <p14:creationId xmlns:p14="http://schemas.microsoft.com/office/powerpoint/2010/main" val="8787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A8871B9-E477-494B-949D-95D1B0087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481" y="2803849"/>
            <a:ext cx="7680646" cy="3638939"/>
          </a:xfrm>
        </p:spPr>
        <p:txBody>
          <a:bodyPr>
            <a:normAutofit/>
          </a:bodyPr>
          <a:lstStyle/>
          <a:p>
            <a:pPr algn="ctr"/>
            <a:r>
              <a:rPr lang="pl-PL" sz="2400" b="0" i="0" dirty="0">
                <a:solidFill>
                  <a:schemeClr val="tx1"/>
                </a:solidFill>
                <a:effectLst/>
                <a:latin typeface="+mn-lt"/>
              </a:rPr>
              <a:t>Po długiej </a:t>
            </a:r>
            <a:r>
              <a:rPr lang="pl-PL" sz="2400" b="0" i="0" u="none" strike="noStrike" dirty="0">
                <a:solidFill>
                  <a:schemeClr val="tx1"/>
                </a:solidFill>
                <a:effectLst/>
                <a:latin typeface="+mn-lt"/>
              </a:rPr>
              <a:t>ektenii</a:t>
            </a:r>
            <a:r>
              <a:rPr lang="pl-PL" sz="2400" b="0" i="0" dirty="0">
                <a:solidFill>
                  <a:schemeClr val="tx1"/>
                </a:solidFill>
                <a:effectLst/>
                <a:latin typeface="+mn-lt"/>
              </a:rPr>
              <a:t> </a:t>
            </a:r>
            <a:r>
              <a:rPr lang="pl-PL" sz="2400" b="0" i="0" dirty="0">
                <a:solidFill>
                  <a:srgbClr val="202122"/>
                </a:solidFill>
                <a:effectLst/>
                <a:latin typeface="+mn-lt"/>
              </a:rPr>
              <a:t>i specjalnych świętych modlitwach kapłan nakłada na głowy narzeczonych wieńce, czy też korony, od których bierze nazwę sakrament małżeństwa w Tradycji prawosławnej. Wtedy to, błogosławiąc ich, duchowny wygłasza sakramentalną formułę: "Panie, Boże nasz, ukoronuj ich chwałą i dostojeństwem".</a:t>
            </a:r>
            <a: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pl-P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endParaRPr lang="pl-PL" dirty="0"/>
          </a:p>
        </p:txBody>
      </p:sp>
      <p:pic>
        <p:nvPicPr>
          <p:cNvPr id="2052" name="Picture 4" descr="prawosławny ślub – Po co jeść, skoro można pościć?">
            <a:extLst>
              <a:ext uri="{FF2B5EF4-FFF2-40B4-BE49-F238E27FC236}">
                <a16:creationId xmlns="" xmlns:a16="http://schemas.microsoft.com/office/drawing/2014/main" id="{4203E494-9BF1-4EF5-8E29-D2C948A29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45" y="748020"/>
            <a:ext cx="3776410" cy="25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yjątkowy ślub i wesele w plenerze w obiektywie Kamili Piech">
            <a:extLst>
              <a:ext uri="{FF2B5EF4-FFF2-40B4-BE49-F238E27FC236}">
                <a16:creationId xmlns="" xmlns:a16="http://schemas.microsoft.com/office/drawing/2014/main" id="{D117E4BC-7A24-49E5-919A-BA964C400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45" y="845571"/>
            <a:ext cx="3262738" cy="241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9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ńsko-angielski prawosławny ślub w Tampere w... - johanlaidoner - Wykop.pl">
            <a:extLst>
              <a:ext uri="{FF2B5EF4-FFF2-40B4-BE49-F238E27FC236}">
                <a16:creationId xmlns="" xmlns:a16="http://schemas.microsoft.com/office/drawing/2014/main" id="{D6C37A97-79E0-4480-AB29-72FF92D9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57" y="681329"/>
            <a:ext cx="3962943" cy="264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Ślub prawosławny w cerkwi i wesele w stylu ludowym">
            <a:extLst>
              <a:ext uri="{FF2B5EF4-FFF2-40B4-BE49-F238E27FC236}">
                <a16:creationId xmlns="" xmlns:a16="http://schemas.microsoft.com/office/drawing/2014/main" id="{44A6BD69-7BF2-4D68-8A00-989B61760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9" y="3531638"/>
            <a:ext cx="3967553" cy="264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Ślub prawosławny zza kamery.">
            <a:extLst>
              <a:ext uri="{FF2B5EF4-FFF2-40B4-BE49-F238E27FC236}">
                <a16:creationId xmlns="" xmlns:a16="http://schemas.microsoft.com/office/drawing/2014/main" id="{F9EA0EB9-FD3E-4AF1-AB3E-2B97440DC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01" y="145961"/>
            <a:ext cx="4649213" cy="661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6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asia i Arek — FOTOGRAFIA ŚLUBNA KIELCE - STASZEK GAJDA | FOTOGRAF ŚLUBNY">
            <a:extLst>
              <a:ext uri="{FF2B5EF4-FFF2-40B4-BE49-F238E27FC236}">
                <a16:creationId xmlns="" xmlns:a16="http://schemas.microsoft.com/office/drawing/2014/main" id="{486D49EC-1B08-481F-819D-C576BC71B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8" y="648867"/>
            <a:ext cx="4601867" cy="307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ERWSZY ŚLUB W MIEJSCOWEJ CERKWI&quot; - TVM Kędzierzyn-Koźle - YouTube">
            <a:extLst>
              <a:ext uri="{FF2B5EF4-FFF2-40B4-BE49-F238E27FC236}">
                <a16:creationId xmlns="" xmlns:a16="http://schemas.microsoft.com/office/drawing/2014/main" id="{1931E37F-352E-499F-95D6-5B6DC8D2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62" y="3886201"/>
            <a:ext cx="5070876" cy="285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Ślub Prawosławny w Cerkwi Zmartwychwstania - Białystok - Fotograf Rafał  Kopkowski">
            <a:extLst>
              <a:ext uri="{FF2B5EF4-FFF2-40B4-BE49-F238E27FC236}">
                <a16:creationId xmlns="" xmlns:a16="http://schemas.microsoft.com/office/drawing/2014/main" id="{BBE09168-3D97-4825-8696-1FBEEB3F5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43" y="648867"/>
            <a:ext cx="4675027" cy="311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75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5707ED1-7063-476B-AA40-E436CD9FB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32736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l-PL" dirty="0">
                <a:hlinkClick r:id="rId2"/>
              </a:rPr>
              <a:t>https://www.youtube.com/watch?v=PpjpsqTLF5w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1026" name="Picture 2" descr="I&amp;R Piękny ślub prawosławny na Podlasiu | wedding highlights 2017 - YouTube">
            <a:extLst>
              <a:ext uri="{FF2B5EF4-FFF2-40B4-BE49-F238E27FC236}">
                <a16:creationId xmlns="" xmlns:a16="http://schemas.microsoft.com/office/drawing/2014/main" id="{BF3AB83A-02C1-4735-AB1C-CBB936A34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3123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4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END OF THE FILM — Rękopis znaleziony w Saragossie Wojciech Jerzy Has...">
            <a:extLst>
              <a:ext uri="{FF2B5EF4-FFF2-40B4-BE49-F238E27FC236}">
                <a16:creationId xmlns="" xmlns:a16="http://schemas.microsoft.com/office/drawing/2014/main" id="{17AFDCE3-5447-4DFD-9C5A-1848950FD9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951"/>
            <a:ext cx="12192000" cy="755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62" y="344757"/>
            <a:ext cx="6748463" cy="653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5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4F6E224-EC70-4EFA-A8D9-7F87F4F33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Sakrament małżeństwa</a:t>
            </a:r>
            <a:r>
              <a:rPr lang="pl-PL" sz="54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pl-PL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AA61A52-2D45-4E40-81AB-6BD4589B8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293706"/>
            <a:ext cx="5665236" cy="2582162"/>
          </a:xfrm>
        </p:spPr>
        <p:txBody>
          <a:bodyPr/>
          <a:lstStyle/>
          <a:p>
            <a:pPr marL="0" indent="0" algn="ctr">
              <a:buNone/>
            </a:pPr>
            <a:r>
              <a:rPr lang="pl-PL" b="0" i="0" dirty="0">
                <a:solidFill>
                  <a:srgbClr val="202122"/>
                </a:solidFill>
                <a:effectLst/>
              </a:rPr>
              <a:t>W </a:t>
            </a:r>
            <a:r>
              <a:rPr lang="pl-PL" b="0" i="0" u="none" strike="noStrike" dirty="0">
                <a:solidFill>
                  <a:schemeClr val="tx1"/>
                </a:solidFill>
                <a:effectLst/>
              </a:rPr>
              <a:t>Cerkwi prawosławnej</a:t>
            </a:r>
            <a:r>
              <a:rPr lang="pl-PL" b="0" i="0" dirty="0">
                <a:solidFill>
                  <a:schemeClr val="tx1"/>
                </a:solidFill>
                <a:effectLst/>
              </a:rPr>
              <a:t> i </a:t>
            </a:r>
            <a:r>
              <a:rPr lang="pl-PL" b="0" i="0" u="none" strike="noStrike" dirty="0">
                <a:solidFill>
                  <a:schemeClr val="tx1"/>
                </a:solidFill>
                <a:effectLst/>
              </a:rPr>
              <a:t>katolickich Kościołach wschodnich</a:t>
            </a:r>
            <a:r>
              <a:rPr lang="pl-PL" b="0" i="0" dirty="0">
                <a:solidFill>
                  <a:schemeClr val="tx1"/>
                </a:solidFill>
                <a:effectLst/>
              </a:rPr>
              <a:t> </a:t>
            </a:r>
            <a:r>
              <a:rPr lang="pl-PL" b="0" i="0" dirty="0">
                <a:solidFill>
                  <a:srgbClr val="202122"/>
                </a:solidFill>
                <a:effectLst/>
              </a:rPr>
              <a:t>nazywany jest mianem "uwieńczenia" czy też "koronacji".</a:t>
            </a:r>
          </a:p>
        </p:txBody>
      </p:sp>
      <p:pic>
        <p:nvPicPr>
          <p:cNvPr id="2050" name="Picture 2" descr="Koronowanie na męża i żonę, czyli ślub prawosławny - WP Kobieta">
            <a:extLst>
              <a:ext uri="{FF2B5EF4-FFF2-40B4-BE49-F238E27FC236}">
                <a16:creationId xmlns="" xmlns:a16="http://schemas.microsoft.com/office/drawing/2014/main" id="{955749C0-B6DE-4263-A889-EC457C4DA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637" y="2547602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3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&amp;K » Sebastian Małachowski | Fotografia">
            <a:extLst>
              <a:ext uri="{FF2B5EF4-FFF2-40B4-BE49-F238E27FC236}">
                <a16:creationId xmlns="" xmlns:a16="http://schemas.microsoft.com/office/drawing/2014/main" id="{3725A0FC-0232-4239-879D-9E9F5D7DE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1" y="641934"/>
            <a:ext cx="4498471" cy="30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Ślub prawosławny | Strefa Narzeczonych | targislubne.pl">
            <a:extLst>
              <a:ext uri="{FF2B5EF4-FFF2-40B4-BE49-F238E27FC236}">
                <a16:creationId xmlns="" xmlns:a16="http://schemas.microsoft.com/office/drawing/2014/main" id="{5CD04308-5318-4A16-A4DE-ECBE62D1C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639" y="642938"/>
            <a:ext cx="4429124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awosławny ślub i wesele Gosi i Daniela">
            <a:extLst>
              <a:ext uri="{FF2B5EF4-FFF2-40B4-BE49-F238E27FC236}">
                <a16:creationId xmlns="" xmlns:a16="http://schemas.microsoft.com/office/drawing/2014/main" id="{DB1EE1E8-3043-4DF3-B941-6C92CAFB0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43" y="3218769"/>
            <a:ext cx="4225938" cy="281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82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7168CF2A-1CEA-4953-8564-7A1CF573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92" y="1110343"/>
            <a:ext cx="4629537" cy="3862873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rgbClr val="202122"/>
                </a:solidFill>
                <a:latin typeface="+mn-lt"/>
              </a:rPr>
              <a:t>Obrzęd sakramentu małżeństwa składa się z dwóch części: zaręczyn i ślubu, które w przeszłości sprawowane były oddzielnie. Ceremonia jest zazwyczaj długa, niezwykle rozbudowana w gesty i symbole, oraz znacząca.</a:t>
            </a:r>
            <a:r>
              <a:rPr lang="pl-PL" dirty="0">
                <a:solidFill>
                  <a:srgbClr val="202122"/>
                </a:solidFill>
                <a:latin typeface="+mn-lt"/>
              </a:rPr>
              <a:t/>
            </a:r>
            <a:br>
              <a:rPr lang="pl-PL" dirty="0">
                <a:solidFill>
                  <a:srgbClr val="202122"/>
                </a:solidFill>
                <a:latin typeface="+mn-lt"/>
              </a:rPr>
            </a:br>
            <a:endParaRPr lang="pl-PL" dirty="0">
              <a:latin typeface="+mn-lt"/>
            </a:endParaRPr>
          </a:p>
        </p:txBody>
      </p:sp>
      <p:pic>
        <p:nvPicPr>
          <p:cNvPr id="3076" name="Picture 4" descr="Sakrament małżeństwa - orthodox.fm orthodox.fm">
            <a:extLst>
              <a:ext uri="{FF2B5EF4-FFF2-40B4-BE49-F238E27FC236}">
                <a16:creationId xmlns="" xmlns:a16="http://schemas.microsoft.com/office/drawing/2014/main" id="{B378C070-7875-4881-A8CD-EB7203173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19" y="3429000"/>
            <a:ext cx="5028289" cy="33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akrament Małżeństwa i przeszkody na drodze do niego |  Православно-Монархическое Братство во имя Нерукотворного образа  Всемилостивого Спаса">
            <a:extLst>
              <a:ext uri="{FF2B5EF4-FFF2-40B4-BE49-F238E27FC236}">
                <a16:creationId xmlns="" xmlns:a16="http://schemas.microsoft.com/office/drawing/2014/main" id="{B0060820-80E7-47CC-B208-48C7B4E78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925" y="186611"/>
            <a:ext cx="4629537" cy="308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59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Ślub prawosławny w cerkwi i wesele w stylu ludowym">
            <a:extLst>
              <a:ext uri="{FF2B5EF4-FFF2-40B4-BE49-F238E27FC236}">
                <a16:creationId xmlns="" xmlns:a16="http://schemas.microsoft.com/office/drawing/2014/main" id="{0E670839-67A4-460B-B8A4-B022756ED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36" y="801932"/>
            <a:ext cx="4353484" cy="290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Ślub prawosławny Warszawa Cerkiew św. Jana Klimaka | Fotograf ślubny  Warszawa">
            <a:extLst>
              <a:ext uri="{FF2B5EF4-FFF2-40B4-BE49-F238E27FC236}">
                <a16:creationId xmlns="" xmlns:a16="http://schemas.microsoft.com/office/drawing/2014/main" id="{067A4004-7C40-4D11-8FA2-65E06DB6DA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6" name="Picture 6" descr="Reportaż ślubny | Emilia + Michał">
            <a:extLst>
              <a:ext uri="{FF2B5EF4-FFF2-40B4-BE49-F238E27FC236}">
                <a16:creationId xmlns="" xmlns:a16="http://schemas.microsoft.com/office/drawing/2014/main" id="{B339FA96-18F2-4FBC-A51E-4DFC287CC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80" y="804766"/>
            <a:ext cx="4353484" cy="28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ślub-w-cerkwi-w-białymstoku-21 - STUDIO ULANICKA">
            <a:extLst>
              <a:ext uri="{FF2B5EF4-FFF2-40B4-BE49-F238E27FC236}">
                <a16:creationId xmlns="" xmlns:a16="http://schemas.microsoft.com/office/drawing/2014/main" id="{02C5935F-2FDF-45EB-923D-A8CDF2D2E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28" y="3479188"/>
            <a:ext cx="3853543" cy="257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21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DC6A4EE-2F65-4851-8266-F2BC47A50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5440" y="982132"/>
            <a:ext cx="9601196" cy="1303867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Zaręczyny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6F8F113-6D89-4BA1-AC4F-3ACADDF5F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932" y="2668899"/>
            <a:ext cx="5805195" cy="331893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202122"/>
                </a:solidFill>
              </a:rPr>
              <a:t>Zaręczyny mają miejsce przy wejściu do świątyni. Kapłan zanosi wówczas prośby do Boga o zachowanie narzeczonych w pokoju, zgodzie, prawdzie i miłości oraz o zaręczenie ich na wzór Izaaka i Rebeki. 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1397908B-C27F-452B-936B-C9ED776BA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29" y="790573"/>
            <a:ext cx="3742494" cy="470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5BEE541E-7743-40FE-86CB-A99A3245A33C}"/>
              </a:ext>
            </a:extLst>
          </p:cNvPr>
          <p:cNvSpPr txBox="1"/>
          <p:nvPr/>
        </p:nvSpPr>
        <p:spPr>
          <a:xfrm>
            <a:off x="8053748" y="5528216"/>
            <a:ext cx="27828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100" b="0" i="0" dirty="0">
                <a:effectLst/>
                <a:latin typeface="Arial" panose="020B0604020202020204" pitchFamily="34" charset="0"/>
              </a:rPr>
              <a:t>Prawosławne zaręczyny na obrazie Wasilija </a:t>
            </a:r>
            <a:r>
              <a:rPr lang="pl-PL" sz="1100" b="0" i="0" dirty="0" err="1">
                <a:effectLst/>
                <a:latin typeface="Arial" panose="020B0604020202020204" pitchFamily="34" charset="0"/>
              </a:rPr>
              <a:t>Purkijewa</a:t>
            </a:r>
            <a:r>
              <a:rPr lang="pl-PL" sz="1100" b="0" i="0" dirty="0">
                <a:effectLst/>
                <a:latin typeface="Arial" panose="020B0604020202020204" pitchFamily="34" charset="0"/>
              </a:rPr>
              <a:t> </a:t>
            </a:r>
            <a:r>
              <a:rPr lang="pl-PL" sz="1100" b="0" i="1" dirty="0">
                <a:effectLst/>
                <a:latin typeface="Arial" panose="020B0604020202020204" pitchFamily="34" charset="0"/>
              </a:rPr>
              <a:t>Niedobrane małżeństwo</a:t>
            </a:r>
            <a:r>
              <a:rPr lang="pl-PL" sz="1100" b="0" i="0" dirty="0">
                <a:effectLst/>
                <a:latin typeface="Arial" panose="020B0604020202020204" pitchFamily="34" charset="0"/>
              </a:rPr>
              <a:t> z </a:t>
            </a:r>
            <a:r>
              <a:rPr lang="pl-PL" sz="1100" b="0" i="0" strike="noStrike" dirty="0">
                <a:effectLst/>
                <a:latin typeface="Arial" panose="020B0604020202020204" pitchFamily="34" charset="0"/>
              </a:rPr>
              <a:t>1862</a:t>
            </a:r>
            <a:r>
              <a:rPr lang="pl-PL" sz="1100" b="0" i="0" dirty="0">
                <a:effectLst/>
                <a:latin typeface="Arial" panose="020B0604020202020204" pitchFamily="34" charset="0"/>
              </a:rPr>
              <a:t> roku (</a:t>
            </a:r>
            <a:r>
              <a:rPr lang="pl-PL" sz="1100" b="0" i="0" strike="noStrike" dirty="0">
                <a:effectLst/>
                <a:latin typeface="Arial" panose="020B0604020202020204" pitchFamily="34" charset="0"/>
              </a:rPr>
              <a:t>Galeria Trietiakowska</a:t>
            </a:r>
            <a:r>
              <a:rPr lang="pl-PL" sz="1100" b="0" i="0" dirty="0">
                <a:effectLst/>
                <a:latin typeface="Arial" panose="020B0604020202020204" pitchFamily="34" charset="0"/>
              </a:rPr>
              <a:t>, </a:t>
            </a:r>
            <a:r>
              <a:rPr lang="pl-PL" sz="1100" b="0" i="0" strike="noStrike" dirty="0">
                <a:effectLst/>
                <a:latin typeface="Arial" panose="020B0604020202020204" pitchFamily="34" charset="0"/>
              </a:rPr>
              <a:t>Moskwa</a:t>
            </a:r>
            <a:r>
              <a:rPr lang="pl-PL" sz="1100" b="0" i="0" dirty="0">
                <a:effectLst/>
                <a:latin typeface="Arial" panose="020B0604020202020204" pitchFamily="34" charset="0"/>
              </a:rPr>
              <a:t>).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81318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0CF6991-26C5-48A0-A201-99B9AB899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81" y="1045030"/>
            <a:ext cx="5310672" cy="1940767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rgbClr val="202122"/>
                </a:solidFill>
              </a:rPr>
              <a:t>Po tej modlitwie narzeczeni wymieniają się obrączkami; jest to znak oddawanej sobie nawzajem czci, tak jak prawa i odpowiedzialności za szczęście drugiej osoby.</a:t>
            </a:r>
            <a:endParaRPr lang="pl-PL" sz="2400" dirty="0"/>
          </a:p>
        </p:txBody>
      </p:sp>
      <p:pic>
        <p:nvPicPr>
          <p:cNvPr id="4098" name="Picture 2" descr="OBRĄCZKA POZŁACANA 6MM PRAWOSŁAWNA XUPING 15559 - Xuping Jewelry">
            <a:extLst>
              <a:ext uri="{FF2B5EF4-FFF2-40B4-BE49-F238E27FC236}">
                <a16:creationId xmlns="" xmlns:a16="http://schemas.microsoft.com/office/drawing/2014/main" id="{0C95471D-D4B3-4F63-B814-66B76A0C3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2" t="13479" r="16014" b="7609"/>
          <a:stretch/>
        </p:blipFill>
        <p:spPr bwMode="auto">
          <a:xfrm>
            <a:off x="3872499" y="3311043"/>
            <a:ext cx="2145745" cy="268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erścionek pozłacany 18k Xuping">
            <a:extLst>
              <a:ext uri="{FF2B5EF4-FFF2-40B4-BE49-F238E27FC236}">
                <a16:creationId xmlns="" xmlns:a16="http://schemas.microsoft.com/office/drawing/2014/main" id="{EA69C5E7-B80E-4956-9082-8CAB7FFF4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76" y="3283051"/>
            <a:ext cx="2752530" cy="275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Ślub prawosławny | Strefa Narzeczonych | targislubne.pl">
            <a:extLst>
              <a:ext uri="{FF2B5EF4-FFF2-40B4-BE49-F238E27FC236}">
                <a16:creationId xmlns="" xmlns:a16="http://schemas.microsoft.com/office/drawing/2014/main" id="{341BF9C9-36AB-4D6B-B267-2ACA9E109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t="3582" r="4771" b="11294"/>
          <a:stretch/>
        </p:blipFill>
        <p:spPr bwMode="auto">
          <a:xfrm>
            <a:off x="6563894" y="1620876"/>
            <a:ext cx="5012868" cy="31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0FA8C8B7-48CF-434F-8D8F-92CCBAC1FEA0}"/>
              </a:ext>
            </a:extLst>
          </p:cNvPr>
          <p:cNvSpPr txBox="1"/>
          <p:nvPr/>
        </p:nvSpPr>
        <p:spPr>
          <a:xfrm>
            <a:off x="7904002" y="4802615"/>
            <a:ext cx="2463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Strefa Narzeczonych</a:t>
            </a:r>
          </a:p>
        </p:txBody>
      </p:sp>
    </p:spTree>
    <p:extLst>
      <p:ext uri="{BB962C8B-B14F-4D97-AF65-F5344CB8AC3E}">
        <p14:creationId xmlns:p14="http://schemas.microsoft.com/office/powerpoint/2010/main" val="65683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B4527A1-E7A1-477F-BD3D-D645A59DE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789" y="982132"/>
            <a:ext cx="9601196" cy="1303867"/>
          </a:xfrm>
        </p:spPr>
        <p:txBody>
          <a:bodyPr/>
          <a:lstStyle/>
          <a:p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Ślub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AAAF988-6B9D-4C2C-BAB5-F47E2C203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179" y="2556932"/>
            <a:ext cx="4654417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0" i="0" dirty="0">
                <a:solidFill>
                  <a:srgbClr val="202122"/>
                </a:solidFill>
                <a:effectLst/>
              </a:rPr>
              <a:t>Współcześnie ślub następuje tuż po zaręczynach na środku cerkwi, przed </a:t>
            </a:r>
            <a:r>
              <a:rPr lang="pl-PL" b="0" i="0" u="none" strike="noStrike" dirty="0">
                <a:solidFill>
                  <a:schemeClr val="tx1"/>
                </a:solidFill>
                <a:effectLst/>
              </a:rPr>
              <a:t>anałojem</a:t>
            </a:r>
            <a:r>
              <a:rPr lang="pl-PL" b="0" i="0" dirty="0">
                <a:solidFill>
                  <a:schemeClr val="tx1"/>
                </a:solidFill>
                <a:effectLst/>
              </a:rPr>
              <a:t>, na którym leżą: ewangelia, wieńce ślubne, krzyż oraz wino. Kapłan pyta wówczas narzeczonych, czy ich decyzja wstąpienia w związek małżeński jest świadoma i wolna. </a:t>
            </a:r>
            <a:endParaRPr lang="pl-PL" dirty="0"/>
          </a:p>
        </p:txBody>
      </p:sp>
      <p:pic>
        <p:nvPicPr>
          <p:cNvPr id="6146" name="Picture 2" descr="Anastasia &amp; Andrii | prawosławny ślub w cerkwii w Lublinie - Agnieszka Małek">
            <a:extLst>
              <a:ext uri="{FF2B5EF4-FFF2-40B4-BE49-F238E27FC236}">
                <a16:creationId xmlns="" xmlns:a16="http://schemas.microsoft.com/office/drawing/2014/main" id="{FB0E01C3-16A6-4E27-9D20-CC70CAC6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4" y="643657"/>
            <a:ext cx="3706267" cy="246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portaż ślubny. Ślub prawosławny w cerkwi. | Krystian Dżumak FOTOGRAFIA">
            <a:extLst>
              <a:ext uri="{FF2B5EF4-FFF2-40B4-BE49-F238E27FC236}">
                <a16:creationId xmlns="" xmlns:a16="http://schemas.microsoft.com/office/drawing/2014/main" id="{973AF3B1-F3ED-44E6-9E9E-393A44594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0" y="3429000"/>
            <a:ext cx="5391537" cy="265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66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rawosławny ślub i wesele Gosi i Daniela">
            <a:extLst>
              <a:ext uri="{FF2B5EF4-FFF2-40B4-BE49-F238E27FC236}">
                <a16:creationId xmlns="" xmlns:a16="http://schemas.microsoft.com/office/drawing/2014/main" id="{15EF789A-123E-4D23-AF0A-80B403D7B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9" y="635356"/>
            <a:ext cx="4266908" cy="353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yjątkowy ślub i wesele w plenerze w obiektywie Kamili Piech">
            <a:extLst>
              <a:ext uri="{FF2B5EF4-FFF2-40B4-BE49-F238E27FC236}">
                <a16:creationId xmlns="" xmlns:a16="http://schemas.microsoft.com/office/drawing/2014/main" id="{A37E4E89-5F27-48C1-A9D9-B5C4B3C9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886" y="3515343"/>
            <a:ext cx="4064228" cy="270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Ślub prawosławny Warszawa fotograf">
            <a:extLst>
              <a:ext uri="{FF2B5EF4-FFF2-40B4-BE49-F238E27FC236}">
                <a16:creationId xmlns="" xmlns:a16="http://schemas.microsoft.com/office/drawing/2014/main" id="{9E6A1A3A-AF3D-4C95-8574-1893D1BAE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366" y="635355"/>
            <a:ext cx="4322582" cy="308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5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Żółty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571</TotalTime>
  <Words>136</Words>
  <Application>Microsoft Office PowerPoint</Application>
  <PresentationFormat>Panoramiczny</PresentationFormat>
  <Paragraphs>15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Organiczny</vt:lpstr>
      <vt:lpstr>Małżeństwo w prawosławiu</vt:lpstr>
      <vt:lpstr>Sakrament małżeństwa </vt:lpstr>
      <vt:lpstr>Prezentacja programu PowerPoint</vt:lpstr>
      <vt:lpstr>Obrzęd sakramentu małżeństwa składa się z dwóch części: zaręczyn i ślubu, które w przeszłości sprawowane były oddzielnie. Ceremonia jest zazwyczaj długa, niezwykle rozbudowana w gesty i symbole, oraz znacząca. </vt:lpstr>
      <vt:lpstr>Prezentacja programu PowerPoint</vt:lpstr>
      <vt:lpstr>Zaręczyny</vt:lpstr>
      <vt:lpstr>Po tej modlitwie narzeczeni wymieniają się obrączkami; jest to znak oddawanej sobie nawzajem czci, tak jak prawa i odpowiedzialności za szczęście drugiej osoby.</vt:lpstr>
      <vt:lpstr>Ślub</vt:lpstr>
      <vt:lpstr>Prezentacja programu PowerPoint</vt:lpstr>
      <vt:lpstr>Po długiej ektenii i specjalnych świętych modlitwach kapłan nakłada na głowy narzeczonych wieńce, czy też korony, od których bierze nazwę sakrament małżeństwa w Tradycji prawosławnej. Wtedy to, błogosławiąc ich, duchowny wygłasza sakramentalną formułę: "Panie, Boże nasz, ukoronuj ich chwałą i dostojeństwem". </vt:lpstr>
      <vt:lpstr>Prezentacja programu PowerPoint</vt:lpstr>
      <vt:lpstr>Prezentacja programu PowerPoint</vt:lpstr>
      <vt:lpstr>https://www.youtube.com/watch?v=PpjpsqTLF5w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Małżeństwo w prawosławiu</dc:title>
  <dc:creator>Katarzyna Chryc</dc:creator>
  <cp:lastModifiedBy>Dell</cp:lastModifiedBy>
  <cp:revision>14</cp:revision>
  <dcterms:created xsi:type="dcterms:W3CDTF">2020-11-13T12:33:48Z</dcterms:created>
  <dcterms:modified xsi:type="dcterms:W3CDTF">2020-12-28T14:46:46Z</dcterms:modified>
</cp:coreProperties>
</file>