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2"/>
  </p:notesMasterIdLst>
  <p:sldIdLst>
    <p:sldId id="256" r:id="rId2"/>
    <p:sldId id="265" r:id="rId3"/>
    <p:sldId id="267" r:id="rId4"/>
    <p:sldId id="257" r:id="rId5"/>
    <p:sldId id="259" r:id="rId6"/>
    <p:sldId id="262" r:id="rId7"/>
    <p:sldId id="260" r:id="rId8"/>
    <p:sldId id="263" r:id="rId9"/>
    <p:sldId id="261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6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87B8-396D-4B98-B6AA-D21A7096B95B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60CDF-B63D-464F-A8B8-4870AF6E4A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08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60CDF-B63D-464F-A8B8-4870AF6E4A7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54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8BA5-EA71-49F2-86FD-972899EF7950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D391-B9F3-4F4E-ACC9-D56B54A2A12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9BAF-C5DA-4B0D-8C70-AD8D6A319DAA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418B-5644-414E-AC5D-03FB608792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9BAF-C5DA-4B0D-8C70-AD8D6A319DAA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418B-5644-414E-AC5D-03FB608792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9BAF-C5DA-4B0D-8C70-AD8D6A319DAA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418B-5644-414E-AC5D-03FB6087925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9BAF-C5DA-4B0D-8C70-AD8D6A319DAA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418B-5644-414E-AC5D-03FB608792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9BAF-C5DA-4B0D-8C70-AD8D6A319DAA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418B-5644-414E-AC5D-03FB6087925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9BAF-C5DA-4B0D-8C70-AD8D6A319DAA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418B-5644-414E-AC5D-03FB6087925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9BAF-C5DA-4B0D-8C70-AD8D6A319DAA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418B-5644-414E-AC5D-03FB608792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9BAF-C5DA-4B0D-8C70-AD8D6A319DAA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418B-5644-414E-AC5D-03FB608792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9BAF-C5DA-4B0D-8C70-AD8D6A319DAA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418B-5644-414E-AC5D-03FB608792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9BAF-C5DA-4B0D-8C70-AD8D6A319DAA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418B-5644-414E-AC5D-03FB6087925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739BAF-C5DA-4B0D-8C70-AD8D6A319DAA}" type="datetimeFigureOut">
              <a:rPr lang="pl-PL" smtClean="0"/>
              <a:t>2021-04-13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19418B-5644-414E-AC5D-03FB6087925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zspwr.obliczadialogu.pl/?czas-radosci-%E2%80%93-ujecie-chrztu-w-roznych-religiach,9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iturgia.wiara.pl/doc/420726.Chrzest-w-roznych-wyznaniach-chrzescijanskich/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484784"/>
            <a:ext cx="8964488" cy="182880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pl-PL" sz="8000" dirty="0">
                <a:solidFill>
                  <a:schemeClr val="tx1"/>
                </a:solidFill>
                <a:effectLst/>
                <a:latin typeface="Candara" pitchFamily="34" charset="0"/>
                <a:hlinkClick r:id="rId2"/>
              </a:rPr>
              <a:t>Czas radości – ujęcie chrztu </a:t>
            </a:r>
            <a:r>
              <a:rPr lang="pl-PL" sz="8000" dirty="0" smtClean="0">
                <a:solidFill>
                  <a:schemeClr val="tx1"/>
                </a:solidFill>
                <a:effectLst/>
                <a:latin typeface="Candara" pitchFamily="34" charset="0"/>
                <a:hlinkClick r:id="rId2"/>
              </a:rPr>
              <a:t/>
            </a:r>
            <a:br>
              <a:rPr lang="pl-PL" sz="8000" dirty="0" smtClean="0">
                <a:solidFill>
                  <a:schemeClr val="tx1"/>
                </a:solidFill>
                <a:effectLst/>
                <a:latin typeface="Candara" pitchFamily="34" charset="0"/>
                <a:hlinkClick r:id="rId2"/>
              </a:rPr>
            </a:br>
            <a:r>
              <a:rPr lang="pl-PL" sz="8000" dirty="0" smtClean="0">
                <a:solidFill>
                  <a:schemeClr val="tx1"/>
                </a:solidFill>
                <a:effectLst/>
                <a:latin typeface="Candara" pitchFamily="34" charset="0"/>
                <a:hlinkClick r:id="rId2"/>
              </a:rPr>
              <a:t>w </a:t>
            </a:r>
            <a:r>
              <a:rPr lang="pl-PL" sz="8000" dirty="0">
                <a:solidFill>
                  <a:schemeClr val="tx1"/>
                </a:solidFill>
                <a:effectLst/>
                <a:latin typeface="Candara" pitchFamily="34" charset="0"/>
                <a:hlinkClick r:id="rId2"/>
              </a:rPr>
              <a:t>różnych religiach</a:t>
            </a:r>
            <a:r>
              <a:rPr lang="pl-PL" sz="5400" dirty="0">
                <a:effectLst/>
              </a:rPr>
              <a:t/>
            </a:r>
            <a:br>
              <a:rPr lang="pl-PL" sz="5400" dirty="0">
                <a:effectLst/>
              </a:rPr>
            </a:b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7967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8892480" cy="6741368"/>
          </a:xfrm>
        </p:spPr>
        <p:txBody>
          <a:bodyPr>
            <a:noAutofit/>
          </a:bodyPr>
          <a:lstStyle/>
          <a:p>
            <a:pPr algn="just"/>
            <a:r>
              <a:rPr lang="pl-PL" sz="2700" dirty="0">
                <a:latin typeface="Candara" pitchFamily="34" charset="0"/>
              </a:rPr>
              <a:t>Przez chrzest wyznaje się wiarę i zobowiązuje się do posłuszeństwa Panu Bogu i do walki z grzechem i wszelkimi przejawami zła. Człowiek zostaje też przez ten akt przyjęty do Kościoła Powszechnego, i dlatego </a:t>
            </a:r>
            <a:r>
              <a:rPr lang="pl-PL" sz="2700" dirty="0" smtClean="0">
                <a:latin typeface="Candara" pitchFamily="34" charset="0"/>
              </a:rPr>
              <a:t>dobywa </a:t>
            </a:r>
            <a:r>
              <a:rPr lang="pl-PL" sz="2700" dirty="0">
                <a:latin typeface="Candara" pitchFamily="34" charset="0"/>
              </a:rPr>
              <a:t>się on z zasady w obecności zgromadzonej wspólnoty podczas nabożeństwa. Praktyka chrzczenia poza nabożeństwem albo nawet w domu jest niezgodna z porządkiem kościelnym. Prawo usługiwania sakramentem chrztu </a:t>
            </a:r>
            <a:r>
              <a:rPr lang="pl-PL" sz="2700" dirty="0" smtClean="0">
                <a:latin typeface="Candara" pitchFamily="34" charset="0"/>
              </a:rPr>
              <a:t>mają </a:t>
            </a:r>
            <a:r>
              <a:rPr lang="pl-PL" sz="2700" dirty="0">
                <a:latin typeface="Candara" pitchFamily="34" charset="0"/>
              </a:rPr>
              <a:t>osoby upoważnione przez wspólnotę do wykonywania sakramentów, zazwyczaj ordynowani duchowni. Kościół zachowuje najprostszą formę chrztu, trzykrotne polanie lub pokropienie wodą głowy w imię Boga ojca i Syna i Ducha Świętego. Uważa to za formę wystarczającą i do ważności chrztu nie </a:t>
            </a:r>
            <a:r>
              <a:rPr lang="pl-PL" sz="2700" dirty="0" smtClean="0">
                <a:latin typeface="Candara" pitchFamily="34" charset="0"/>
              </a:rPr>
              <a:t>wymaga </a:t>
            </a:r>
            <a:r>
              <a:rPr lang="pl-PL" sz="2700" dirty="0">
                <a:latin typeface="Candara" pitchFamily="34" charset="0"/>
              </a:rPr>
              <a:t>zanurzenia, ponieważ forma nie należy do istoty sakramentu, lecz do znaku. </a:t>
            </a:r>
            <a:endParaRPr lang="pl-PL" sz="1400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just"/>
            <a:r>
              <a:rPr lang="pl-PL" sz="1400" dirty="0" smtClean="0">
                <a:solidFill>
                  <a:schemeClr val="tx1"/>
                </a:solidFill>
                <a:latin typeface="Candara" pitchFamily="34" charset="0"/>
              </a:rPr>
              <a:t>Źródło</a:t>
            </a:r>
            <a:r>
              <a:rPr lang="pl-PL" sz="1400" dirty="0" smtClean="0">
                <a:solidFill>
                  <a:schemeClr val="tx1"/>
                </a:solidFill>
                <a:latin typeface="Candara" pitchFamily="34" charset="0"/>
              </a:rPr>
              <a:t>: </a:t>
            </a:r>
            <a:r>
              <a:rPr lang="pl-PL" sz="1400" dirty="0">
                <a:solidFill>
                  <a:schemeClr val="tx1"/>
                </a:solidFill>
                <a:hlinkClick r:id="rId2"/>
              </a:rPr>
              <a:t>https://liturgia.wiara.pl/doc/420726.Chrzest-w-roznych-wyznaniach-chrzescijanskich/4</a:t>
            </a:r>
            <a:endParaRPr lang="pl-PL" sz="1400" dirty="0">
              <a:solidFill>
                <a:schemeClr val="tx1"/>
              </a:solidFill>
            </a:endParaRPr>
          </a:p>
          <a:p>
            <a:pPr algn="just"/>
            <a:endParaRPr lang="pl-PL" sz="2700" dirty="0"/>
          </a:p>
        </p:txBody>
      </p:sp>
    </p:spTree>
    <p:extLst>
      <p:ext uri="{BB962C8B-B14F-4D97-AF65-F5344CB8AC3E}">
        <p14:creationId xmlns:p14="http://schemas.microsoft.com/office/powerpoint/2010/main" val="18815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808312" cy="1428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5" y="1915284"/>
            <a:ext cx="2664296" cy="1428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3"/>
            <a:ext cx="2664296" cy="31203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8"/>
            <a:ext cx="3048000" cy="20307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29659"/>
            <a:ext cx="3048000" cy="20307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29" y="4819970"/>
            <a:ext cx="3041915" cy="1945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58133"/>
            <a:ext cx="2286000" cy="35737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58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kół chrztu - Przegląd Prawosław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7" y="150484"/>
            <a:ext cx="4232869" cy="659088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awosławny chrzest_chrzest w cerkwii_fotograf warszawa_0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4"/>
          <a:stretch/>
        </p:blipFill>
        <p:spPr bwMode="auto">
          <a:xfrm>
            <a:off x="4572000" y="3532642"/>
            <a:ext cx="4384170" cy="320872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556"/>
            <a:ext cx="4411345" cy="3243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84976" cy="6408712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FF6600"/>
                </a:solidFill>
              </a:rPr>
              <a:t>Chrzest </a:t>
            </a:r>
            <a:r>
              <a:rPr lang="pl-PL" sz="3600" b="1" dirty="0">
                <a:solidFill>
                  <a:srgbClr val="FF6600"/>
                </a:solidFill>
              </a:rPr>
              <a:t>w Kościele rzymskokatolickim</a:t>
            </a:r>
            <a:endParaRPr lang="pl-PL" sz="3600" b="1" dirty="0" smtClean="0">
              <a:solidFill>
                <a:srgbClr val="FF6600"/>
              </a:solidFill>
            </a:endParaRPr>
          </a:p>
          <a:p>
            <a:pPr algn="just"/>
            <a:endParaRPr lang="pl-PL" sz="2800" b="1" dirty="0" smtClean="0">
              <a:solidFill>
                <a:srgbClr val="FF6600"/>
              </a:solidFill>
              <a:latin typeface="Candara" pitchFamily="34" charset="0"/>
            </a:endParaRPr>
          </a:p>
          <a:p>
            <a:pPr algn="just"/>
            <a:r>
              <a:rPr lang="pl-PL" sz="2800" dirty="0" smtClean="0">
                <a:latin typeface="Candara" pitchFamily="34" charset="0"/>
              </a:rPr>
              <a:t>Chrzest</a:t>
            </a:r>
            <a:r>
              <a:rPr lang="pl-PL" sz="2800" dirty="0">
                <a:solidFill>
                  <a:srgbClr val="FF6600"/>
                </a:solidFill>
                <a:latin typeface="Candara" pitchFamily="34" charset="0"/>
              </a:rPr>
              <a:t> </a:t>
            </a:r>
            <a:r>
              <a:rPr lang="pl-PL" sz="2800" dirty="0" smtClean="0">
                <a:latin typeface="Candara" pitchFamily="34" charset="0"/>
              </a:rPr>
              <a:t>w</a:t>
            </a:r>
            <a:r>
              <a:rPr lang="pl-PL" sz="2800" dirty="0">
                <a:latin typeface="Candara" pitchFamily="34" charset="0"/>
              </a:rPr>
              <a:t> </a:t>
            </a:r>
            <a:r>
              <a:rPr lang="pl-PL" sz="2800" dirty="0" smtClean="0">
                <a:latin typeface="Candara" pitchFamily="34" charset="0"/>
              </a:rPr>
              <a:t>chrześcijaństwie to obrzęd </a:t>
            </a:r>
            <a:r>
              <a:rPr lang="pl-PL" sz="2800" dirty="0">
                <a:latin typeface="Candara" pitchFamily="34" charset="0"/>
              </a:rPr>
              <a:t>nawrócenia </a:t>
            </a:r>
            <a:r>
              <a:rPr lang="pl-PL" sz="2800" dirty="0" smtClean="0">
                <a:latin typeface="Candara" pitchFamily="34" charset="0"/>
              </a:rPr>
              <a:t/>
            </a:r>
            <a:br>
              <a:rPr lang="pl-PL" sz="2800" dirty="0" smtClean="0">
                <a:latin typeface="Candara" pitchFamily="34" charset="0"/>
              </a:rPr>
            </a:br>
            <a:r>
              <a:rPr lang="pl-PL" sz="2800" dirty="0" smtClean="0">
                <a:latin typeface="Candara" pitchFamily="34" charset="0"/>
              </a:rPr>
              <a:t>i </a:t>
            </a:r>
            <a:r>
              <a:rPr lang="pl-PL" sz="2800" dirty="0">
                <a:latin typeface="Candara" pitchFamily="34" charset="0"/>
              </a:rPr>
              <a:t>oczyszczenia z grzechów, sprawowany na polecenie samego jego założyciela </a:t>
            </a:r>
            <a:r>
              <a:rPr lang="pl-PL" sz="2800" dirty="0" smtClean="0">
                <a:latin typeface="Candara" pitchFamily="34" charset="0"/>
              </a:rPr>
              <a:t>Jezusa Chrystusa. Będąc</a:t>
            </a:r>
            <a:r>
              <a:rPr lang="pl-PL" sz="2800" dirty="0">
                <a:latin typeface="Candara" pitchFamily="34" charset="0"/>
              </a:rPr>
              <a:t> obmyciem wodą, któremu towarzyszy </a:t>
            </a:r>
            <a:r>
              <a:rPr lang="pl-PL" sz="2800" dirty="0" smtClean="0">
                <a:latin typeface="Candara" pitchFamily="34" charset="0"/>
              </a:rPr>
              <a:t>słowo</a:t>
            </a:r>
            <a:r>
              <a:rPr lang="pl-PL" sz="2800" dirty="0">
                <a:latin typeface="Candara" pitchFamily="34" charset="0"/>
              </a:rPr>
              <a:t> </a:t>
            </a:r>
            <a:r>
              <a:rPr lang="pl-PL" sz="2800" dirty="0" smtClean="0">
                <a:latin typeface="Candara" pitchFamily="34" charset="0"/>
              </a:rPr>
              <a:t> stoi </a:t>
            </a:r>
            <a:r>
              <a:rPr lang="pl-PL" sz="2800" dirty="0">
                <a:latin typeface="Candara" pitchFamily="34" charset="0"/>
              </a:rPr>
              <a:t>na początku drogi </a:t>
            </a:r>
            <a:r>
              <a:rPr lang="pl-PL" sz="2800" dirty="0" smtClean="0">
                <a:latin typeface="Candara" pitchFamily="34" charset="0"/>
              </a:rPr>
              <a:t>wiary każdego </a:t>
            </a:r>
            <a:r>
              <a:rPr lang="pl-PL" sz="2800" dirty="0">
                <a:latin typeface="Candara" pitchFamily="34" charset="0"/>
              </a:rPr>
              <a:t>z uczniów Chrystusa, jest </a:t>
            </a:r>
            <a:r>
              <a:rPr lang="pl-PL" sz="2800" dirty="0" smtClean="0">
                <a:latin typeface="Candara" pitchFamily="34" charset="0"/>
              </a:rPr>
              <a:t>pierwszym z</a:t>
            </a:r>
            <a:r>
              <a:rPr lang="pl-PL" sz="2800" dirty="0">
                <a:latin typeface="Candara" pitchFamily="34" charset="0"/>
              </a:rPr>
              <a:t> sakramentów </a:t>
            </a:r>
            <a:r>
              <a:rPr lang="pl-PL" sz="2800" dirty="0" smtClean="0">
                <a:latin typeface="Candara" pitchFamily="34" charset="0"/>
              </a:rPr>
              <a:t>wtajemniczenia chrześcijańskiego. Jest to sakrament, któremu towarzyszy radość z włączenia narodzonego dziecka </a:t>
            </a:r>
            <a:br>
              <a:rPr lang="pl-PL" sz="2800" dirty="0" smtClean="0">
                <a:latin typeface="Candara" pitchFamily="34" charset="0"/>
              </a:rPr>
            </a:br>
            <a:r>
              <a:rPr lang="pl-PL" sz="2800" dirty="0" smtClean="0">
                <a:latin typeface="Candara" pitchFamily="34" charset="0"/>
              </a:rPr>
              <a:t>do wspólnoty Kościoła. W dniu tym gromadzi się rodzina oraz chrzestni. </a:t>
            </a:r>
            <a:r>
              <a:rPr lang="pl-PL" sz="2800" dirty="0">
                <a:latin typeface="Candara" pitchFamily="34" charset="0"/>
              </a:rPr>
              <a:t>Chrztu udziela się przez polanie wodą w imię Ojca, i Syna, i Ducha </a:t>
            </a:r>
            <a:r>
              <a:rPr lang="pl-PL" sz="2800" dirty="0" smtClean="0">
                <a:latin typeface="Candara" pitchFamily="34" charset="0"/>
              </a:rPr>
              <a:t>Świętego.</a:t>
            </a:r>
            <a:endParaRPr lang="pl-PL" sz="2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8784976" cy="5904656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FF6600"/>
                </a:solidFill>
                <a:latin typeface="Candara" pitchFamily="34" charset="0"/>
              </a:rPr>
              <a:t>Chrzest w Kościele prawosławnym</a:t>
            </a:r>
          </a:p>
          <a:p>
            <a:pPr algn="just"/>
            <a:r>
              <a:rPr lang="pl-PL" sz="2800" dirty="0">
                <a:latin typeface="Candara" pitchFamily="34" charset="0"/>
              </a:rPr>
              <a:t/>
            </a:r>
            <a:br>
              <a:rPr lang="pl-PL" sz="2800" dirty="0">
                <a:latin typeface="Candara" pitchFamily="34" charset="0"/>
              </a:rPr>
            </a:br>
            <a:r>
              <a:rPr lang="pl-PL" sz="2800" dirty="0">
                <a:latin typeface="Candara" pitchFamily="34" charset="0"/>
              </a:rPr>
              <a:t>Chrzest jest sakramentem ustanowionym przez Jezusa </a:t>
            </a:r>
            <a:r>
              <a:rPr lang="pl-PL" sz="2800" dirty="0" smtClean="0">
                <a:latin typeface="Candara" pitchFamily="34" charset="0"/>
              </a:rPr>
              <a:t>Chrystusa, w </a:t>
            </a:r>
            <a:r>
              <a:rPr lang="pl-PL" sz="2800" dirty="0">
                <a:latin typeface="Candara" pitchFamily="34" charset="0"/>
              </a:rPr>
              <a:t>którym umiera „stary” człowiek dla życia grzesznego i cielesnego, a rodzi się nowy dla życia duchowego i świętego. Chrzest jest „kąpielą wieczności”", wejściem do Królestwa - Kościoła i jest odnowieniem obrazu Boga, przywróceniem stanu naturalnego. Chrzest daje nam dostęp do nowego nieśmiertelnego życia, jest obrazem przyszłego zmartwychwstania i obietnicą większych i doskonalszych darów. </a:t>
            </a:r>
          </a:p>
        </p:txBody>
      </p:sp>
    </p:spTree>
    <p:extLst>
      <p:ext uri="{BB962C8B-B14F-4D97-AF65-F5344CB8AC3E}">
        <p14:creationId xmlns:p14="http://schemas.microsoft.com/office/powerpoint/2010/main" val="348649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84976" cy="6624736"/>
          </a:xfrm>
        </p:spPr>
        <p:txBody>
          <a:bodyPr>
            <a:noAutofit/>
          </a:bodyPr>
          <a:lstStyle/>
          <a:p>
            <a:pPr algn="just"/>
            <a:r>
              <a:rPr lang="pl-PL" sz="2800" dirty="0">
                <a:latin typeface="Candara" pitchFamily="34" charset="0"/>
              </a:rPr>
              <a:t>Sakramentu chrztu dokonuje się przez trzykrotne zanurzenie w wodzie - dla podkreślenia uczestnictwa w śmierci i zmartwychwstaniu </a:t>
            </a:r>
            <a:r>
              <a:rPr lang="pl-PL" sz="2800" dirty="0" smtClean="0">
                <a:latin typeface="Candara" pitchFamily="34" charset="0"/>
              </a:rPr>
              <a:t>Chrystusa </a:t>
            </a:r>
            <a:r>
              <a:rPr lang="pl-PL" sz="2800" dirty="0">
                <a:latin typeface="Candara" pitchFamily="34" charset="0"/>
              </a:rPr>
              <a:t>i wygłoszenie formuły: ,,Chrzci się sługa Boży (imię) w imię Ojca i Syna i Świętego Ducha”. Obecnie w niektórych Kościołach sprawuje się ten sakrament przez polewanie. Od przystępującego do sakramentu wymagane są upamiętanie </a:t>
            </a:r>
            <a:r>
              <a:rPr lang="pl-PL" sz="2800" dirty="0" smtClean="0">
                <a:latin typeface="Candara" pitchFamily="34" charset="0"/>
              </a:rPr>
              <a:t>i wiara. Ponieważ </a:t>
            </a:r>
            <a:r>
              <a:rPr lang="pl-PL" sz="2800" dirty="0">
                <a:latin typeface="Candara" pitchFamily="34" charset="0"/>
              </a:rPr>
              <a:t>chrzest jest niezbędny, aby otrzymać </a:t>
            </a:r>
            <a:r>
              <a:rPr lang="pl-PL" sz="2800" dirty="0" smtClean="0">
                <a:latin typeface="Candara" pitchFamily="34" charset="0"/>
              </a:rPr>
              <a:t>zbawienie, </a:t>
            </a:r>
            <a:r>
              <a:rPr lang="pl-PL" sz="2800" dirty="0">
                <a:latin typeface="Candara" pitchFamily="34" charset="0"/>
              </a:rPr>
              <a:t>w Kościele prawosławnym chrzci się dzieci powołując się na słowa Pana: „dopuśćcie dziatkom przychodzić do </a:t>
            </a:r>
            <a:r>
              <a:rPr lang="pl-PL" sz="2800" dirty="0" smtClean="0">
                <a:latin typeface="Candara" pitchFamily="34" charset="0"/>
              </a:rPr>
              <a:t>mnie”, i </a:t>
            </a:r>
            <a:r>
              <a:rPr lang="pl-PL" sz="2800" dirty="0">
                <a:latin typeface="Candara" pitchFamily="34" charset="0"/>
              </a:rPr>
              <a:t>na praktykę apostołów, którzy chrzcili „domy” i „całe rodziny</a:t>
            </a:r>
            <a:r>
              <a:rPr lang="pl-PL" sz="2800" dirty="0" smtClean="0">
                <a:latin typeface="Candara" pitchFamily="34" charset="0"/>
              </a:rPr>
              <a:t>”. </a:t>
            </a:r>
            <a:r>
              <a:rPr lang="pl-PL" sz="2800" dirty="0">
                <a:latin typeface="Candara" pitchFamily="34" charset="0"/>
              </a:rPr>
              <a:t>Wiarę w imieniu dzieci wyznają rodzice chrzestni i duchowa rodzina Kościoła, którzy są zobowiązani nauczyć je wiary i w niej wychować.</a:t>
            </a:r>
            <a:br>
              <a:rPr lang="pl-PL" sz="2800" dirty="0">
                <a:latin typeface="Candara" pitchFamily="34" charset="0"/>
              </a:rPr>
            </a:br>
            <a:r>
              <a:rPr lang="pl-PL" sz="2800" dirty="0">
                <a:latin typeface="Candara" pitchFamily="34" charset="0"/>
              </a:rPr>
              <a:t/>
            </a:r>
            <a:br>
              <a:rPr lang="pl-PL" sz="2800" dirty="0">
                <a:latin typeface="Candara" pitchFamily="34" charset="0"/>
              </a:rPr>
            </a:br>
            <a:r>
              <a:rPr lang="pl-PL" sz="2800" dirty="0" smtClean="0">
                <a:latin typeface="Candara" pitchFamily="34" charset="0"/>
              </a:rPr>
              <a:t>.</a:t>
            </a:r>
            <a:endParaRPr lang="pl-PL" sz="2800" dirty="0">
              <a:latin typeface="Candara" pitchFamily="34" charset="0"/>
            </a:endParaRPr>
          </a:p>
          <a:p>
            <a:pPr algn="just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605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1752600"/>
          </a:xfrm>
        </p:spPr>
        <p:txBody>
          <a:bodyPr>
            <a:noAutofit/>
          </a:bodyPr>
          <a:lstStyle/>
          <a:p>
            <a:pPr algn="just"/>
            <a:r>
              <a:rPr lang="pl-PL" sz="2700" dirty="0" smtClean="0">
                <a:latin typeface="Candara" pitchFamily="34" charset="0"/>
              </a:rPr>
              <a:t>Chrzest </a:t>
            </a:r>
            <a:r>
              <a:rPr lang="pl-PL" sz="2700" dirty="0">
                <a:latin typeface="Candara" pitchFamily="34" charset="0"/>
              </a:rPr>
              <a:t>święty ustanowiony został przez Pana Jezusa </a:t>
            </a:r>
            <a:r>
              <a:rPr lang="pl-PL" sz="2700" dirty="0" smtClean="0">
                <a:latin typeface="Candara" pitchFamily="34" charset="0"/>
              </a:rPr>
              <a:t/>
            </a:r>
            <a:br>
              <a:rPr lang="pl-PL" sz="2700" dirty="0" smtClean="0">
                <a:latin typeface="Candara" pitchFamily="34" charset="0"/>
              </a:rPr>
            </a:br>
            <a:r>
              <a:rPr lang="pl-PL" sz="2700" dirty="0" smtClean="0">
                <a:latin typeface="Candara" pitchFamily="34" charset="0"/>
              </a:rPr>
              <a:t>i </a:t>
            </a:r>
            <a:r>
              <a:rPr lang="pl-PL" sz="2700" dirty="0">
                <a:latin typeface="Candara" pitchFamily="34" charset="0"/>
              </a:rPr>
              <a:t>dlatego każdy, kto wierzy lub ma rodziców wierzących, powinien go przyjąć. Chrzest </a:t>
            </a:r>
            <a:r>
              <a:rPr lang="pl-PL" sz="2700" dirty="0" smtClean="0">
                <a:latin typeface="Candara" pitchFamily="34" charset="0"/>
              </a:rPr>
              <a:t>święty </a:t>
            </a:r>
            <a:r>
              <a:rPr lang="pl-PL" sz="2700" dirty="0">
                <a:latin typeface="Candara" pitchFamily="34" charset="0"/>
              </a:rPr>
              <a:t>jest wodą połączoną ze Słowem Bożym i objętą Bożą obietnicą - naucza katechizm luterański. Chrzest sprawia odpuszczenie grzechów, gładzi karę za grzech </a:t>
            </a:r>
            <a:r>
              <a:rPr lang="pl-PL" sz="2700" dirty="0" smtClean="0">
                <a:latin typeface="Candara" pitchFamily="34" charset="0"/>
              </a:rPr>
              <a:t>pierworodny, </a:t>
            </a:r>
            <a:r>
              <a:rPr lang="pl-PL" sz="2700" dirty="0">
                <a:latin typeface="Candara" pitchFamily="34" charset="0"/>
              </a:rPr>
              <a:t>udziela Ducha Świętego. Chrzest nie jest jednak jednorazową i zakończoną w jego chwili czynnością, lecz powinien się w </a:t>
            </a:r>
            <a:r>
              <a:rPr lang="pl-PL" sz="2700" dirty="0" smtClean="0">
                <a:latin typeface="Candara" pitchFamily="34" charset="0"/>
              </a:rPr>
              <a:t>całym </a:t>
            </a:r>
            <a:r>
              <a:rPr lang="pl-PL" sz="2700" dirty="0">
                <a:latin typeface="Candara" pitchFamily="34" charset="0"/>
              </a:rPr>
              <a:t>życiu duchowym odnawiać przez codzienny żal za grzechy i pokutę, aby w ten </a:t>
            </a:r>
            <a:r>
              <a:rPr lang="pl-PL" sz="2700" dirty="0" smtClean="0">
                <a:latin typeface="Candara" pitchFamily="34" charset="0"/>
              </a:rPr>
              <a:t>sposób </a:t>
            </a:r>
            <a:r>
              <a:rPr lang="pl-PL" sz="2700" dirty="0">
                <a:latin typeface="Candara" pitchFamily="34" charset="0"/>
              </a:rPr>
              <a:t>stara istota była niejako codziennie „topiona” w wodzie chrztu, unicestwiana, by mógł z </a:t>
            </a:r>
            <a:r>
              <a:rPr lang="pl-PL" sz="2700" dirty="0" smtClean="0">
                <a:latin typeface="Candara" pitchFamily="34" charset="0"/>
              </a:rPr>
              <a:t>osoby</a:t>
            </a:r>
            <a:r>
              <a:rPr lang="pl-PL" sz="2700" dirty="0" smtClean="0">
                <a:latin typeface="Candara" pitchFamily="34" charset="0"/>
              </a:rPr>
              <a:t> </a:t>
            </a:r>
            <a:r>
              <a:rPr lang="pl-PL" sz="2700" dirty="0">
                <a:latin typeface="Candara" pitchFamily="34" charset="0"/>
              </a:rPr>
              <a:t>wyłaniać się obraz nowego człowieka na </a:t>
            </a:r>
            <a:r>
              <a:rPr lang="pl-PL" sz="2700" dirty="0" smtClean="0">
                <a:latin typeface="Candara" pitchFamily="34" charset="0"/>
              </a:rPr>
              <a:t>podobieństwo Pana </a:t>
            </a:r>
            <a:r>
              <a:rPr lang="pl-PL" sz="2700" dirty="0">
                <a:latin typeface="Candara" pitchFamily="34" charset="0"/>
              </a:rPr>
              <a:t>i </a:t>
            </a:r>
            <a:r>
              <a:rPr lang="pl-PL" sz="2700" dirty="0" smtClean="0">
                <a:latin typeface="Candara" pitchFamily="34" charset="0"/>
              </a:rPr>
              <a:t>Zbawiciela.</a:t>
            </a:r>
            <a:endParaRPr lang="pl-PL" sz="2700" dirty="0">
              <a:latin typeface="Candara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82067" y="46053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6600"/>
                </a:solidFill>
                <a:latin typeface="Candara" pitchFamily="34" charset="0"/>
              </a:rPr>
              <a:t>Chrzest w Kościele </a:t>
            </a:r>
            <a:r>
              <a:rPr lang="pl-PL" sz="3600" b="1" dirty="0" smtClean="0">
                <a:solidFill>
                  <a:srgbClr val="FF6600"/>
                </a:solidFill>
                <a:latin typeface="Candara" pitchFamily="34" charset="0"/>
              </a:rPr>
              <a:t/>
            </a:r>
            <a:br>
              <a:rPr lang="pl-PL" sz="3600" b="1" dirty="0" smtClean="0">
                <a:solidFill>
                  <a:srgbClr val="FF6600"/>
                </a:solidFill>
                <a:latin typeface="Candara" pitchFamily="34" charset="0"/>
              </a:rPr>
            </a:br>
            <a:r>
              <a:rPr lang="pl-PL" sz="3600" b="1" dirty="0" smtClean="0">
                <a:solidFill>
                  <a:srgbClr val="FF6600"/>
                </a:solidFill>
                <a:latin typeface="Candara" pitchFamily="34" charset="0"/>
              </a:rPr>
              <a:t>ewangelicko-augsburskim</a:t>
            </a:r>
            <a:r>
              <a:rPr lang="pl-PL" sz="3600" dirty="0">
                <a:solidFill>
                  <a:srgbClr val="FF6600"/>
                </a:solidFill>
                <a:latin typeface="Candara" pitchFamily="34" charset="0"/>
              </a:rPr>
              <a:t/>
            </a:r>
            <a:br>
              <a:rPr lang="pl-PL" sz="3600" dirty="0">
                <a:solidFill>
                  <a:srgbClr val="FF6600"/>
                </a:solidFill>
                <a:latin typeface="Candara" pitchFamily="34" charset="0"/>
              </a:rPr>
            </a:b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680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496944" cy="2016224"/>
          </a:xfrm>
        </p:spPr>
        <p:txBody>
          <a:bodyPr>
            <a:noAutofit/>
          </a:bodyPr>
          <a:lstStyle/>
          <a:p>
            <a:pPr algn="just"/>
            <a:r>
              <a:rPr lang="pl-PL" sz="2800" dirty="0">
                <a:latin typeface="Candara" pitchFamily="34" charset="0"/>
              </a:rPr>
              <a:t>Czyn Boży, który w człowieku dokonuje się przez chrzest, musi być przez niego świadomie przyjęty, a do tego </a:t>
            </a:r>
            <a:r>
              <a:rPr lang="pl-PL" sz="2800" dirty="0" smtClean="0">
                <a:latin typeface="Candara" pitchFamily="34" charset="0"/>
              </a:rPr>
              <a:t>dochodzi się </a:t>
            </a:r>
            <a:r>
              <a:rPr lang="pl-PL" sz="2800" dirty="0">
                <a:latin typeface="Candara" pitchFamily="34" charset="0"/>
              </a:rPr>
              <a:t>przez wiarę. Chrzest nie jest czynem ludzkim, lecz Bożym. Dlatego nie chodzi </a:t>
            </a:r>
            <a:r>
              <a:rPr lang="pl-PL" sz="2800" dirty="0" smtClean="0">
                <a:latin typeface="Candara" pitchFamily="34" charset="0"/>
              </a:rPr>
              <a:t>o </a:t>
            </a:r>
            <a:r>
              <a:rPr lang="pl-PL" sz="2800" dirty="0">
                <a:latin typeface="Candara" pitchFamily="34" charset="0"/>
              </a:rPr>
              <a:t>uprzednią wiarę dziecka, lecz o to, aby - już jako dorosły człowiek - skarby darowane mu przez Boga w chrzcie świętym przyjęło wiarą i wytrwało w niej do końca. Chrzest nie potwierdzony żywą wiarą świadczy przeciwko człowiekowi i przeciwko jego zbawieniu! Dlatego w Kościele luterańskim chrzci się niemowlęta, dzieci rodziców wierzących. Luterańska symbolika uczy: „Dzieci chrzcimy i prosimy Boga, by udzielił im </a:t>
            </a:r>
            <a:r>
              <a:rPr lang="pl-PL" sz="2800" dirty="0" smtClean="0">
                <a:latin typeface="Candara" pitchFamily="34" charset="0"/>
              </a:rPr>
              <a:t>wiary”. Rodzice </a:t>
            </a:r>
            <a:r>
              <a:rPr lang="pl-PL" sz="2800" dirty="0">
                <a:latin typeface="Candara" pitchFamily="34" charset="0"/>
              </a:rPr>
              <a:t>i rodzice chrzestni biorą na siebie wielką odpowiedzialność przed Bogiem za swoje chrzczone dzieci.</a:t>
            </a:r>
          </a:p>
          <a:p>
            <a:pPr algn="just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644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8856984" cy="5256584"/>
          </a:xfrm>
        </p:spPr>
        <p:txBody>
          <a:bodyPr>
            <a:noAutofit/>
          </a:bodyPr>
          <a:lstStyle/>
          <a:p>
            <a:pPr algn="just"/>
            <a:r>
              <a:rPr lang="pl-PL" sz="2800" dirty="0">
                <a:latin typeface="Candara" pitchFamily="34" charset="0"/>
              </a:rPr>
              <a:t/>
            </a:r>
            <a:br>
              <a:rPr lang="pl-PL" sz="2800" dirty="0">
                <a:latin typeface="Candara" pitchFamily="34" charset="0"/>
              </a:rPr>
            </a:br>
            <a:r>
              <a:rPr lang="pl-PL" sz="2800" dirty="0">
                <a:latin typeface="Candara" pitchFamily="34" charset="0"/>
              </a:rPr>
              <a:t>Chrzest, którego widzialnym znakiem Jest woda, ustanowiony przez Jezusa </a:t>
            </a:r>
            <a:r>
              <a:rPr lang="pl-PL" sz="2800" dirty="0" smtClean="0">
                <a:latin typeface="Candara" pitchFamily="34" charset="0"/>
              </a:rPr>
              <a:t>Chrystusa, </a:t>
            </a:r>
            <a:r>
              <a:rPr lang="pl-PL" sz="2800" dirty="0">
                <a:latin typeface="Candara" pitchFamily="34" charset="0"/>
              </a:rPr>
              <a:t>związany jest </a:t>
            </a:r>
            <a:r>
              <a:rPr lang="pl-PL" sz="2800" dirty="0" smtClean="0">
                <a:latin typeface="Candara" pitchFamily="34" charset="0"/>
              </a:rPr>
              <a:t/>
            </a:r>
            <a:br>
              <a:rPr lang="pl-PL" sz="2800" dirty="0" smtClean="0">
                <a:latin typeface="Candara" pitchFamily="34" charset="0"/>
              </a:rPr>
            </a:br>
            <a:r>
              <a:rPr lang="pl-PL" sz="2800" dirty="0" smtClean="0">
                <a:latin typeface="Candara" pitchFamily="34" charset="0"/>
              </a:rPr>
              <a:t>z </a:t>
            </a:r>
            <a:r>
              <a:rPr lang="pl-PL" sz="2800" dirty="0">
                <a:latin typeface="Candara" pitchFamily="34" charset="0"/>
              </a:rPr>
              <a:t>obietnicą zbawienia: kto uwierz i ochrzczony zostanie będzie zbawiony. Chrzest oznacza uczestniczenie </a:t>
            </a:r>
            <a:r>
              <a:rPr lang="pl-PL" sz="2800" dirty="0" smtClean="0">
                <a:latin typeface="Candara" pitchFamily="34" charset="0"/>
              </a:rPr>
              <a:t/>
            </a:r>
            <a:br>
              <a:rPr lang="pl-PL" sz="2800" dirty="0" smtClean="0">
                <a:latin typeface="Candara" pitchFamily="34" charset="0"/>
              </a:rPr>
            </a:br>
            <a:r>
              <a:rPr lang="pl-PL" sz="2800" dirty="0" smtClean="0">
                <a:latin typeface="Candara" pitchFamily="34" charset="0"/>
              </a:rPr>
              <a:t>w </a:t>
            </a:r>
            <a:r>
              <a:rPr lang="pl-PL" sz="2800" dirty="0">
                <a:latin typeface="Candara" pitchFamily="34" charset="0"/>
              </a:rPr>
              <a:t>śmierci </a:t>
            </a:r>
            <a:r>
              <a:rPr lang="pl-PL" sz="2800" dirty="0" smtClean="0">
                <a:latin typeface="Candara" pitchFamily="34" charset="0"/>
              </a:rPr>
              <a:t>Jezusa, </a:t>
            </a:r>
            <a:r>
              <a:rPr lang="pl-PL" sz="2800" dirty="0">
                <a:latin typeface="Candara" pitchFamily="34" charset="0"/>
              </a:rPr>
              <a:t>zapewnia udział w skutkach Jego zbawczego dzieła. Z Nim umieramy i z Nim wstajemy do nowego życia, które się rozwija pod wpływem Ducha </a:t>
            </a:r>
            <a:r>
              <a:rPr lang="pl-PL" sz="2800" dirty="0" smtClean="0">
                <a:latin typeface="Candara" pitchFamily="34" charset="0"/>
              </a:rPr>
              <a:t>Świętego. </a:t>
            </a:r>
            <a:r>
              <a:rPr lang="pl-PL" sz="2800" dirty="0">
                <a:latin typeface="Candara" pitchFamily="34" charset="0"/>
              </a:rPr>
              <a:t>Sam akt chrztu nie oczyszcza od grzechu ani nie sprawia zbawienia, tylko daje rękojmię aktualnej skuteczności ofiary Jezusa poniesionej dla naszego zbawienia i z wiarą przez nas przyjętej. </a:t>
            </a:r>
            <a:endParaRPr lang="pl-PL" sz="2800" dirty="0" smtClean="0">
              <a:latin typeface="Candara" pitchFamily="34" charset="0"/>
            </a:endParaRPr>
          </a:p>
          <a:p>
            <a:pPr algn="just"/>
            <a:r>
              <a:rPr lang="pl-PL" sz="2800" dirty="0">
                <a:latin typeface="Candara" pitchFamily="34" charset="0"/>
              </a:rPr>
              <a:t/>
            </a:r>
            <a:br>
              <a:rPr lang="pl-PL" sz="2800" dirty="0">
                <a:latin typeface="Candara" pitchFamily="34" charset="0"/>
              </a:rPr>
            </a:br>
            <a:endParaRPr lang="pl-PL" sz="2800" dirty="0">
              <a:latin typeface="Candara" pitchFamily="34" charset="0"/>
            </a:endParaRPr>
          </a:p>
          <a:p>
            <a:endParaRPr lang="pl-PL" sz="2800" dirty="0">
              <a:latin typeface="Candara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95536" y="1166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6600"/>
                </a:solidFill>
                <a:latin typeface="Candara" pitchFamily="34" charset="0"/>
              </a:rPr>
              <a:t>Chrzest w Kościele </a:t>
            </a:r>
            <a:br>
              <a:rPr lang="pl-PL" sz="3600" b="1" dirty="0">
                <a:solidFill>
                  <a:srgbClr val="FF6600"/>
                </a:solidFill>
                <a:latin typeface="Candara" pitchFamily="34" charset="0"/>
              </a:rPr>
            </a:br>
            <a:r>
              <a:rPr lang="pl-PL" sz="3600" b="1" dirty="0">
                <a:solidFill>
                  <a:srgbClr val="FF6600"/>
                </a:solidFill>
                <a:latin typeface="Candara" pitchFamily="34" charset="0"/>
              </a:rPr>
              <a:t>ewangelicko-reformowanym</a:t>
            </a:r>
            <a:endParaRPr lang="pl-PL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413</Words>
  <Application>Microsoft Office PowerPoint</Application>
  <PresentationFormat>Pokaz na ekranie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Aerodynamiczny</vt:lpstr>
      <vt:lpstr>Czas radości – ujęcie chrztu  w różnych religiach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Czas radości – ujęcie chrztu w różnych religiach</dc:title>
  <dc:creator>Windows User</dc:creator>
  <cp:lastModifiedBy>Windows User</cp:lastModifiedBy>
  <cp:revision>17</cp:revision>
  <dcterms:created xsi:type="dcterms:W3CDTF">2021-04-13T05:53:24Z</dcterms:created>
  <dcterms:modified xsi:type="dcterms:W3CDTF">2021-04-13T07:46:20Z</dcterms:modified>
</cp:coreProperties>
</file>