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7" r:id="rId1"/>
  </p:sldMasterIdLst>
  <p:notesMasterIdLst>
    <p:notesMasterId r:id="rId28"/>
  </p:notesMasterIdLst>
  <p:sldIdLst>
    <p:sldId id="256" r:id="rId2"/>
    <p:sldId id="316" r:id="rId3"/>
    <p:sldId id="258" r:id="rId4"/>
    <p:sldId id="259" r:id="rId5"/>
    <p:sldId id="260" r:id="rId6"/>
    <p:sldId id="261" r:id="rId7"/>
    <p:sldId id="262" r:id="rId8"/>
    <p:sldId id="307" r:id="rId9"/>
    <p:sldId id="297" r:id="rId10"/>
    <p:sldId id="298" r:id="rId11"/>
    <p:sldId id="309" r:id="rId12"/>
    <p:sldId id="296" r:id="rId13"/>
    <p:sldId id="306" r:id="rId14"/>
    <p:sldId id="305" r:id="rId15"/>
    <p:sldId id="304" r:id="rId16"/>
    <p:sldId id="267" r:id="rId17"/>
    <p:sldId id="301" r:id="rId18"/>
    <p:sldId id="308" r:id="rId19"/>
    <p:sldId id="314" r:id="rId20"/>
    <p:sldId id="300" r:id="rId21"/>
    <p:sldId id="313" r:id="rId22"/>
    <p:sldId id="315" r:id="rId23"/>
    <p:sldId id="302" r:id="rId24"/>
    <p:sldId id="317" r:id="rId25"/>
    <p:sldId id="303" r:id="rId26"/>
    <p:sldId id="310" r:id="rId27"/>
  </p:sldIdLst>
  <p:sldSz cx="9144000" cy="5143500" type="screen16x9"/>
  <p:notesSz cx="6797675" cy="9926638"/>
  <p:embeddedFontLst>
    <p:embeddedFont>
      <p:font typeface="Berlin Sans FB Demi" panose="020E0802020502020306" pitchFamily="34" charset="0"/>
      <p:bold r:id="rId29"/>
    </p:embeddedFon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Roboto Condensed" panose="020B0604020202020204" charset="0"/>
      <p:regular r:id="rId38"/>
      <p:bold r:id="rId39"/>
      <p:italic r:id="rId40"/>
      <p:boldItalic r:id="rId41"/>
    </p:embeddedFont>
    <p:embeddedFont>
      <p:font typeface="Roboto Slab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001548-C263-4082-9AB6-429BA72B03C2}">
  <a:tblStyle styleId="{A4001548-C263-4082-9AB6-429BA72B03C2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EC"/>
          </a:solidFill>
        </a:fill>
      </a:tcStyle>
    </a:wholeTbl>
    <a:band1H>
      <a:tcTxStyle/>
      <a:tcStyle>
        <a:tcBdr/>
        <a:fill>
          <a:solidFill>
            <a:srgbClr val="CBD2D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2D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296480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29648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296480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29648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581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en/bright-hanging-illuminated-1854161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office-sitting-room-executive-730681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udent-typing-keyboard-text-woman-84982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en/office-sitting-room-executive-730681/" TargetMode="External"/><Relationship Id="rId4" Type="http://schemas.openxmlformats.org/officeDocument/2006/relationships/hyperlink" Target="https://pixabay.com/en/architecture-building-business-city-1868016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udent-typing-keyboard-text-woman-849825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en/entrepreneur-startup-start-up-man-593358/" TargetMode="External"/><Relationship Id="rId5" Type="http://schemas.openxmlformats.org/officeDocument/2006/relationships/hyperlink" Target="https://pixabay.com/en/office-sitting-room-executive-730681/" TargetMode="External"/><Relationship Id="rId4" Type="http://schemas.openxmlformats.org/officeDocument/2006/relationships/hyperlink" Target="https://pixabay.com/en/architecture-building-business-city-1868016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fog-nature-winter-trees-54736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rest-light-mood-light-beam-657902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71ecb041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c71ecb041_0_6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c83f9a38d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c83f9a38d_0_2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https://pixabay.com/en/bright-hanging-illuminated-1854161/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c71ecb04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c71ecb041_0_1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300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https://pixabay.com/en/office-sitting-room-executive-730681/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https://pixabay.com/en/imac-ipad-computer-tablet-mobile-605421/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c71ecb041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c71ecb041_0_2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https://pixabay.com/en/student-typing-keyboard-text-woman-849825/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https://pixabay.com/en/architecture-building-business-city-1868016/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https://pixabay.com/en/office-sitting-room-executive-730681/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c83f9a38d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c83f9a38d_0_27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https://pixabay.com/en/student-typing-keyboard-text-woman-849825/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https://pixabay.com/en/architecture-building-business-city-1868016/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https://pixabay.com/en/office-sitting-room-executive-730681/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https://pixabay.com/en/entrepreneur-startup-start-up-man-593358/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c71e9d6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c71e9d633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https://pixabay.com/en/forest-fog-nature-winter-trees-547363/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https://pixabay.com/en/forest-light-mood-light-beam-657902/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TITLE_1_1_2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ITLE_AND_BODY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0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pn.gov.pl/pl/aktualnosci/66289,Zolnierze-Niezlomni-Zolnierze-Wykleci-cykl-etiud-filmowych.html" TargetMode="External"/><Relationship Id="rId7" Type="http://schemas.openxmlformats.org/officeDocument/2006/relationships/hyperlink" Target="https://www.youtube.com/watch?v=yChrddUbyy0&amp;ab_channel=IPNtvP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apepac.org/?img=https://static.wixstatic.com/media/66ea8e_3dc3d5920c814a8bbc3f18703efb8da5.jpg" TargetMode="External"/><Relationship Id="rId5" Type="http://schemas.openxmlformats.org/officeDocument/2006/relationships/hyperlink" Target="https://encyklopedia.pwn.pl/haslo/ojczyzna;3950402.html" TargetMode="External"/><Relationship Id="rId4" Type="http://schemas.openxmlformats.org/officeDocument/2006/relationships/hyperlink" Target="https://edukacja.ipn.gov.pl/edu/materialy-edukacyjne/wirtualna-paczka-edukac/zolnierze-wykleci/materialy-do-pobrania-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3"/>
          <p:cNvSpPr/>
          <p:nvPr/>
        </p:nvSpPr>
        <p:spPr>
          <a:xfrm>
            <a:off x="3072376" y="1652266"/>
            <a:ext cx="5899302" cy="3323846"/>
          </a:xfrm>
          <a:prstGeom prst="frame">
            <a:avLst>
              <a:gd name="adj1" fmla="val 2221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</a:t>
            </a:r>
            <a:endParaRPr/>
          </a:p>
        </p:txBody>
      </p:sp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3" name="pole tekstowe 2"/>
          <p:cNvSpPr txBox="1"/>
          <p:nvPr/>
        </p:nvSpPr>
        <p:spPr>
          <a:xfrm>
            <a:off x="2961687" y="2211710"/>
            <a:ext cx="6120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CC3300"/>
                </a:solidFill>
                <a:latin typeface="Candara" pitchFamily="34" charset="0"/>
                <a:cs typeface="Andalus" pitchFamily="18" charset="-78"/>
              </a:rPr>
              <a:t>1 marca</a:t>
            </a:r>
          </a:p>
          <a:p>
            <a:pPr algn="ctr"/>
            <a:r>
              <a:rPr lang="pl-PL" sz="4000" b="1" dirty="0">
                <a:solidFill>
                  <a:srgbClr val="CC3300"/>
                </a:solidFill>
                <a:latin typeface="Candara" pitchFamily="34" charset="0"/>
                <a:cs typeface="Andalus" pitchFamily="18" charset="-78"/>
              </a:rPr>
              <a:t>Narodowy Dzień Pamięci </a:t>
            </a:r>
            <a:br>
              <a:rPr lang="pl-PL" sz="4000" b="1" dirty="0">
                <a:solidFill>
                  <a:srgbClr val="CC3300"/>
                </a:solidFill>
                <a:latin typeface="Candara" pitchFamily="34" charset="0"/>
                <a:cs typeface="Andalus" pitchFamily="18" charset="-78"/>
              </a:rPr>
            </a:br>
            <a:r>
              <a:rPr lang="pl-PL" sz="4000" b="1" dirty="0">
                <a:solidFill>
                  <a:srgbClr val="CC3300"/>
                </a:solidFill>
                <a:latin typeface="Candara" pitchFamily="34" charset="0"/>
                <a:cs typeface="Andalus" pitchFamily="18" charset="-78"/>
              </a:rPr>
              <a:t>Żołnierzy Wyklętych</a:t>
            </a:r>
          </a:p>
          <a:p>
            <a:endParaRPr lang="pl-PL" sz="3600" b="1" dirty="0">
              <a:solidFill>
                <a:srgbClr val="FF0000"/>
              </a:solidFill>
              <a:latin typeface="Berlin Sans FB Demi" pitchFamily="34" charset="0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64" y="2758585"/>
            <a:ext cx="1625563" cy="2116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06" y="2787774"/>
            <a:ext cx="1519403" cy="21602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87774"/>
            <a:ext cx="1512168" cy="214481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585"/>
            <a:ext cx="1520224" cy="21591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6" y="2787774"/>
            <a:ext cx="1545028" cy="21602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22502"/>
            <a:ext cx="1573815" cy="223224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10" y="244998"/>
            <a:ext cx="1496832" cy="22322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6" y="222502"/>
            <a:ext cx="5182670" cy="22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/>
          <p:nvPr/>
        </p:nvSpPr>
        <p:spPr>
          <a:xfrm>
            <a:off x="4604049" y="-23224"/>
            <a:ext cx="4572000" cy="5166724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22"/>
            <a:ext cx="1866026" cy="51558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49" y="-12322"/>
            <a:ext cx="4572000" cy="9638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2927" r="7261" b="6545"/>
          <a:stretch/>
        </p:blipFill>
        <p:spPr>
          <a:xfrm>
            <a:off x="5413885" y="951542"/>
            <a:ext cx="2952328" cy="41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69" y="456762"/>
            <a:ext cx="680402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513889" y="667239"/>
            <a:ext cx="61162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chemeClr val="tx1"/>
                </a:solidFill>
                <a:latin typeface="Candara" pitchFamily="34" charset="0"/>
              </a:rPr>
              <a:t>Tadeusz Kryzia </a:t>
            </a: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był najmłodszym z siedmiorga rodzeństwa, synem Jana i Wiktorii z domu Cholewa, urodzony w Woli Radłowskiej. Szkołę podstawową ukończył w rodzinnej wsi. Pomagał rodzicom </a:t>
            </a:r>
            <a:br>
              <a:rPr lang="pl-PL" sz="2000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w gospodarstwie. Należał do Związku Strzeleckiego. Gdy wybuchła II wojna światowa miał 16 lat. Tadeusz był zbyt młody, by włączyć się w ruch konspiracyjny. Gdy starszy brat Franciszek, żołnierz AK o ps. „Wrona”, „Czesław” został wytypowany do wyjazdu </a:t>
            </a:r>
            <a:br>
              <a:rPr lang="pl-PL" sz="2000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na przymusowe roboty do Niemiec, pojechał zamiast niego uważając, iż brat jest bardziej potrzeby </a:t>
            </a:r>
            <a:br>
              <a:rPr lang="pl-PL" sz="2000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w polskim podziemiu.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7466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6" y="633653"/>
            <a:ext cx="6804025" cy="38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513891" y="950696"/>
            <a:ext cx="61162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Powrócił po zakończeniu wojny z nadzieją, </a:t>
            </a:r>
            <a:br>
              <a:rPr lang="pl-PL" sz="2000" dirty="0">
                <a:solidFill>
                  <a:schemeClr val="tx1"/>
                </a:solidFill>
                <a:latin typeface="Candara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że Ojczyzna została wyzwolona. Dokonujące się przeobrażenia ustrojowe pod terrorem okupanta sprawiły, że Tadeusz dołączył do brata, który kontynuował walkę o niepodległość w ramach miejscowej „Armii Wyzwoleńczej”, włączonej potem w Zrzeszenie Wolność i Niezawisłość. Trzeba było niezwykłego hartu ducha aby przez 10 lat tułać się po radłowskich lasach, bunkrach ziemnych czy stodołach.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98272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95486"/>
            <a:ext cx="6804025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547664" y="285993"/>
            <a:ext cx="61162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Zgłaszając się dobrowolnie i pozwalając się ująć, bracia sądzili, że będą mogli odpowiadać z wolnej stopy. Władza Ludowa nie miała jednak takiego zwyczaju. Po dwuletnim procesie, obaj bracia zostali osądzeni przez Sąd Wojewódzki w Krakowie i skazani 22 czerwca 1960 roku. Franciszek, jako były żołnierz AK i organizator „piątki” WIN – </a:t>
            </a:r>
            <a:r>
              <a:rPr lang="pl-PL" sz="2000" dirty="0" err="1">
                <a:solidFill>
                  <a:schemeClr val="tx1"/>
                </a:solidFill>
                <a:latin typeface="Candara" pitchFamily="34" charset="0"/>
              </a:rPr>
              <a:t>owskiej</a:t>
            </a:r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 na 10 lat więzienia, zaś Tadeusz na 6 lat, a po zastosowaniu amnestii na 3 lata więzienia. Tadeusz wyszedł z więzienia w Barczewie 26 lipca 1961 roku. 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Candara" pitchFamily="34" charset="0"/>
              </a:rPr>
              <a:t>Franciszek odbył pełną karę 10 lat więzienia. Wyszedł 26 lipca roku 1968 i był prawdopodobnie ostatnim Żołnierzem Wyklętym w Polsce walczącym za wolność.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59554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85993"/>
            <a:ext cx="6804025" cy="459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290980E-9C11-4231-A3EE-8F8AED8400B5}"/>
              </a:ext>
            </a:extLst>
          </p:cNvPr>
          <p:cNvSpPr txBox="1"/>
          <p:nvPr/>
        </p:nvSpPr>
        <p:spPr>
          <a:xfrm>
            <a:off x="1367644" y="734340"/>
            <a:ext cx="64087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Tadeusz powrócił do rodzinnego domu i pomagał rodzicom w gospodarstwie rolnym. W 1964 roku założył rodzinę, poślubiając Józefę Bogacz. </a:t>
            </a:r>
          </a:p>
          <a:p>
            <a:pPr algn="just"/>
            <a:endParaRPr lang="pl-PL" sz="1800" dirty="0"/>
          </a:p>
          <a:p>
            <a:pPr algn="just"/>
            <a:r>
              <a:rPr lang="pl-PL" sz="1800" dirty="0"/>
              <a:t>W 1968 roku na świat przyszedł ich syn Krzysztof. Mimo trudnego życiowego doświadczenia zawsze interesował się sytuacją polityczną w kraju, nie pozostawiając obojętnym na dokonujące się wydarzenia. </a:t>
            </a:r>
          </a:p>
          <a:p>
            <a:pPr algn="just"/>
            <a:endParaRPr lang="pl-PL" sz="1800" dirty="0"/>
          </a:p>
          <a:p>
            <a:pPr algn="just"/>
            <a:r>
              <a:rPr lang="pl-PL" sz="1800" dirty="0"/>
              <a:t>W 1980 roku wstąpił do „Solidarności” wierząc, że tym razem Ojczyzna odzyska pełną suwerenność. Tadeusz </a:t>
            </a:r>
            <a:r>
              <a:rPr lang="pl-PL" sz="1800" dirty="0" err="1"/>
              <a:t>Kryzia</a:t>
            </a:r>
            <a:r>
              <a:rPr lang="pl-PL" sz="1800" dirty="0"/>
              <a:t> odszedł w wieku 82 lat, w 24 – rocznicę stanu wojennego, w nocy z 13/14 grudnia 2005 roku.</a:t>
            </a:r>
          </a:p>
        </p:txBody>
      </p:sp>
    </p:spTree>
    <p:extLst>
      <p:ext uri="{BB962C8B-B14F-4D97-AF65-F5344CB8AC3E}">
        <p14:creationId xmlns:p14="http://schemas.microsoft.com/office/powerpoint/2010/main" val="172723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436" name="Google Shape;436;p64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dirty="0">
                <a:solidFill>
                  <a:schemeClr val="lt1"/>
                </a:solidFill>
              </a:rPr>
              <a:t>OUR </a:t>
            </a:r>
            <a:r>
              <a:rPr lang="en-GB" sz="2500" b="1" dirty="0"/>
              <a:t>SERVICES</a:t>
            </a:r>
            <a:endParaRPr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0"/>
            <a:ext cx="4788023" cy="54830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355976" cy="54830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9" name="Podtytuł 8"/>
          <p:cNvSpPr txBox="1">
            <a:spLocks noGrp="1"/>
          </p:cNvSpPr>
          <p:nvPr>
            <p:ph type="subTitle" idx="1"/>
          </p:nvPr>
        </p:nvSpPr>
        <p:spPr>
          <a:xfrm>
            <a:off x="4788025" y="123478"/>
            <a:ext cx="4244478" cy="4801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Pragnę Cię zawsze, lecz kiedy biorę cię w ramiona,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pytam samego siebie co z ciebie za żona,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że wciąż nie mogę tobą pragnienia nasycić.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Jakbym mógł w całej pełni tobą się nie szczycić,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nie wielbić cię, nie kochać według przykazania.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Wyznam ci, że od ślubu, czyli od zarania,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nie pożądam żon obcych nawet myślą, okiem,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bo ty w mych żyłach płyniesz wezbranym potokiem. 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Marzę tylko o tobie, jak trudno mi zgłębić,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czym ciebie można rozgrzać albo czym oziębić.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Życie z tobą jak w bajce, czas lata odmierza,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a wciąż jesteś mi obca, wciąż inna, wciąż świeża,</a:t>
            </a:r>
          </a:p>
          <a:p>
            <a:pPr marL="0" indent="0"/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jak po raz pierwszy zawsze zdobywać cię muszę, bo zabrałaś mi serce i ciało i duszę.</a:t>
            </a:r>
          </a:p>
          <a:p>
            <a:pPr algn="ctr"/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7504" y="15106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C3300"/>
                </a:solidFill>
                <a:latin typeface="Candara" pitchFamily="34" charset="0"/>
              </a:rPr>
              <a:t>Do żony</a:t>
            </a:r>
          </a:p>
        </p:txBody>
      </p:sp>
      <p:pic>
        <p:nvPicPr>
          <p:cNvPr id="2" name="kryzia do zo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2838" y="3840274"/>
            <a:ext cx="476436" cy="4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9" name="IPNtv_-onierze-Niezomni---Danuta-Siedzikwna-In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5277" cy="51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5486"/>
            <a:ext cx="7861110" cy="47834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235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/>
          <p:nvPr/>
        </p:nvSpPr>
        <p:spPr>
          <a:xfrm>
            <a:off x="4631734" y="0"/>
            <a:ext cx="4572000" cy="5254554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5"/>
          <p:cNvSpPr/>
          <p:nvPr/>
        </p:nvSpPr>
        <p:spPr>
          <a:xfrm>
            <a:off x="5076055" y="411510"/>
            <a:ext cx="3530519" cy="4248472"/>
          </a:xfrm>
          <a:prstGeom prst="frame">
            <a:avLst>
              <a:gd name="adj1" fmla="val 2221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4125"/>
                </a:solidFill>
              </a:rPr>
              <a:t>I</a:t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ctrTitle"/>
          </p:nvPr>
        </p:nvSpPr>
        <p:spPr>
          <a:xfrm>
            <a:off x="5401154" y="843558"/>
            <a:ext cx="2880320" cy="34563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br>
              <a:rPr lang="pl-PL" sz="25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br>
              <a:rPr lang="pl-PL" sz="25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  <a:t>Kładli życie </a:t>
            </a:r>
            <a:b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  <a:t>i młodość</a:t>
            </a:r>
            <a:b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  <a:t>by niewolę skrócić </a:t>
            </a:r>
            <a:br>
              <a:rPr lang="pl-PL" sz="28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endParaRPr sz="2800" dirty="0">
              <a:solidFill>
                <a:srgbClr val="CC3300"/>
              </a:solidFill>
              <a:latin typeface="Candara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701006" y="843558"/>
            <a:ext cx="37444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1300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8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9" name="Podtytuł 8"/>
          <p:cNvSpPr txBox="1">
            <a:spLocks noGrp="1"/>
          </p:cNvSpPr>
          <p:nvPr>
            <p:ph type="subTitle" idx="1"/>
          </p:nvPr>
        </p:nvSpPr>
        <p:spPr>
          <a:xfrm>
            <a:off x="4211961" y="0"/>
            <a:ext cx="4896544" cy="537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Chylę czoła przed wami żołnierze wyklęci.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Ojczyźnie tym jesteście, czym dla wiary święci: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słońcem, gwiazdą przednią i perłą narodu.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Wy na stos rzuciliście swe życie za młodu,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Wy! Awangarda! Jak miny piechotne,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Jak mur, jak granit, a nie piaski lotne,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Szliście za głosem serca i na rozkaz duszy.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Tej prawdy historia nigdy nie zagłuszy.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Choć zdrajcy, słudzy obcy w bezsile i złości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jak dzicz wściekła gnębiła i łamali kości,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a który z was żył jeszcze i pozostał cały,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słali was na zagładę budować kanały.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Mam was w pamięci </a:t>
            </a:r>
            <a:r>
              <a:rPr lang="pl-PL" sz="1350" dirty="0" err="1">
                <a:solidFill>
                  <a:schemeClr val="tx1"/>
                </a:solidFill>
                <a:latin typeface="Candara" pitchFamily="34" charset="0"/>
              </a:rPr>
              <a:t>druhy</a:t>
            </a: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 pierwszego plutonu,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co drążyliście kanał od Wołgi do Donu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i z dna kanały w niebo poszły wasze dusze.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Choć ta gorycz mnie dusi,  lecz wspomnieć was muszę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bo ja wciąż żywy: marzę, słucham, patrzę.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Jak wam mam opowiedzieć, co ja tu znaczę?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A znaczę, bo wszędzie jest zaznaczone,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Żem obcym służyć nie chciał, w polską szedłem stronę.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Odczułem to, gdy niepodległość zaczęła już świtać</a:t>
            </a:r>
          </a:p>
          <a:p>
            <a:pPr algn="ctr">
              <a:buFontTx/>
              <a:buChar char="-"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Zamiast mi podziękować, współczuć, powitać,</a:t>
            </a:r>
          </a:p>
          <a:p>
            <a:pPr algn="ctr">
              <a:buFontTx/>
              <a:buChar char="-"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Głowy w dół spuścili. Zamknęli oczy , uszy, </a:t>
            </a:r>
          </a:p>
          <a:p>
            <a:pPr marL="0" indent="0" algn="ctr">
              <a:buNone/>
            </a:pPr>
            <a:r>
              <a:rPr lang="pl-PL" sz="1350" dirty="0">
                <a:solidFill>
                  <a:schemeClr val="tx1"/>
                </a:solidFill>
                <a:latin typeface="Candara" pitchFamily="34" charset="0"/>
              </a:rPr>
              <a:t>Zewnętrznie się zhańbili, a co czują w duszy?</a:t>
            </a:r>
          </a:p>
          <a:p>
            <a:pPr algn="ctr"/>
            <a:endParaRPr lang="pl-PL" sz="135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7504" y="12347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C3300"/>
                </a:solidFill>
                <a:latin typeface="Candara" pitchFamily="34" charset="0"/>
              </a:rPr>
              <a:t>Żołnierze wyklęci</a:t>
            </a:r>
          </a:p>
        </p:txBody>
      </p:sp>
    </p:spTree>
    <p:extLst>
      <p:ext uri="{BB962C8B-B14F-4D97-AF65-F5344CB8AC3E}">
        <p14:creationId xmlns:p14="http://schemas.microsoft.com/office/powerpoint/2010/main" val="370732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3558" b="6769"/>
          <a:stretch/>
        </p:blipFill>
        <p:spPr>
          <a:xfrm>
            <a:off x="467544" y="123478"/>
            <a:ext cx="8208912" cy="48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6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" name="pole tekstowe 1"/>
          <p:cNvSpPr txBox="1"/>
          <p:nvPr/>
        </p:nvSpPr>
        <p:spPr>
          <a:xfrm>
            <a:off x="179512" y="627534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pl-PL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Żołnierze Wyklęci byli żołnierzami polskiego powojennego podziemia niepodległościowego i antykomunistycznego, którzy stawiali opór sowietyzacji Polski </a:t>
            </a:r>
            <a:br>
              <a:rPr lang="pl-PL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i podporządkowaniu jej ZSRR.  Walcząc z siłami nowego agresora, musieli  zmierzyć się z ogromną, wymierzoną w nich propagandą Polski Ludowej, która nazywała ich „bandami reakcyjnego podziemia”. Z kolei osoby działające w antykomunistycznych organizacjach i oddziałach zbrojnych, które znalazły się w kartotekach aparatu bezpieczeństwa, określono mianem „wrogów ludu”. Mobilizacja i walka Żołnierzy Wyklętych była pierwszym odruchem samoobrony społeczeństwa polskiego przeciwko sowieckiej agresji i narzuconym siłą władzom komunistycznym, ale też przykładem najliczniejszej antykomunistycznej konspiracji zbrojnej w skali europejskiej, obejmującej teren całej Polski, w tym także utracone na rzecz Związku Sowieckiego  Kresy Wschodnie II RP.</a:t>
            </a:r>
          </a:p>
          <a:p>
            <a:pPr algn="just"/>
            <a:r>
              <a:rPr lang="pl-PL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 </a:t>
            </a:r>
          </a:p>
          <a:p>
            <a:pPr algn="just"/>
            <a:r>
              <a:rPr lang="pl-PL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	Fenomen powojennej konspiracji niepodległościowej polega m.in. na tym, że była ona – aż do powstania Solidarności – najliczniejszą formą zorganizowanego oporu społeczeństwa polskiego wobec narzuconej władzy. Żołnierze Wyklęci dzięki swojej działalności przyczynili się do opóźnienia kolejnych etapów utrwalania systemu komunistycznego, pozostając dla wielu środowisk wzorem postawy obywatelskiej.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Candara" pitchFamily="34" charset="0"/>
              </a:rPr>
              <a:t> </a:t>
            </a:r>
          </a:p>
          <a:p>
            <a:pPr algn="just"/>
            <a:endParaRPr lang="pl-PL" sz="1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3" name="pole tekstowe 2"/>
          <p:cNvSpPr txBox="1"/>
          <p:nvPr/>
        </p:nvSpPr>
        <p:spPr>
          <a:xfrm>
            <a:off x="4788024" y="0"/>
            <a:ext cx="46085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śmieszne kawki nauczyłeś latać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jesteś z tego i nie z tego świata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Uchowaj dzisiaj od nienawiści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Moje serce, moje oczy, moje myśli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stworzyłeś jaśminu gałązkę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orzech włoski zawiązujesz w piąstkę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Zachowaj dzisiaj od nienawiści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Moje serce, moje oczy, moje myśli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ciepłym słońcem napełniasz mieszkania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dałeś nam trudne przykazania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Uratuj dzisiaj od nienawiści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Moje serce, moje oczy, moje myśli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kaczeńce wymyśliłeś dla nas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A żaby nauczyłeś nocnego kumkania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Odwróć dziś - proszę - od nienawiści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Moje serce, moje oczy, moje myśli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do morza prowadzisz swe rzeki 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/>
                </a:solidFill>
                <a:latin typeface="Candara" pitchFamily="34" charset="0"/>
              </a:rPr>
              <a:t>Ty, który zmęczonym zamykasz powieki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Nachyl dziś - proszę - w stronę miłości </a:t>
            </a:r>
          </a:p>
          <a:p>
            <a:pPr marL="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ndara" pitchFamily="34" charset="0"/>
              </a:rPr>
              <a:t>Moje serce, moje myśli, moje oczy  </a:t>
            </a:r>
            <a:endParaRPr lang="pl-PL" sz="16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9512" y="19548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C3300"/>
                </a:solidFill>
                <a:latin typeface="Candara" pitchFamily="34" charset="0"/>
              </a:rPr>
              <a:t>Modlitwa końca mojego wieku</a:t>
            </a:r>
          </a:p>
        </p:txBody>
      </p:sp>
    </p:spTree>
    <p:extLst>
      <p:ext uri="{BB962C8B-B14F-4D97-AF65-F5344CB8AC3E}">
        <p14:creationId xmlns:p14="http://schemas.microsoft.com/office/powerpoint/2010/main" val="3722242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494"/>
            <a:ext cx="8136904" cy="460851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6369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9862"/>
            <a:ext cx="6562262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843808" y="3936686"/>
            <a:ext cx="598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CC3300"/>
                </a:solidFill>
                <a:latin typeface="Candara" pitchFamily="34" charset="0"/>
              </a:rPr>
              <a:t>Przywróćmy im pamięć!</a:t>
            </a:r>
          </a:p>
        </p:txBody>
      </p:sp>
    </p:spTree>
    <p:extLst>
      <p:ext uri="{BB962C8B-B14F-4D97-AF65-F5344CB8AC3E}">
        <p14:creationId xmlns:p14="http://schemas.microsoft.com/office/powerpoint/2010/main" val="2362277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436" name="Google Shape;436;p64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sz="2500" b="1" dirty="0">
                <a:solidFill>
                  <a:srgbClr val="CC3300"/>
                </a:solidFill>
                <a:latin typeface="Candara" pitchFamily="34" charset="0"/>
              </a:rPr>
              <a:t>Źródła materiałów:</a:t>
            </a:r>
            <a:br>
              <a:rPr lang="pl-PL" sz="2500" b="1" dirty="0">
                <a:solidFill>
                  <a:srgbClr val="CC3300"/>
                </a:solidFill>
                <a:latin typeface="Candara" pitchFamily="34" charset="0"/>
              </a:rPr>
            </a:br>
            <a:br>
              <a:rPr lang="pl-PL" sz="2500" b="1" dirty="0">
                <a:solidFill>
                  <a:schemeClr val="lt1"/>
                </a:solidFill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https://ipn.gov.pl/pl/aktualnosci/66289,Zolnierze-Niezlomni-Zolnierze-Wykleci-cykl-etiud-filmowych.html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https://edukacja.ipn.gov.pl/edu/materialy-edukacyjne/wirtualna-paczka-edukac/zolnierze-wykleci/materialy-do-pobrania-i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https://ipn.gov.pl/pl/aktualnosci/38960,Zolnierze-Wykleci-walka-o-Polske.html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https://encyklopedia.pwn.pl/haslo/ojczyzna;3950402.html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https://www.capepac.org/?img=https%3A%2F%2Fstatic.wixstatic.com%2Fmedia%2F66ea8e_3dc3d5920c814a8bbc3f18703efb8da5.jpg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https://www.youtube.com/watch?v=yChrddUbyy0&amp;ab_channel=IPNtvPL</a:t>
            </a: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https://www.prezydent.pl/kancelaria/zolnierze-wykleci/kim-byli-zolnierze-wykleci/</a:t>
            </a:r>
            <a:endParaRPr sz="1400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0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/>
          <p:nvPr/>
        </p:nvSpPr>
        <p:spPr>
          <a:xfrm>
            <a:off x="4631734" y="111054"/>
            <a:ext cx="4572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5"/>
          <p:cNvSpPr/>
          <p:nvPr/>
        </p:nvSpPr>
        <p:spPr>
          <a:xfrm>
            <a:off x="526075" y="123478"/>
            <a:ext cx="8080500" cy="2520280"/>
          </a:xfrm>
          <a:prstGeom prst="frame">
            <a:avLst>
              <a:gd name="adj1" fmla="val 2221"/>
            </a:avLst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C4125"/>
                </a:solidFill>
              </a:rPr>
              <a:t>I</a:t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ctrTitle"/>
          </p:nvPr>
        </p:nvSpPr>
        <p:spPr>
          <a:xfrm>
            <a:off x="4588633" y="195486"/>
            <a:ext cx="3932792" cy="648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pl-PL" sz="2500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  <a:t>Bóg – Honor – Ojczyzna</a:t>
            </a:r>
            <a:br>
              <a:rPr lang="pl-PL" dirty="0">
                <a:solidFill>
                  <a:srgbClr val="CC3300"/>
                </a:solidFill>
                <a:latin typeface="Candara" pitchFamily="34" charset="0"/>
                <a:cs typeface="Times New Roman" pitchFamily="18" charset="0"/>
              </a:rPr>
            </a:br>
            <a:endParaRPr dirty="0">
              <a:solidFill>
                <a:srgbClr val="CC3300"/>
              </a:solidFill>
              <a:latin typeface="Candara" pitchFamily="34" charset="0"/>
            </a:endParaRPr>
          </a:p>
        </p:txBody>
      </p:sp>
      <p:sp>
        <p:nvSpPr>
          <p:cNvPr id="310" name="Google Shape;310;p55"/>
          <p:cNvSpPr txBox="1">
            <a:spLocks noGrp="1"/>
          </p:cNvSpPr>
          <p:nvPr>
            <p:ph type="subTitle" idx="1"/>
          </p:nvPr>
        </p:nvSpPr>
        <p:spPr>
          <a:xfrm>
            <a:off x="4566325" y="2643758"/>
            <a:ext cx="4144415" cy="1368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(…) Ziemio ojczysta, ziemio jasna,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nie będę powalonym drzewem.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Codziennie mocniej w ciebie wrastam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radością, smutkiem, dumą, gniewem.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Nie będę jak zerwana nić.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Odrzucam pusto brzmiące słowa. </a:t>
            </a: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Można nie kochać cię – i żyć, ale nie można owocować.</a:t>
            </a:r>
          </a:p>
          <a:p>
            <a:pPr marL="0" lvl="0" indent="0" algn="ctr">
              <a:lnSpc>
                <a:spcPct val="120000"/>
              </a:lnSpc>
            </a:pPr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marL="0" lvl="0" indent="0" algn="ctr">
              <a:lnSpc>
                <a:spcPct val="120000"/>
              </a:lnSpc>
            </a:pPr>
            <a:r>
              <a:rPr lang="pl-PL" sz="1200" dirty="0">
                <a:solidFill>
                  <a:schemeClr val="bg1"/>
                </a:solidFill>
                <a:latin typeface="Candara" pitchFamily="34" charset="0"/>
              </a:rPr>
              <a:t>Wisława Szymborska,</a:t>
            </a:r>
            <a:br>
              <a:rPr lang="pl-PL" sz="1200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pl-PL" sz="1200" dirty="0">
                <a:solidFill>
                  <a:schemeClr val="bg1"/>
                </a:solidFill>
                <a:latin typeface="Candara" pitchFamily="34" charset="0"/>
              </a:rPr>
              <a:t> „Gawęda o miłości do ziemi ojczystej”</a:t>
            </a:r>
          </a:p>
          <a:p>
            <a:pPr marL="0" lvl="0" indent="0" algn="ctr">
              <a:lnSpc>
                <a:spcPct val="120000"/>
              </a:lnSpc>
            </a:pPr>
            <a:endParaRPr lang="pl-PL" sz="1200" b="1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701006" y="843558"/>
            <a:ext cx="37444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300" dirty="0">
                <a:solidFill>
                  <a:schemeClr val="bg1"/>
                </a:solidFill>
                <a:latin typeface="Candara" pitchFamily="34" charset="0"/>
              </a:rPr>
              <a:t>Ojczyzna to kraj, który człowiek uważa </a:t>
            </a:r>
            <a:br>
              <a:rPr lang="pl-PL" sz="1300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bg1"/>
                </a:solidFill>
                <a:latin typeface="Candara" pitchFamily="34" charset="0"/>
              </a:rPr>
              <a:t>za swój własny, dlatego że się w nim urodził </a:t>
            </a:r>
            <a:br>
              <a:rPr lang="pl-PL" sz="1300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bg1"/>
                </a:solidFill>
                <a:latin typeface="Candara" pitchFamily="34" charset="0"/>
              </a:rPr>
              <a:t>i mieszka lub mieszkał przez dłuższy czas, lub dlatego że czuje się z nim emocjonalnie związany </a:t>
            </a:r>
            <a:br>
              <a:rPr lang="pl-PL" sz="1300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bg1"/>
                </a:solidFill>
                <a:latin typeface="Candara" pitchFamily="34" charset="0"/>
              </a:rPr>
              <a:t>z powodu pochodzenia, związków rodzinnych lub przywiązania do pewnych wartości, które ten kraj — zwykle idealizowany i często przeciwstawiany innym — ucieleśnia w jego oczach.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6" descr="forest-657902_1920.jpg"/>
          <p:cNvPicPr preferRelativeResize="0"/>
          <p:nvPr/>
        </p:nvPicPr>
        <p:blipFill rotWithShape="1">
          <a:blip r:embed="rId3">
            <a:alphaModFix/>
          </a:blip>
          <a:srcRect r="50421"/>
          <a:stretch/>
        </p:blipFill>
        <p:spPr>
          <a:xfrm>
            <a:off x="0" y="-1"/>
            <a:ext cx="57683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321" name="Google Shape;321;p56"/>
          <p:cNvSpPr txBox="1">
            <a:spLocks noGrp="1"/>
          </p:cNvSpPr>
          <p:nvPr>
            <p:ph type="subTitle" idx="1"/>
          </p:nvPr>
        </p:nvSpPr>
        <p:spPr>
          <a:xfrm>
            <a:off x="5292080" y="915566"/>
            <a:ext cx="26298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dirty="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 dirty="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ytuł 9"/>
          <p:cNvSpPr txBox="1">
            <a:spLocks noGrp="1"/>
          </p:cNvSpPr>
          <p:nvPr>
            <p:ph type="ctrTitle"/>
          </p:nvPr>
        </p:nvSpPr>
        <p:spPr>
          <a:xfrm>
            <a:off x="5940152" y="987574"/>
            <a:ext cx="2792536" cy="375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P - Patriotyzm</a:t>
            </a:r>
            <a:br>
              <a:rPr lang="pl-PL" sz="3200" dirty="0">
                <a:solidFill>
                  <a:srgbClr val="FF0000"/>
                </a:solidFill>
                <a:latin typeface="Candara" pitchFamily="34" charset="0"/>
              </a:rPr>
            </a:br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O - Obowiązek</a:t>
            </a:r>
            <a:br>
              <a:rPr lang="pl-PL" sz="3200" dirty="0">
                <a:solidFill>
                  <a:srgbClr val="FF0000"/>
                </a:solidFill>
                <a:latin typeface="Candara" pitchFamily="34" charset="0"/>
              </a:rPr>
            </a:br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L - Lojalność</a:t>
            </a:r>
            <a:br>
              <a:rPr lang="pl-PL" sz="3200" dirty="0">
                <a:solidFill>
                  <a:srgbClr val="FF0000"/>
                </a:solidFill>
                <a:latin typeface="Candara" pitchFamily="34" charset="0"/>
              </a:rPr>
            </a:br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S - Solidarność</a:t>
            </a:r>
            <a:br>
              <a:rPr lang="pl-PL" sz="3200" dirty="0">
                <a:solidFill>
                  <a:srgbClr val="FF0000"/>
                </a:solidFill>
                <a:latin typeface="Candara" pitchFamily="34" charset="0"/>
              </a:rPr>
            </a:br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K - Korzenie</a:t>
            </a:r>
            <a:br>
              <a:rPr lang="pl-PL" sz="3200" dirty="0">
                <a:solidFill>
                  <a:srgbClr val="FF0000"/>
                </a:solidFill>
                <a:latin typeface="Candara" pitchFamily="34" charset="0"/>
              </a:rPr>
            </a:br>
            <a:r>
              <a:rPr lang="pl-PL" sz="3200" dirty="0">
                <a:solidFill>
                  <a:srgbClr val="FF0000"/>
                </a:solidFill>
                <a:latin typeface="Candara" pitchFamily="34" charset="0"/>
              </a:rPr>
              <a:t>A - Ambicja</a:t>
            </a:r>
            <a:br>
              <a:rPr lang="pl-PL" sz="2800" dirty="0">
                <a:solidFill>
                  <a:srgbClr val="FF0000"/>
                </a:solidFill>
                <a:latin typeface="Candara" pitchFamily="34" charset="0"/>
              </a:rPr>
            </a:br>
            <a:br>
              <a:rPr lang="pl-PL" sz="2000" dirty="0">
                <a:solidFill>
                  <a:srgbClr val="FF0000"/>
                </a:solidFill>
                <a:latin typeface="Candara" pitchFamily="34" charset="0"/>
              </a:rPr>
            </a:br>
            <a:endParaRPr lang="pl-PL" sz="2000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330" name="Google Shape;330;p57"/>
          <p:cNvSpPr txBox="1">
            <a:spLocks noGrp="1"/>
          </p:cNvSpPr>
          <p:nvPr>
            <p:ph type="title"/>
          </p:nvPr>
        </p:nvSpPr>
        <p:spPr>
          <a:xfrm>
            <a:off x="3131840" y="123478"/>
            <a:ext cx="2448272" cy="57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l-PL" sz="2500" dirty="0">
                <a:latin typeface="Candara" pitchFamily="34" charset="0"/>
              </a:rPr>
              <a:t>Śladem historii</a:t>
            </a:r>
            <a:endParaRPr sz="2500" dirty="0">
              <a:latin typeface="Candara" pitchFamily="34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-252536" y="555526"/>
            <a:ext cx="8496944" cy="4176464"/>
          </a:xfrm>
        </p:spPr>
        <p:txBody>
          <a:bodyPr/>
          <a:lstStyle/>
          <a:p>
            <a:pPr algn="just"/>
            <a:r>
              <a:rPr lang="pl-PL" sz="1200" b="1" dirty="0">
                <a:solidFill>
                  <a:srgbClr val="CC3300"/>
                </a:solidFill>
                <a:latin typeface="Candara" pitchFamily="34" charset="0"/>
              </a:rPr>
              <a:t>Wyklęci Niezłomni 1944-1963</a:t>
            </a:r>
          </a:p>
          <a:p>
            <a:pPr algn="just"/>
            <a:r>
              <a:rPr lang="pl-PL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D</a:t>
            </a: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zieje Polski i Polaków ostatnich dwóch stuleci to historia walk kolejnych pokoleń o niepodległość państwa i wolność jego obywateli. Rytm naszych losów odmierzały daty krwawo tłumionych przez okupantów narodowych powstań, których uczestnicy stale i niezmiennie odwoływali się do insurekcyjnej tradycji przodków.</a:t>
            </a:r>
          </a:p>
          <a:p>
            <a:pPr algn="just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W 1944 r. na długą i zaszczytną drogę powstańczych zrywów weszli wychowani i ukształtowani w patriotycznej atmosferze </a:t>
            </a:r>
            <a:b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II Rzeczypospolitej Żołnierze Wyklęci – Żołnierze Niezłomni. W ich szeregi przez następne dziesięć lat wstąpiło od 120 </a:t>
            </a:r>
            <a:b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do 180  tys. ludzi zdecydowanych na nierówną walkę, w której zwyciężyć nie mogli.</a:t>
            </a:r>
          </a:p>
          <a:p>
            <a:pPr algn="just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Największą antykomunistyczną armię Europy zniszczył przede wszystkim bezprzykładny terror stosowany na masową skalę przez sowieckie jednostki specjalne i współpracujący z nimi komunistyczny aparat represji.</a:t>
            </a:r>
          </a:p>
          <a:p>
            <a:pPr algn="just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Po latach trwania systemu politycznego zniewolenia Polski i zmowy milczenia o niezłomnych bohaterach nienazwanego jeszcze powstania nadszedł czas Żołnierzy Niezłomnych. Wyklęci przez komunistów oraz część współczesnego świata medialnego i naukowego powracają z niepamięci, na którą skazali ich oprawcy i ich sojusznicy. Przypominają o swym istnieniu – dzięki odnalezieniu w całej Polsce dołów śmierci – zrzucając z siebie kłamliwe brzemię trwającej kilkadziesiąt lat czarnej propagandy.</a:t>
            </a:r>
          </a:p>
          <a:p>
            <a:pPr algn="just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Ich powrót wyznacza dziś szczególny przebieg obchodzonego 1 marca Narodowego Dnia Pamięci Żołnierzy Wyklętych </a:t>
            </a:r>
            <a:b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i niezliczone, powstałe głównie z inicjatywy urodzonych po 1989 r. młodych Polaków, formy ich upamiętnienia w postaci: wydawnictw, koncertów, marszów, biegów, konkursów, rajdów, murali, konkursów plastycznych, przeglądów filmowych, audycji radiowych czy publikacji internetowych.</a:t>
            </a:r>
          </a:p>
          <a:p>
            <a:pPr algn="just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Po ponad sześćdziesięciu latach Żołnierze Niezłomni powracają. Swoje imiona, nazwiska i twarze odzyskują ludzie, po których nie miał pozostać żaden ślad. Żołnierze antykomunistycznego powstania zajmują należne im miejsce w zbiorowej pamięci Polaków, także dzięki Tobie.</a:t>
            </a:r>
          </a:p>
          <a:p>
            <a:pPr algn="r"/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Dr hab. Krzysztof </a:t>
            </a:r>
            <a:r>
              <a:rPr lang="pl-PL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Szwagrzyk</a:t>
            </a:r>
            <a:b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Zastępca Prezesa Instytutu Pamięci Narodowej</a:t>
            </a:r>
          </a:p>
          <a:p>
            <a:pPr algn="r"/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342" name="Google Shape;342;p58"/>
          <p:cNvSpPr txBox="1">
            <a:spLocks noGrp="1"/>
          </p:cNvSpPr>
          <p:nvPr>
            <p:ph type="ctrTitle"/>
          </p:nvPr>
        </p:nvSpPr>
        <p:spPr>
          <a:xfrm>
            <a:off x="4644008" y="556249"/>
            <a:ext cx="4313546" cy="791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l-PL" dirty="0">
                <a:solidFill>
                  <a:srgbClr val="CC3300"/>
                </a:solidFill>
                <a:latin typeface="Candara" pitchFamily="34" charset="0"/>
              </a:rPr>
              <a:t>Żołnierze Wyklęci. Podziemie niepodległościowe 1944–1963</a:t>
            </a:r>
            <a:endParaRPr dirty="0">
              <a:solidFill>
                <a:srgbClr val="CC3300"/>
              </a:solidFill>
              <a:latin typeface="Candara" pitchFamily="34" charset="0"/>
              <a:sym typeface="Roboto Slab"/>
            </a:endParaRPr>
          </a:p>
        </p:txBody>
      </p:sp>
      <p:sp>
        <p:nvSpPr>
          <p:cNvPr id="343" name="Google Shape;343;p58"/>
          <p:cNvSpPr txBox="1">
            <a:spLocks noGrp="1"/>
          </p:cNvSpPr>
          <p:nvPr>
            <p:ph type="subTitle" idx="1"/>
          </p:nvPr>
        </p:nvSpPr>
        <p:spPr>
          <a:xfrm>
            <a:off x="4670985" y="1495754"/>
            <a:ext cx="4464496" cy="2100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0000"/>
              </a:lnSpc>
            </a:pPr>
            <a:br>
              <a:rPr lang="pl-PL" sz="11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Wystawa </a:t>
            </a:r>
            <a:r>
              <a:rPr lang="pl-PL" sz="13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Żołnierze Wyklęci. Podziemie niepodległościowe 1944–1963</a:t>
            </a: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 jest pierwszą wystawą w ramach projektu „Wystawy elementarne IPN” realizowanego przez Biuro Edukacji Narodowej.</a:t>
            </a:r>
          </a:p>
          <a:p>
            <a:pPr marL="0" lvl="0" indent="0">
              <a:lnSpc>
                <a:spcPct val="120000"/>
              </a:lnSpc>
            </a:pPr>
            <a:b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autorzy: </a:t>
            </a:r>
          </a:p>
          <a:p>
            <a:pPr marL="0" lvl="0" indent="0">
              <a:lnSpc>
                <a:spcPct val="120000"/>
              </a:lnSpc>
            </a:pP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dr Wojciech </a:t>
            </a:r>
            <a:r>
              <a:rPr lang="pl-PL" sz="13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Frazik</a:t>
            </a: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, Aleksandra </a:t>
            </a:r>
            <a:r>
              <a:rPr lang="pl-PL" sz="13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Kaiper-Miszułowicz</a:t>
            </a: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, </a:t>
            </a:r>
          </a:p>
          <a:p>
            <a:pPr marL="0" lvl="0" indent="0">
              <a:lnSpc>
                <a:spcPct val="120000"/>
              </a:lnSpc>
            </a:pP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dr hab. Filip Musiał</a:t>
            </a:r>
            <a:b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konsultacja: Adam Hlebowicz, Kamila </a:t>
            </a:r>
            <a:r>
              <a:rPr lang="pl-PL" sz="13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Sachnowska</a:t>
            </a:r>
            <a:b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projekt graficzny: Aleksandra </a:t>
            </a:r>
            <a:r>
              <a:rPr lang="pl-PL" sz="13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Kaiper-Miszułowicz</a:t>
            </a:r>
            <a:b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r>
              <a:rPr lang="pl-PL" sz="13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  <a:t>recenzja: dr Dawid Golik, dr hab. Piotr Niwiński</a:t>
            </a:r>
            <a:br>
              <a:rPr lang="pl-PL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ndara" pitchFamily="34" charset="0"/>
              </a:rPr>
            </a:br>
            <a:endParaRPr sz="1100" dirty="0">
              <a:solidFill>
                <a:schemeClr val="accent6">
                  <a:lumMod val="60000"/>
                  <a:lumOff val="40000"/>
                </a:schemeClr>
              </a:solidFill>
              <a:latin typeface="Candara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12839"/>
            <a:ext cx="1739053" cy="2449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834"/>
            <a:ext cx="1769627" cy="24372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94" y="12726"/>
            <a:ext cx="1749429" cy="24237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84" y="7384"/>
            <a:ext cx="1767148" cy="242904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74004"/>
            <a:ext cx="1739053" cy="24694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51559"/>
            <a:ext cx="1811062" cy="24919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28" y="2663526"/>
            <a:ext cx="1770665" cy="24799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663526"/>
            <a:ext cx="1775058" cy="24799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/>
          <p:nvPr/>
        </p:nvSpPr>
        <p:spPr>
          <a:xfrm>
            <a:off x="4604049" y="-23224"/>
            <a:ext cx="4572000" cy="51435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2804"/>
          <a:stretch/>
        </p:blipFill>
        <p:spPr>
          <a:xfrm>
            <a:off x="4604049" y="-23224"/>
            <a:ext cx="4572000" cy="516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4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53"/>
          <p:cNvCxnSpPr/>
          <p:nvPr/>
        </p:nvCxnSpPr>
        <p:spPr>
          <a:xfrm>
            <a:off x="964400" y="4237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F56A2D5-8FF4-460D-B5B4-EBE688906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092" y="94728"/>
            <a:ext cx="3843816" cy="49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946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2051</Words>
  <Application>Microsoft Office PowerPoint</Application>
  <PresentationFormat>Pokaz na ekranie (16:9)</PresentationFormat>
  <Paragraphs>160</Paragraphs>
  <Slides>26</Slides>
  <Notes>26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Berlin Sans FB Demi</vt:lpstr>
      <vt:lpstr>Times New Roman</vt:lpstr>
      <vt:lpstr>Open Sans</vt:lpstr>
      <vt:lpstr>Roboto Slab</vt:lpstr>
      <vt:lpstr>Candara</vt:lpstr>
      <vt:lpstr>Roboto Condensed</vt:lpstr>
      <vt:lpstr>Arial</vt:lpstr>
      <vt:lpstr>Simple Light</vt:lpstr>
      <vt:lpstr>Prezentacja programu PowerPoint</vt:lpstr>
      <vt:lpstr>  Kładli życie  i młodość by niewolę skrócić  </vt:lpstr>
      <vt:lpstr>Bóg – Honor – Ojczyzna </vt:lpstr>
      <vt:lpstr>P - Patriotyzm O - Obowiązek L - Lojalność S - Solidarność K - Korzenie A - Ambicja  </vt:lpstr>
      <vt:lpstr>Śladem historii</vt:lpstr>
      <vt:lpstr>Żołnierze Wyklęci. Podziemie niepodległościowe 1944–1963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OUR SERVICES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Źródła materiałów:  https://ipn.gov.pl/pl/aktualnosci/66289,Zolnierze-Niezlomni-Zolnierze-Wykleci-cykl-etiud-filmowych.html  https://edukacja.ipn.gov.pl/edu/materialy-edukacyjne/wirtualna-paczka-edukac/zolnierze-wykleci/materialy-do-pobrania-i  https://ipn.gov.pl/pl/aktualnosci/38960,Zolnierze-Wykleci-walka-o-Polske.html  https://encyklopedia.pwn.pl/haslo/ojczyzna;3950402.html  https://www.capepac.org/?img=https%3A%2F%2Fstatic.wixstatic.com%2Fmedia%2F66ea8e_3dc3d5920c814a8bbc3f18703efb8da5.jpg  https://www.youtube.com/watch?v=yChrddUbyy0&amp;ab_channel=IPNtvPL  https://www.prezydent.pl/kancelaria/zolnierze-wykleci/kim-byli-zolnierze-wykleci/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Karusia</dc:creator>
  <cp:lastModifiedBy>Anna Bąk</cp:lastModifiedBy>
  <cp:revision>64</cp:revision>
  <cp:lastPrinted>2021-02-28T08:04:33Z</cp:lastPrinted>
  <dcterms:modified xsi:type="dcterms:W3CDTF">2021-02-28T09:09:45Z</dcterms:modified>
</cp:coreProperties>
</file>