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8" autoAdjust="0"/>
    <p:restoredTop sz="94660"/>
  </p:normalViewPr>
  <p:slideViewPr>
    <p:cSldViewPr snapToGrid="0">
      <p:cViewPr varScale="1">
        <p:scale>
          <a:sx n="95" d="100"/>
          <a:sy n="95" d="100"/>
        </p:scale>
        <p:origin x="84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C40D3C-9396-4243-A66C-587C06C95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F52FBBF-7244-49F0-AFF7-7A2EDD3760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D07862-06E3-4F3E-987D-20180D903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418D-BCA4-4631-B12F-D53933EACB6B}" type="datetimeFigureOut">
              <a:rPr lang="pl-PL" smtClean="0"/>
              <a:t>2021-02-28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9F7F07D-92E2-49CF-A6F1-F9B6A81D5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C60BFFB-1778-43A6-8C98-228A15CCA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5C696-CA8F-4746-B3B9-865CEDD3EE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0414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EB5555-FFCF-4C5B-922D-C2BC3DD4A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A062910-DFE7-4D62-98C5-7201F8F59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BEE7A5C-EFD1-4260-B80A-2C67A579A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418D-BCA4-4631-B12F-D53933EACB6B}" type="datetimeFigureOut">
              <a:rPr lang="pl-PL" smtClean="0"/>
              <a:t>2021-02-28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864D47F-A412-4DA3-A385-2DA48AFF6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B1B5BD2-B15C-45E0-8F8E-E1233875F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5C696-CA8F-4746-B3B9-865CEDD3EE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7503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7FBBEEB-236B-4D7D-9D22-853C4C38C9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7B11D56-2D31-485E-8445-51ED413E62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6335940-FDA3-4ED8-824A-406FAECD8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418D-BCA4-4631-B12F-D53933EACB6B}" type="datetimeFigureOut">
              <a:rPr lang="pl-PL" smtClean="0"/>
              <a:t>2021-02-28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18A0988-E47C-4369-8FFE-EDC1C9BDA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6AF0CFC-B73B-4FF9-AF88-60F4EDF9E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5C696-CA8F-4746-B3B9-865CEDD3EE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9240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865951-B348-486E-A1A8-604A1D76B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6349BC-B02F-4D07-9116-73E5A310B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9FD275B-B3DE-4B8A-AF55-A5D6531AF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418D-BCA4-4631-B12F-D53933EACB6B}" type="datetimeFigureOut">
              <a:rPr lang="pl-PL" smtClean="0"/>
              <a:t>2021-02-28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3674517-BF7D-4515-BA41-7CB84B9D8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086EC6D-2EE2-4DB5-AB39-81B9E9974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5C696-CA8F-4746-B3B9-865CEDD3EE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2082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CD6D22-0F90-4DC3-A608-0C876A1F5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0AB24E-5B9E-46B8-B6BD-0555DB570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743F97B-4941-4FA4-9B2B-2CD8C7BAB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418D-BCA4-4631-B12F-D53933EACB6B}" type="datetimeFigureOut">
              <a:rPr lang="pl-PL" smtClean="0"/>
              <a:t>2021-02-28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220FC66-EB32-4881-AE98-CC2DB9C5A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4C9F0E2-4BD0-47B4-9A0F-4DB8994FE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5C696-CA8F-4746-B3B9-865CEDD3EE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994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5EA125-2111-437F-895F-6F6A5E425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F14ACB-E759-4B9C-9DBA-B2DEE4779C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AE92C34-B9BC-45DE-9652-DD3653649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685BEAC-BCF4-475D-B740-04438E12A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418D-BCA4-4631-B12F-D53933EACB6B}" type="datetimeFigureOut">
              <a:rPr lang="pl-PL" smtClean="0"/>
              <a:t>2021-02-28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EFC5554-8873-4264-BF50-B6E2A136D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289735B-4881-42BD-B6AA-B4FCF8EC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5C696-CA8F-4746-B3B9-865CEDD3EE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0300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A3CE2F-F683-4EBB-9DB8-BD76DE25A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D31E768-6A61-4EE2-8024-24DA3508E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2D5FC47-52DF-49D8-BDFB-029B67046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086A229-07EC-4EB7-89B1-5026FA0EF7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9971B17-8F25-49E1-A297-B4AEA26B3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8EFD792-9CF0-4269-87AB-1256CD8DC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418D-BCA4-4631-B12F-D53933EACB6B}" type="datetimeFigureOut">
              <a:rPr lang="pl-PL" smtClean="0"/>
              <a:t>2021-02-28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899A286-1FB3-4F7A-AACF-B12EF6FD6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F2FDBC9-A239-4DE4-9441-B3ABE226D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5C696-CA8F-4746-B3B9-865CEDD3EE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6855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072C65-A70E-4E13-AB56-BE1D9556B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3CEA470-E25A-43FE-8A9D-90F6F666A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418D-BCA4-4631-B12F-D53933EACB6B}" type="datetimeFigureOut">
              <a:rPr lang="pl-PL" smtClean="0"/>
              <a:t>2021-02-28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A85AEC0-EC57-46FB-8C19-7BFE61689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8398B2C-7E5B-420B-B1F6-B5B1A6809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5C696-CA8F-4746-B3B9-865CEDD3EE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3402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6C22539-52CD-4926-8390-CD22B0983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418D-BCA4-4631-B12F-D53933EACB6B}" type="datetimeFigureOut">
              <a:rPr lang="pl-PL" smtClean="0"/>
              <a:t>2021-02-28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34DC4E0-2D3A-4482-B939-61F739C95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E3BA6DD-E200-49BD-BAFA-4006C221F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5C696-CA8F-4746-B3B9-865CEDD3EE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495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310CFA-CD62-41DB-A3E3-F62371B4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C4F7D1-DE42-49FE-8E91-B534907A6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E0143F6-330F-4B03-B166-76A4A5BB1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3FF275C-C6E2-4821-B308-EE83C34FF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418D-BCA4-4631-B12F-D53933EACB6B}" type="datetimeFigureOut">
              <a:rPr lang="pl-PL" smtClean="0"/>
              <a:t>2021-02-28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309D2C4-1CE0-4B3C-A2EC-8EC73244F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473DF0E-45DC-41AF-9E91-675868F1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5C696-CA8F-4746-B3B9-865CEDD3EE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6805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91EEAD-3FB6-4D71-8984-357AFA8A6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4B913CC-611F-4F0B-ACF0-0E8181A5C7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CFBFDB0-C0EE-46CC-A7AB-7CDBB0C99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3D214FF-70B4-4390-AFB6-42951BF12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418D-BCA4-4631-B12F-D53933EACB6B}" type="datetimeFigureOut">
              <a:rPr lang="pl-PL" smtClean="0"/>
              <a:t>2021-02-28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7175647-AAEE-45A3-977E-6A914FBDD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0BE2807-56C2-4900-80D7-05F72CC25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5C696-CA8F-4746-B3B9-865CEDD3EE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9444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863D712-A454-4F91-96BF-6C4928780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B78343-9344-43CE-A0A7-5FD50FE33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15B26F0-7540-4013-899A-0C5E387DB2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C418D-BCA4-4631-B12F-D53933EACB6B}" type="datetimeFigureOut">
              <a:rPr lang="pl-PL" smtClean="0"/>
              <a:t>2021-02-28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78AB627-19A8-4C93-88B1-42AA57CA7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01595FB-E69D-47A8-AFA8-B08A0B6DA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5C696-CA8F-4746-B3B9-865CEDD3EE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654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569D26A-0AA1-4532-A6FD-EDA270140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4071" cy="6858000"/>
          </a:xfrm>
          <a:prstGeom prst="rect">
            <a:avLst/>
          </a:prstGeom>
          <a:effectLst>
            <a:glow rad="355600">
              <a:schemeClr val="accent4">
                <a:lumMod val="40000"/>
                <a:lumOff val="60000"/>
                <a:alpha val="40000"/>
              </a:schemeClr>
            </a:glo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CCBCA50-1475-4DFC-AA93-89FCC14B4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9389" y="5029200"/>
            <a:ext cx="6840071" cy="1586753"/>
          </a:xfrm>
        </p:spPr>
        <p:txBody>
          <a:bodyPr>
            <a:normAutofit fontScale="90000"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Święta księga judaizmu</a:t>
            </a:r>
          </a:p>
        </p:txBody>
      </p:sp>
    </p:spTree>
    <p:extLst>
      <p:ext uri="{BB962C8B-B14F-4D97-AF65-F5344CB8AC3E}">
        <p14:creationId xmlns:p14="http://schemas.microsoft.com/office/powerpoint/2010/main" val="1805753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2E99043-9B94-4E51-87E0-171105582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6353" y="1175657"/>
            <a:ext cx="5777802" cy="4267570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B2A17D-39EF-4F63-AFBE-D2275A02B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75657"/>
            <a:ext cx="3370471" cy="4267570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      </a:t>
            </a:r>
          </a:p>
          <a:p>
            <a:pPr algn="just"/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      Podstawą jest  </a:t>
            </a:r>
            <a:r>
              <a:rPr lang="pl-PL" sz="20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Tora</a:t>
            </a:r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i zawarte w niej przykazania. Jest ich </a:t>
            </a:r>
            <a:r>
              <a:rPr lang="pl-PL" sz="20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613.</a:t>
            </a:r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</a:p>
          <a:p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Do tej liczby dochodzi jeszcze </a:t>
            </a:r>
            <a:r>
              <a:rPr lang="pl-PL" sz="20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14</a:t>
            </a:r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przykazań ;</a:t>
            </a:r>
          </a:p>
          <a:p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20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7</a:t>
            </a:r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tzw. przykazań </a:t>
            </a:r>
            <a:r>
              <a:rPr lang="pl-PL" sz="2000" dirty="0" err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noachickich</a:t>
            </a:r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(dla potomków Noego, czyli całej ludzkości po Potopie) oraz</a:t>
            </a:r>
          </a:p>
          <a:p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20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7</a:t>
            </a:r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przykazań (od rabinów) nawiązujących do wydarzeń, jakie miały miejsce po spisaniu Tory.</a:t>
            </a:r>
          </a:p>
        </p:txBody>
      </p:sp>
    </p:spTree>
    <p:extLst>
      <p:ext uri="{BB962C8B-B14F-4D97-AF65-F5344CB8AC3E}">
        <p14:creationId xmlns:p14="http://schemas.microsoft.com/office/powerpoint/2010/main" val="1650762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E5BC3B6-522A-40A2-9A1E-721B29C84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4370" y="987425"/>
            <a:ext cx="5198674" cy="4873625"/>
          </a:xfrm>
          <a:prstGeom prst="rect">
            <a:avLst/>
          </a:prstGeom>
          <a:ln w="34925" cap="rnd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FAAF7BE-11C2-4053-84D2-2D54E90EF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87425"/>
            <a:ext cx="2576652" cy="4881563"/>
          </a:xfrm>
        </p:spPr>
        <p:txBody>
          <a:bodyPr>
            <a:normAutofit/>
          </a:bodyPr>
          <a:lstStyle/>
          <a:p>
            <a:pPr algn="ctr"/>
            <a:endParaRPr lang="pl-PL" sz="1800" i="1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pl-PL" sz="2000" i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Religia żydowska opiera się na trzech filarach</a:t>
            </a:r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: </a:t>
            </a:r>
          </a:p>
          <a:p>
            <a:r>
              <a:rPr lang="pl-PL" sz="20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Tora,</a:t>
            </a:r>
          </a:p>
          <a:p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2000" b="1" dirty="0" err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Awoda</a:t>
            </a:r>
            <a:r>
              <a:rPr lang="pl-PL" sz="20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(w czasach Świątyni ofiary rytualne i modlitwy, po jej zniszczeniu szeroko pojmowana liturgia wspólna i indywidualna) oraz </a:t>
            </a:r>
            <a:r>
              <a:rPr lang="pl-PL" sz="2000" b="1" dirty="0" err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Cedaka</a:t>
            </a:r>
            <a:r>
              <a:rPr lang="pl-PL" sz="20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(miłosierdzie, dobre uczynki).</a:t>
            </a:r>
          </a:p>
        </p:txBody>
      </p:sp>
    </p:spTree>
    <p:extLst>
      <p:ext uri="{BB962C8B-B14F-4D97-AF65-F5344CB8AC3E}">
        <p14:creationId xmlns:p14="http://schemas.microsoft.com/office/powerpoint/2010/main" val="3338518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F33DCF7-46C8-4145-AF1E-C21497091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8964" y="822961"/>
            <a:ext cx="4343399" cy="5212078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D993E53-8E28-4A2F-90EB-D2F049AAA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1045" y="615636"/>
            <a:ext cx="4343400" cy="5564100"/>
          </a:xfrm>
        </p:spPr>
        <p:txBody>
          <a:bodyPr>
            <a:noAutofit/>
          </a:bodyPr>
          <a:lstStyle/>
          <a:p>
            <a:pPr algn="just"/>
            <a:r>
              <a:rPr lang="pl-PL" sz="18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Tora</a:t>
            </a:r>
            <a:r>
              <a:rPr lang="pl-PL" sz="18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dana przez Boga Mojżeszowi na górze Synaj, symbolizowana przez dwie kamienne tablice z Dekalogiem,  nazywana jest </a:t>
            </a:r>
            <a:r>
              <a:rPr lang="pl-PL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Prawem</a:t>
            </a:r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, czasem </a:t>
            </a:r>
            <a:r>
              <a:rPr lang="pl-PL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Zakonem</a:t>
            </a:r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. </a:t>
            </a:r>
          </a:p>
          <a:p>
            <a:pPr algn="just"/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Wśród żydów mówi się o niej </a:t>
            </a:r>
            <a:r>
              <a:rPr lang="pl-PL" b="1" dirty="0" err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Hamasz</a:t>
            </a:r>
            <a:r>
              <a:rPr lang="pl-PL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(</a:t>
            </a:r>
            <a:r>
              <a:rPr lang="pl-PL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Pięcioksiąg</a:t>
            </a:r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– por. greckie Pentateuch). </a:t>
            </a:r>
          </a:p>
          <a:p>
            <a:pPr algn="just"/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Księgi Tory noszą hebrajskie nazwy pochodzące od pierwszych słów, nie od ich zawartości.</a:t>
            </a:r>
          </a:p>
          <a:p>
            <a:pPr algn="just"/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Księga pierwsza to</a:t>
            </a:r>
            <a:r>
              <a:rPr lang="pl-PL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b="1" dirty="0" err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Bereszit</a:t>
            </a:r>
            <a:r>
              <a:rPr lang="pl-PL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(Na początku…) czyli </a:t>
            </a:r>
            <a:r>
              <a:rPr lang="pl-PL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Genesis</a:t>
            </a:r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albo </a:t>
            </a:r>
            <a:r>
              <a:rPr lang="pl-PL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Księga Rodzaju</a:t>
            </a:r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. </a:t>
            </a:r>
          </a:p>
          <a:p>
            <a:pPr algn="just"/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Kolejna księga </a:t>
            </a:r>
            <a:r>
              <a:rPr lang="pl-PL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to </a:t>
            </a:r>
            <a:r>
              <a:rPr lang="pl-PL" b="1" dirty="0" err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Szemot</a:t>
            </a:r>
            <a:r>
              <a:rPr lang="pl-PL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(Imiona…) czyli </a:t>
            </a:r>
            <a:r>
              <a:rPr lang="pl-PL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Exodus</a:t>
            </a:r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– </a:t>
            </a:r>
            <a:r>
              <a:rPr lang="pl-PL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Księga Wyjścia</a:t>
            </a:r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, </a:t>
            </a:r>
          </a:p>
          <a:p>
            <a:pPr algn="just"/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następnie </a:t>
            </a:r>
            <a:r>
              <a:rPr lang="pl-PL" b="1" dirty="0" err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Wajikra</a:t>
            </a:r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(I powiedział…) </a:t>
            </a:r>
            <a:r>
              <a:rPr lang="pl-PL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Księga Kapłańska</a:t>
            </a:r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. </a:t>
            </a:r>
          </a:p>
          <a:p>
            <a:pPr algn="just"/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Dalej </a:t>
            </a:r>
            <a:r>
              <a:rPr lang="pl-PL" b="1" dirty="0" err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Bamidbar</a:t>
            </a:r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(Na pustyni)  </a:t>
            </a:r>
            <a:r>
              <a:rPr lang="pl-PL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– Księga Liczb</a:t>
            </a:r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,</a:t>
            </a:r>
          </a:p>
          <a:p>
            <a:pPr algn="just"/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a na koniec </a:t>
            </a:r>
            <a:r>
              <a:rPr lang="pl-PL" b="1" dirty="0" err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Dwarim</a:t>
            </a:r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(Słowa) czyli </a:t>
            </a:r>
            <a:r>
              <a:rPr lang="pl-PL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Księga</a:t>
            </a:r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Powtórzonego Prawa</a:t>
            </a:r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.</a:t>
            </a:r>
          </a:p>
          <a:p>
            <a:pPr algn="just"/>
            <a:r>
              <a:rPr lang="pl-PL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Słowa Tory są dla wierzących Żydów słowami samego Boga. </a:t>
            </a:r>
          </a:p>
        </p:txBody>
      </p:sp>
    </p:spTree>
    <p:extLst>
      <p:ext uri="{BB962C8B-B14F-4D97-AF65-F5344CB8AC3E}">
        <p14:creationId xmlns:p14="http://schemas.microsoft.com/office/powerpoint/2010/main" val="3624092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87E41DF-B67E-449B-9042-2D1D7A57D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2268" y="987425"/>
            <a:ext cx="5420639" cy="4568825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4429DB7-6FCF-4C25-A2A7-A53BEAA30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5947" y="987425"/>
            <a:ext cx="2914022" cy="4881563"/>
          </a:xfrm>
        </p:spPr>
        <p:txBody>
          <a:bodyPr>
            <a:noAutofit/>
          </a:bodyPr>
          <a:lstStyle/>
          <a:p>
            <a:pPr algn="just"/>
            <a:endParaRPr lang="pl-PL" sz="2000" dirty="0">
              <a:solidFill>
                <a:srgbClr val="00206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just"/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        Obok </a:t>
            </a:r>
            <a:r>
              <a:rPr lang="pl-PL" sz="20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Pięcioksięgu </a:t>
            </a:r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spisane są również dwie inne części Biblii Hebrajskiej :</a:t>
            </a:r>
          </a:p>
          <a:p>
            <a:pPr algn="just"/>
            <a:r>
              <a:rPr lang="pl-PL" sz="20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2000" b="1" dirty="0" err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Newiim</a:t>
            </a:r>
            <a:r>
              <a:rPr lang="pl-PL" sz="20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– Prorocy oraz </a:t>
            </a:r>
            <a:r>
              <a:rPr lang="pl-PL" sz="2000" b="1" dirty="0" err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Ketuwim</a:t>
            </a:r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– Pisma. </a:t>
            </a:r>
          </a:p>
          <a:p>
            <a:pPr algn="just"/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Pierwsze sylaby trzech części składowych dają akronim </a:t>
            </a:r>
            <a:r>
              <a:rPr lang="pl-PL" sz="2000" b="1" dirty="0" err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TaNaCh</a:t>
            </a:r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– właśnie tak nazywają Żydzi swą Biblię.</a:t>
            </a:r>
          </a:p>
        </p:txBody>
      </p:sp>
    </p:spTree>
    <p:extLst>
      <p:ext uri="{BB962C8B-B14F-4D97-AF65-F5344CB8AC3E}">
        <p14:creationId xmlns:p14="http://schemas.microsoft.com/office/powerpoint/2010/main" val="2740921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5C2CE51-2F58-4FF5-9546-C840EBE37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107413"/>
            <a:ext cx="6172200" cy="4633648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526481E-3F42-4104-9F0B-BA405D77C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6479" y="987425"/>
            <a:ext cx="3014506" cy="4881563"/>
          </a:xfrm>
        </p:spPr>
        <p:txBody>
          <a:bodyPr>
            <a:normAutofit/>
          </a:bodyPr>
          <a:lstStyle/>
          <a:p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       Bardzo ważny jest układ kolejnych części. Tora to Słowa Boga, wypowiedziane bezpośrednio do Mojżesza. Prorocy mówili w imieniu Boga, byli jego posłańcami. Jednak w części nazwanej </a:t>
            </a:r>
            <a:r>
              <a:rPr lang="pl-PL" sz="2000" b="1" dirty="0" err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Newiim</a:t>
            </a:r>
            <a:r>
              <a:rPr lang="pl-PL" sz="20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– Prorocy </a:t>
            </a:r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znajdujemy księgi historyczne – m.in.</a:t>
            </a:r>
          </a:p>
          <a:p>
            <a:r>
              <a:rPr lang="pl-PL" sz="2000" i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dwie Królewskie, </a:t>
            </a:r>
          </a:p>
          <a:p>
            <a:r>
              <a:rPr lang="pl-PL" sz="2000" i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Sędziów  </a:t>
            </a:r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czy</a:t>
            </a:r>
          </a:p>
          <a:p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2000" i="1" dirty="0" err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Jozuego</a:t>
            </a:r>
            <a:r>
              <a:rPr lang="pl-PL" sz="2000" i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6556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FB34C15-9A29-4468-B0A1-30AB91746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9394" y="970114"/>
            <a:ext cx="2994993" cy="5353550"/>
          </a:xfrm>
          <a:prstGeom prst="rect">
            <a:avLst/>
          </a:prstGeom>
          <a:ln w="15875">
            <a:solidFill>
              <a:schemeClr val="accent2">
                <a:lumMod val="75000"/>
                <a:alpha val="97000"/>
              </a:schemeClr>
            </a:solidFill>
          </a:ln>
          <a:effectLst>
            <a:outerShdw blurRad="63500" sx="102000" sy="102000" algn="ctr" rotWithShape="0">
              <a:schemeClr val="accent3">
                <a:lumMod val="75000"/>
                <a:alpha val="40000"/>
              </a:schemeClr>
            </a:outerShdw>
          </a:effec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57D846B-6010-461D-A075-E365B3D9A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995363"/>
            <a:ext cx="3551342" cy="4873625"/>
          </a:xfrm>
        </p:spPr>
        <p:txBody>
          <a:bodyPr>
            <a:normAutofit/>
          </a:bodyPr>
          <a:lstStyle/>
          <a:p>
            <a:pPr algn="just"/>
            <a:r>
              <a:rPr lang="pl-PL" sz="2000" b="1" dirty="0" err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Ketuwim</a:t>
            </a:r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– </a:t>
            </a:r>
            <a:r>
              <a:rPr lang="pl-PL" sz="20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Pisma</a:t>
            </a:r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to słowa inspirowane przez Boga, ale pisane przez ludzi.</a:t>
            </a:r>
          </a:p>
          <a:p>
            <a:pPr algn="just"/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Nie umniejsza to ich wartości religijnej. Niektóre czytane są codziennie (psalmy), inne przy okazji świąt – </a:t>
            </a:r>
          </a:p>
          <a:p>
            <a:pPr algn="just"/>
            <a:r>
              <a:rPr lang="pl-PL" sz="2000" i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Pieśń nad Pieśniami,</a:t>
            </a:r>
          </a:p>
          <a:p>
            <a:pPr algn="just"/>
            <a:r>
              <a:rPr lang="pl-PL" sz="2000" i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2000" i="1" dirty="0" err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Kohelet</a:t>
            </a:r>
            <a:r>
              <a:rPr lang="pl-PL" sz="2000" i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, </a:t>
            </a:r>
          </a:p>
          <a:p>
            <a:pPr algn="just"/>
            <a:r>
              <a:rPr lang="pl-PL" sz="2000" i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księgi Ester,</a:t>
            </a:r>
          </a:p>
          <a:p>
            <a:pPr algn="just"/>
            <a:r>
              <a:rPr lang="pl-PL" sz="2000" i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Rut, </a:t>
            </a:r>
          </a:p>
          <a:p>
            <a:pPr algn="just"/>
            <a:r>
              <a:rPr lang="pl-PL" sz="2000" i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Hioba   </a:t>
            </a:r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itd.</a:t>
            </a:r>
          </a:p>
        </p:txBody>
      </p:sp>
    </p:spTree>
    <p:extLst>
      <p:ext uri="{BB962C8B-B14F-4D97-AF65-F5344CB8AC3E}">
        <p14:creationId xmlns:p14="http://schemas.microsoft.com/office/powerpoint/2010/main" val="1550478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AA062C9-B6F7-48C7-AC2C-3EC8EDF45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4349" y="1267958"/>
            <a:ext cx="2912020" cy="4593092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489362C-BD05-41DE-BF79-D47AF3BD8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5802" y="864159"/>
            <a:ext cx="3566223" cy="5004830"/>
          </a:xfrm>
        </p:spPr>
        <p:txBody>
          <a:bodyPr>
            <a:normAutofit/>
          </a:bodyPr>
          <a:lstStyle/>
          <a:p>
            <a:pPr algn="just"/>
            <a:r>
              <a:rPr lang="pl-PL" sz="2000" b="1" dirty="0">
                <a:latin typeface="Andalus" panose="02020603050405020304" pitchFamily="18" charset="-78"/>
                <a:cs typeface="Andalus" panose="02020603050405020304" pitchFamily="18" charset="-78"/>
              </a:rPr>
              <a:t>   </a:t>
            </a:r>
          </a:p>
          <a:p>
            <a:pPr algn="just"/>
            <a:r>
              <a:rPr lang="pl-PL" sz="2000" b="1" dirty="0">
                <a:latin typeface="Andalus" panose="02020603050405020304" pitchFamily="18" charset="-78"/>
                <a:cs typeface="Andalus" panose="02020603050405020304" pitchFamily="18" charset="-78"/>
              </a:rPr>
              <a:t>   </a:t>
            </a:r>
            <a:r>
              <a:rPr lang="pl-PL" sz="20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Tanach </a:t>
            </a:r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jest napisany w języku hebrajskim, który od VI w p.n.e. nie był językiem mówionym, stąd potrzeba tłumaczenia na inny język żydowski – aramejski. </a:t>
            </a:r>
          </a:p>
          <a:p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W hebrajskim tekście </a:t>
            </a:r>
            <a:r>
              <a:rPr lang="pl-PL" sz="2000" dirty="0" err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Tanachu</a:t>
            </a:r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znajdujemy pojedyncze zapożyczenia aramejskie oraz dłuższe fragmenty napisane w tym języku  –</a:t>
            </a:r>
          </a:p>
          <a:p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2000" i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w  księgach Daniele  </a:t>
            </a:r>
            <a:r>
              <a:rPr lang="pl-PL" sz="20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oraz</a:t>
            </a:r>
          </a:p>
          <a:p>
            <a:r>
              <a:rPr lang="pl-PL" sz="2000" i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2000" i="1" dirty="0" err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Ezry</a:t>
            </a:r>
            <a:r>
              <a:rPr lang="pl-PL" sz="2000" i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89072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444F59B-F28A-4D27-AE33-39C1DF07B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0558" y="1669640"/>
            <a:ext cx="5864829" cy="3334439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C4844B8-837F-4EAD-B281-8F927396D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9622" y="1669641"/>
            <a:ext cx="2772403" cy="3509194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Objaśnianiem </a:t>
            </a:r>
            <a:r>
              <a:rPr lang="pl-PL" sz="2400" b="1" dirty="0" err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Tanachu</a:t>
            </a:r>
            <a:r>
              <a:rPr lang="pl-PL" sz="24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24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najwcześniej zajęły się </a:t>
            </a:r>
            <a:r>
              <a:rPr lang="pl-PL" sz="2400" b="1" dirty="0" err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midrasze</a:t>
            </a:r>
            <a:r>
              <a:rPr lang="pl-PL" sz="24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-</a:t>
            </a:r>
          </a:p>
          <a:p>
            <a:r>
              <a:rPr lang="pl-PL" sz="24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trzy zbiory komentarzy wyjaśniające trudniejsze kwestie Tory.</a:t>
            </a:r>
          </a:p>
        </p:txBody>
      </p:sp>
    </p:spTree>
    <p:extLst>
      <p:ext uri="{BB962C8B-B14F-4D97-AF65-F5344CB8AC3E}">
        <p14:creationId xmlns:p14="http://schemas.microsoft.com/office/powerpoint/2010/main" val="2018457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0D740A0-7D1F-4A34-837C-833AD26B7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366837"/>
            <a:ext cx="5769515" cy="3846343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9358ABA-3093-4BCF-B7C2-143DA1C1F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987425"/>
            <a:ext cx="3551342" cy="4225755"/>
          </a:xfrm>
        </p:spPr>
        <p:txBody>
          <a:bodyPr>
            <a:normAutofit/>
          </a:bodyPr>
          <a:lstStyle/>
          <a:p>
            <a:r>
              <a:rPr lang="pl-PL" sz="18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        Jednak systematyczny wykład najważniejszych części </a:t>
            </a:r>
            <a:r>
              <a:rPr lang="pl-PL" sz="1800" b="1" dirty="0" err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Tanachu</a:t>
            </a:r>
            <a:r>
              <a:rPr lang="pl-PL" sz="18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daje </a:t>
            </a:r>
            <a:r>
              <a:rPr lang="pl-PL" sz="18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Miszna</a:t>
            </a:r>
            <a:r>
              <a:rPr lang="pl-PL" sz="18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, traktowana jako zbiór praw tzw. Tory ustnej.</a:t>
            </a:r>
          </a:p>
          <a:p>
            <a:r>
              <a:rPr lang="pl-PL" sz="18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Sześć porządków Miszny i dalsze ich objaśnienia, czyli </a:t>
            </a:r>
            <a:r>
              <a:rPr lang="pl-PL" sz="18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Gemara,</a:t>
            </a:r>
            <a:r>
              <a:rPr lang="pl-PL" sz="18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zebrane razem tworzą </a:t>
            </a:r>
            <a:r>
              <a:rPr lang="pl-PL" sz="18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Talmud </a:t>
            </a:r>
            <a:r>
              <a:rPr lang="pl-PL" sz="18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(Mądrość).</a:t>
            </a:r>
          </a:p>
          <a:p>
            <a:r>
              <a:rPr lang="pl-PL" sz="18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Dwie wersje Talmudu – </a:t>
            </a:r>
            <a:r>
              <a:rPr lang="pl-PL" sz="1800" b="1" dirty="0" err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Bawli</a:t>
            </a:r>
            <a:r>
              <a:rPr lang="pl-PL" sz="18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18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(babiloński) i </a:t>
            </a:r>
            <a:r>
              <a:rPr lang="pl-PL" sz="1800" b="1" dirty="0" err="1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Jeruszalmi</a:t>
            </a:r>
            <a:r>
              <a:rPr lang="pl-PL" sz="1800" b="1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1800" dirty="0">
                <a:solidFill>
                  <a:srgbClr val="00206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(jerozolimski) były tworzone  w Babilonie  oraz w kilku ośrodkach w Izraelu .</a:t>
            </a:r>
          </a:p>
        </p:txBody>
      </p:sp>
    </p:spTree>
    <p:extLst>
      <p:ext uri="{BB962C8B-B14F-4D97-AF65-F5344CB8AC3E}">
        <p14:creationId xmlns:p14="http://schemas.microsoft.com/office/powerpoint/2010/main" val="203750610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500</Words>
  <Application>Microsoft Office PowerPoint</Application>
  <PresentationFormat>Panoramiczny</PresentationFormat>
  <Paragraphs>44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5" baseType="lpstr">
      <vt:lpstr>Andalus</vt:lpstr>
      <vt:lpstr>Arial</vt:lpstr>
      <vt:lpstr>Calibri</vt:lpstr>
      <vt:lpstr>Calibri Light</vt:lpstr>
      <vt:lpstr>Motyw pakietu Office</vt:lpstr>
      <vt:lpstr>Święta księga judaizmu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Święta księga judaizmu</dc:title>
  <dc:creator>user</dc:creator>
  <cp:lastModifiedBy>user</cp:lastModifiedBy>
  <cp:revision>8</cp:revision>
  <dcterms:created xsi:type="dcterms:W3CDTF">2021-02-28T17:45:03Z</dcterms:created>
  <dcterms:modified xsi:type="dcterms:W3CDTF">2021-02-28T18:52:13Z</dcterms:modified>
</cp:coreProperties>
</file>