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3"/>
  </p:notesMasterIdLst>
  <p:sldIdLst>
    <p:sldId id="256" r:id="rId2"/>
    <p:sldId id="260" r:id="rId3"/>
    <p:sldId id="261" r:id="rId4"/>
    <p:sldId id="262" r:id="rId5"/>
    <p:sldId id="263" r:id="rId6"/>
    <p:sldId id="264" r:id="rId7"/>
    <p:sldId id="271" r:id="rId8"/>
    <p:sldId id="265" r:id="rId9"/>
    <p:sldId id="267" r:id="rId10"/>
    <p:sldId id="266" r:id="rId11"/>
    <p:sldId id="268" r:id="rId12"/>
    <p:sldId id="272" r:id="rId13"/>
    <p:sldId id="270" r:id="rId14"/>
    <p:sldId id="273" r:id="rId15"/>
    <p:sldId id="258" r:id="rId16"/>
    <p:sldId id="259" r:id="rId17"/>
    <p:sldId id="274" r:id="rId18"/>
    <p:sldId id="275" r:id="rId19"/>
    <p:sldId id="276" r:id="rId20"/>
    <p:sldId id="277" r:id="rId21"/>
    <p:sldId id="269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660066"/>
    <a:srgbClr val="003300"/>
    <a:srgbClr val="FF6600"/>
    <a:srgbClr val="806E9A"/>
    <a:srgbClr val="C5B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8145-E2A0-47D1-B1E2-76D4A2F0632F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63755-1C63-4D7E-8A2F-A5E71327EF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58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63755-1C63-4D7E-8A2F-A5E71327EF7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13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03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45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03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82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176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3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9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687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827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6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31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6E9A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E77F5-DD5D-45A0-B681-E01744C3B69C}" type="datetimeFigureOut">
              <a:rPr lang="pl-PL" smtClean="0"/>
              <a:t>03.04.2021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F5D8-6479-4C3F-A711-6B42C69D32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615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pedia.pl/" TargetMode="External"/><Relationship Id="rId2" Type="http://schemas.openxmlformats.org/officeDocument/2006/relationships/hyperlink" Target="http://www.biblia.deon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ixabay.p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23768" y="3194253"/>
            <a:ext cx="7766936" cy="1646302"/>
          </a:xfrm>
        </p:spPr>
        <p:txBody>
          <a:bodyPr>
            <a:normAutofit fontScale="90000"/>
          </a:bodyPr>
          <a:lstStyle/>
          <a:p>
            <a:pPr algn="l"/>
            <a:r>
              <a:rPr lang="pl-PL" sz="8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  <a:r>
              <a:rPr lang="pl-PL" sz="8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Wielkanoc </a:t>
            </a:r>
            <a:br>
              <a:rPr lang="pl-PL" sz="8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8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 chrześcijan</a:t>
            </a:r>
            <a:endParaRPr lang="pl-PL" sz="8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99" t="27224" r="37926" b="25485"/>
          <a:stretch/>
        </p:blipFill>
        <p:spPr>
          <a:xfrm>
            <a:off x="8097758" y="618943"/>
            <a:ext cx="2980414" cy="540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804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Ciekawostka</a:t>
            </a:r>
            <a:endParaRPr lang="pl-PL"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0967658">
            <a:off x="798124" y="1820406"/>
            <a:ext cx="4888370" cy="4351338"/>
          </a:xfrm>
        </p:spPr>
        <p:txBody>
          <a:bodyPr>
            <a:normAutofit fontScale="77500" lnSpcReduction="20000"/>
          </a:bodyPr>
          <a:lstStyle/>
          <a:p>
            <a:pPr algn="just">
              <a:buClr>
                <a:srgbClr val="660066"/>
              </a:buClr>
              <a:buFont typeface="Wingdings" panose="05000000000000000000" pitchFamily="2" charset="2"/>
              <a:buChar char="v"/>
            </a:pPr>
            <a:r>
              <a:rPr lang="pl-PL" dirty="0"/>
              <a:t> </a:t>
            </a:r>
            <a:r>
              <a:rPr lang="pl-PL" sz="3200" b="1" dirty="0" smtClean="0">
                <a:latin typeface="Bookman Old Style" panose="02050604050505020204" pitchFamily="18" charset="0"/>
              </a:rPr>
              <a:t>w Wielki Czwartek na znak żałoby nie używa się dzwonów. Zastępuje się je kołatkami (kołatkami, terkotkami).</a:t>
            </a:r>
          </a:p>
          <a:p>
            <a:pPr algn="just">
              <a:buClr>
                <a:srgbClr val="660066"/>
              </a:buClr>
              <a:buFont typeface="Wingdings" panose="05000000000000000000" pitchFamily="2" charset="2"/>
              <a:buChar char="v"/>
            </a:pPr>
            <a:r>
              <a:rPr lang="pl-PL" sz="3200" b="1" dirty="0" smtClean="0">
                <a:latin typeface="Bookman Old Style" panose="02050604050505020204" pitchFamily="18" charset="0"/>
              </a:rPr>
              <a:t>Ten zwyczaj wywodzi się z czasów karolińskich (średniowiecza). </a:t>
            </a:r>
          </a:p>
          <a:p>
            <a:pPr algn="just">
              <a:buClr>
                <a:srgbClr val="660066"/>
              </a:buClr>
              <a:buFont typeface="Wingdings" panose="05000000000000000000" pitchFamily="2" charset="2"/>
              <a:buChar char="v"/>
            </a:pPr>
            <a:r>
              <a:rPr lang="pl-PL" sz="3200" b="1" dirty="0" smtClean="0">
                <a:latin typeface="Bookman Old Style" panose="02050604050505020204" pitchFamily="18" charset="0"/>
              </a:rPr>
              <a:t>Czas ciszy sprzyja przeżywaniu żałoby </a:t>
            </a:r>
            <a:br>
              <a:rPr lang="pl-PL" sz="3200" b="1" dirty="0" smtClean="0">
                <a:latin typeface="Bookman Old Style" panose="02050604050505020204" pitchFamily="18" charset="0"/>
              </a:rPr>
            </a:br>
            <a:r>
              <a:rPr lang="pl-PL" sz="3200" b="1" dirty="0" smtClean="0">
                <a:latin typeface="Bookman Old Style" panose="02050604050505020204" pitchFamily="18" charset="0"/>
              </a:rPr>
              <a:t>w zadumie i smutku. </a:t>
            </a:r>
          </a:p>
          <a:p>
            <a:pPr marL="0" indent="0"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52597">
            <a:off x="6071324" y="1749318"/>
            <a:ext cx="5552432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rostokąt 4"/>
          <p:cNvSpPr/>
          <p:nvPr/>
        </p:nvSpPr>
        <p:spPr>
          <a:xfrm rot="17672268">
            <a:off x="6830291" y="3056127"/>
            <a:ext cx="790401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" dirty="0"/>
              <a:t>Autorstwa </a:t>
            </a:r>
            <a:r>
              <a:rPr lang="pl-PL" sz="600" dirty="0" err="1"/>
              <a:t>auf</a:t>
            </a:r>
            <a:r>
              <a:rPr lang="pl-PL" sz="600" dirty="0"/>
              <a:t> </a:t>
            </a:r>
            <a:r>
              <a:rPr lang="pl-PL" sz="600" dirty="0" err="1"/>
              <a:t>Wikipediaformat</a:t>
            </a:r>
            <a:r>
              <a:rPr lang="pl-PL" sz="600" dirty="0"/>
              <a:t> </a:t>
            </a:r>
            <a:r>
              <a:rPr lang="pl-PL" sz="600" dirty="0" err="1"/>
              <a:t>gebracht</a:t>
            </a:r>
            <a:r>
              <a:rPr lang="pl-PL" sz="600" dirty="0"/>
              <a:t> --Immanuel </a:t>
            </a:r>
            <a:r>
              <a:rPr lang="pl-PL" sz="600" dirty="0" err="1"/>
              <a:t>Giel</a:t>
            </a:r>
            <a:r>
              <a:rPr lang="pl-PL" sz="600" dirty="0"/>
              <a:t> 17:10, 6. </a:t>
            </a:r>
            <a:r>
              <a:rPr lang="pl-PL" sz="600" dirty="0" err="1"/>
              <a:t>Apr</a:t>
            </a:r>
            <a:r>
              <a:rPr lang="pl-PL" sz="600" dirty="0"/>
              <a:t> 2005 (CEST) - </a:t>
            </a:r>
            <a:r>
              <a:rPr lang="pl-PL" sz="600" dirty="0" err="1"/>
              <a:t>courtesy</a:t>
            </a:r>
            <a:r>
              <a:rPr lang="pl-PL" sz="600" dirty="0"/>
              <a:t> of </a:t>
            </a:r>
            <a:r>
              <a:rPr lang="pl-PL" sz="600" dirty="0" err="1"/>
              <a:t>Mr</a:t>
            </a:r>
            <a:r>
              <a:rPr lang="pl-PL" sz="600" dirty="0"/>
              <a:t>. Johannes Otto </a:t>
            </a:r>
            <a:r>
              <a:rPr lang="pl-PL" sz="600" dirty="0" err="1"/>
              <a:t>Först</a:t>
            </a:r>
            <a:r>
              <a:rPr lang="pl-PL" sz="600" dirty="0"/>
              <a:t>, CC BY-SA 3.0, https://commons.wikimedia.org/w/index.php?curid=3694004</a:t>
            </a:r>
          </a:p>
        </p:txBody>
      </p:sp>
    </p:spTree>
    <p:extLst>
      <p:ext uri="{BB962C8B-B14F-4D97-AF65-F5344CB8AC3E}">
        <p14:creationId xmlns:p14="http://schemas.microsoft.com/office/powerpoint/2010/main" val="81965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000" b="1" dirty="0" smtClean="0">
                <a:latin typeface="Bookman Old Style" panose="02050604050505020204" pitchFamily="18" charset="0"/>
              </a:rPr>
              <a:t>Wielki Piątek </a:t>
            </a:r>
            <a:br>
              <a:rPr lang="pl-PL" sz="5000" b="1" dirty="0" smtClean="0">
                <a:latin typeface="Bookman Old Style" panose="02050604050505020204" pitchFamily="18" charset="0"/>
              </a:rPr>
            </a:br>
            <a:r>
              <a:rPr lang="pl-PL" sz="4000" b="1" dirty="0" smtClean="0">
                <a:latin typeface="Bookman Old Style" panose="02050604050505020204" pitchFamily="18" charset="0"/>
              </a:rPr>
              <a:t>(II dzień </a:t>
            </a:r>
            <a:r>
              <a:rPr lang="pl-PL" sz="4000" b="1" dirty="0" err="1" smtClean="0">
                <a:latin typeface="Bookman Old Style" panose="02050604050505020204" pitchFamily="18" charset="0"/>
              </a:rPr>
              <a:t>Triduum</a:t>
            </a:r>
            <a:r>
              <a:rPr lang="pl-PL" sz="4000" b="1" dirty="0" smtClean="0">
                <a:latin typeface="Bookman Old Style" panose="02050604050505020204" pitchFamily="18" charset="0"/>
              </a:rPr>
              <a:t> Paschalnego)</a:t>
            </a:r>
            <a:endParaRPr lang="pl-PL" sz="4000" b="1" dirty="0"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825624"/>
            <a:ext cx="10280073" cy="5032375"/>
          </a:xfrm>
        </p:spPr>
        <p:txBody>
          <a:bodyPr>
            <a:normAutofit/>
          </a:bodyPr>
          <a:lstStyle/>
          <a:p>
            <a:pPr algn="just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dzień sądu, męki i śmierci Jezusa Chrystusa,</a:t>
            </a:r>
          </a:p>
          <a:p>
            <a:pPr marL="0" indent="0" algn="just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 smtClean="0">
                <a:latin typeface="Bookman Old Style" panose="02050604050505020204" pitchFamily="18" charset="0"/>
              </a:rPr>
              <a:t> na znak głębokiej żałoby odwiedzamy ,,Groby Pańskie”. Są to figury Jezusa Chrystusa znajdujące się w grocie przystrojonej kwiatami, </a:t>
            </a:r>
          </a:p>
          <a:p>
            <a:pPr marL="0" indent="0" algn="just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adoracja krzyża jest głównym elementem celebracji liturgii tego dnia,</a:t>
            </a:r>
          </a:p>
          <a:p>
            <a:pPr algn="just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v"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odprawiana jest wówczas droga krzyżowa. </a:t>
            </a:r>
            <a:endParaRPr lang="pl-PL" sz="3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7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000" b="1" dirty="0" smtClean="0">
                <a:latin typeface="Bookman Old Style" panose="02050604050505020204" pitchFamily="18" charset="0"/>
              </a:rPr>
              <a:t>Wielki Piątek </a:t>
            </a:r>
            <a:br>
              <a:rPr lang="pl-PL" sz="5000" b="1" dirty="0" smtClean="0">
                <a:latin typeface="Bookman Old Style" panose="02050604050505020204" pitchFamily="18" charset="0"/>
              </a:rPr>
            </a:br>
            <a:endParaRPr lang="pl-PL" sz="4000" b="1" dirty="0">
              <a:latin typeface="Bookman Old Style" panose="020506040505050202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61" y="1301294"/>
            <a:ext cx="8093677" cy="54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5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000" b="1" dirty="0" smtClean="0">
                <a:latin typeface="Bookman Old Style" panose="02050604050505020204" pitchFamily="18" charset="0"/>
              </a:rPr>
              <a:t>Ciekawostka</a:t>
            </a:r>
            <a:endParaRPr lang="pl-PL" sz="5000" b="1" dirty="0"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1039488">
            <a:off x="3044536" y="1742496"/>
            <a:ext cx="6102927" cy="4351338"/>
          </a:xfrm>
        </p:spPr>
        <p:txBody>
          <a:bodyPr>
            <a:normAutofit/>
          </a:bodyPr>
          <a:lstStyle/>
          <a:p>
            <a:pPr algn="just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 smtClean="0">
                <a:latin typeface="Bookman Old Style" panose="02050604050505020204" pitchFamily="18" charset="0"/>
              </a:rPr>
              <a:t> Jezus Chrystus umarł na krzyżu, kiedy miał 33 lata. </a:t>
            </a:r>
          </a:p>
          <a:p>
            <a:pPr marL="0" indent="0" algn="just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Jeszcze do niedawna na sutannie (szata kapłana) musiały znajdować się właśnie 33 guziki. </a:t>
            </a:r>
            <a:endParaRPr lang="pl-PL" sz="3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Wielka Sobota</a:t>
            </a:r>
            <a:br>
              <a:rPr lang="pl-PL" sz="5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4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(III dzień </a:t>
            </a:r>
            <a:r>
              <a:rPr lang="pl-PL" sz="40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Triduum</a:t>
            </a:r>
            <a:r>
              <a:rPr lang="pl-PL" sz="4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Paschalnego)</a:t>
            </a:r>
            <a:endParaRPr lang="pl-PL" sz="40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928466"/>
          </a:xfrm>
        </p:spPr>
        <p:txBody>
          <a:bodyPr>
            <a:normAutofit lnSpcReduction="10000"/>
          </a:bodyPr>
          <a:lstStyle/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 smtClean="0">
                <a:latin typeface="Bookman Old Style" panose="02050604050505020204" pitchFamily="18" charset="0"/>
              </a:rPr>
              <a:t> to dzień przygotowania do radości Zmartwychwstania Chrystusa,</a:t>
            </a:r>
          </a:p>
          <a:p>
            <a:pPr marL="0" indent="0" algn="just">
              <a:buClr>
                <a:schemeClr val="accent6">
                  <a:lumMod val="50000"/>
                </a:schemeClr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czuwamy wtedy przy grobie Jezusa,</a:t>
            </a:r>
          </a:p>
          <a:p>
            <a:pPr marL="0" indent="0" algn="just">
              <a:buClr>
                <a:schemeClr val="accent6">
                  <a:lumMod val="50000"/>
                </a:schemeClr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w Kościele święcone są pokarmy, woda oraz ogień, </a:t>
            </a:r>
          </a:p>
          <a:p>
            <a:pPr marL="0" indent="0" algn="just">
              <a:buClr>
                <a:schemeClr val="accent6">
                  <a:lumMod val="50000"/>
                </a:schemeClr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obchodom Wigilii Paschalnej towarzyszy nabożeństwo celebrujące przejścia ze śmierci do nowego życia, czyli zmartwychwstania. 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v"/>
            </a:pPr>
            <a:endParaRPr lang="pl-PL" sz="3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2229">
            <a:off x="2288321" y="1571257"/>
            <a:ext cx="6482532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trzałka w prawo 2"/>
          <p:cNvSpPr/>
          <p:nvPr/>
        </p:nvSpPr>
        <p:spPr>
          <a:xfrm rot="1339916">
            <a:off x="2129135" y="2465772"/>
            <a:ext cx="1122630" cy="570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trzałka w prawo 3"/>
          <p:cNvSpPr/>
          <p:nvPr/>
        </p:nvSpPr>
        <p:spPr>
          <a:xfrm rot="3288839">
            <a:off x="3533185" y="2054743"/>
            <a:ext cx="1122630" cy="570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/>
          <p:cNvSpPr/>
          <p:nvPr/>
        </p:nvSpPr>
        <p:spPr>
          <a:xfrm rot="15875993">
            <a:off x="6159372" y="5277453"/>
            <a:ext cx="1122630" cy="570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 rot="7109945">
            <a:off x="6295368" y="2002788"/>
            <a:ext cx="1122630" cy="570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/>
          <p:cNvSpPr/>
          <p:nvPr/>
        </p:nvSpPr>
        <p:spPr>
          <a:xfrm rot="9525801">
            <a:off x="7440321" y="3625325"/>
            <a:ext cx="1122630" cy="570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 rot="20124928">
            <a:off x="4334094" y="5277453"/>
            <a:ext cx="1122630" cy="570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prawo 9"/>
          <p:cNvSpPr/>
          <p:nvPr/>
        </p:nvSpPr>
        <p:spPr>
          <a:xfrm rot="5400000">
            <a:off x="4925003" y="2274325"/>
            <a:ext cx="1122630" cy="570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8711148" y="3441371"/>
            <a:ext cx="1890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Bookman Old Style" panose="02050604050505020204" pitchFamily="18" charset="0"/>
              </a:rPr>
              <a:t>j</a:t>
            </a:r>
            <a:r>
              <a:rPr lang="pl-PL" b="1" dirty="0" smtClean="0">
                <a:latin typeface="Bookman Old Style" panose="02050604050505020204" pitchFamily="18" charset="0"/>
              </a:rPr>
              <a:t>ajka, pisanki - nowe </a:t>
            </a:r>
            <a:r>
              <a:rPr lang="pl-PL" b="1" dirty="0" smtClean="0">
                <a:latin typeface="Bookman Old Style" panose="02050604050505020204" pitchFamily="18" charset="0"/>
              </a:rPr>
              <a:t>życie, zwycięstwo nad śmiercią</a:t>
            </a:r>
            <a:endParaRPr lang="pl-PL" b="1" dirty="0">
              <a:latin typeface="Bookman Old Style" panose="02050604050505020204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898025" y="1197749"/>
            <a:ext cx="190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Bookman Old Style" panose="02050604050505020204" pitchFamily="18" charset="0"/>
              </a:rPr>
              <a:t>w</a:t>
            </a:r>
            <a:r>
              <a:rPr lang="pl-PL" b="1" dirty="0" smtClean="0">
                <a:latin typeface="Bookman Old Style" panose="02050604050505020204" pitchFamily="18" charset="0"/>
              </a:rPr>
              <a:t>ędlina - dobrobyt</a:t>
            </a:r>
            <a:endParaRPr lang="pl-PL" b="1" dirty="0">
              <a:latin typeface="Bookman Old Style" panose="020506040505050202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383942" y="5748950"/>
            <a:ext cx="1718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Bookman Old Style" panose="02050604050505020204" pitchFamily="18" charset="0"/>
              </a:rPr>
              <a:t>c</a:t>
            </a:r>
            <a:r>
              <a:rPr lang="pl-PL" b="1" dirty="0" smtClean="0">
                <a:latin typeface="Bookman Old Style" panose="02050604050505020204" pitchFamily="18" charset="0"/>
              </a:rPr>
              <a:t>hrzan - gorycz </a:t>
            </a:r>
            <a:r>
              <a:rPr lang="pl-PL" b="1" dirty="0" smtClean="0">
                <a:latin typeface="Bookman Old Style" panose="02050604050505020204" pitchFamily="18" charset="0"/>
              </a:rPr>
              <a:t>męki Chrystusa</a:t>
            </a:r>
            <a:endParaRPr lang="pl-PL" b="1" dirty="0">
              <a:latin typeface="Bookman Old Style" panose="02050604050505020204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561106" y="5271578"/>
            <a:ext cx="2064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Bookman Old Style" panose="02050604050505020204" pitchFamily="18" charset="0"/>
              </a:rPr>
              <a:t>b</a:t>
            </a:r>
            <a:r>
              <a:rPr lang="pl-PL" b="1" dirty="0" smtClean="0">
                <a:latin typeface="Bookman Old Style" panose="02050604050505020204" pitchFamily="18" charset="0"/>
              </a:rPr>
              <a:t>abka - słodycz </a:t>
            </a:r>
            <a:r>
              <a:rPr lang="pl-PL" b="1" dirty="0" smtClean="0">
                <a:latin typeface="Bookman Old Style" panose="02050604050505020204" pitchFamily="18" charset="0"/>
              </a:rPr>
              <a:t>– nagroda za post</a:t>
            </a:r>
            <a:endParaRPr lang="pl-PL" b="1" dirty="0">
              <a:latin typeface="Bookman Old Style" panose="02050604050505020204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966356" y="1970595"/>
            <a:ext cx="1436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Bookman Old Style" panose="02050604050505020204" pitchFamily="18" charset="0"/>
              </a:rPr>
              <a:t>b</a:t>
            </a:r>
            <a:r>
              <a:rPr lang="pl-PL" b="1" dirty="0" smtClean="0">
                <a:latin typeface="Bookman Old Style" panose="02050604050505020204" pitchFamily="18" charset="0"/>
              </a:rPr>
              <a:t>ukszpan, bazie - nadzieja</a:t>
            </a:r>
            <a:endParaRPr lang="pl-PL" b="1" dirty="0">
              <a:latin typeface="Bookman Old Style" panose="02050604050505020204" pitchFamily="18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318028" y="1207609"/>
            <a:ext cx="1600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Bookman Old Style" panose="02050604050505020204" pitchFamily="18" charset="0"/>
              </a:rPr>
              <a:t>c</a:t>
            </a:r>
            <a:r>
              <a:rPr lang="pl-PL" b="1" dirty="0" smtClean="0">
                <a:latin typeface="Bookman Old Style" panose="02050604050505020204" pitchFamily="18" charset="0"/>
              </a:rPr>
              <a:t>hleb - pokarm </a:t>
            </a:r>
            <a:r>
              <a:rPr lang="pl-PL" b="1" dirty="0" smtClean="0">
                <a:latin typeface="Bookman Old Style" panose="02050604050505020204" pitchFamily="18" charset="0"/>
              </a:rPr>
              <a:t>dla ducha</a:t>
            </a:r>
            <a:endParaRPr lang="pl-PL" b="1" dirty="0">
              <a:latin typeface="Bookman Old Style" panose="020506040505050202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145473"/>
            <a:ext cx="120950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Symbolika pokarmów składających się na tzw. święconkę</a:t>
            </a:r>
            <a:endParaRPr lang="pl-PL" sz="3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135317" y="1315024"/>
            <a:ext cx="154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Bookman Old Style" panose="02050604050505020204" pitchFamily="18" charset="0"/>
              </a:rPr>
              <a:t>b</a:t>
            </a:r>
            <a:r>
              <a:rPr lang="pl-PL" b="1" dirty="0" smtClean="0">
                <a:latin typeface="Bookman Old Style" panose="02050604050505020204" pitchFamily="18" charset="0"/>
              </a:rPr>
              <a:t>aranek - niewinność</a:t>
            </a:r>
            <a:endParaRPr lang="pl-PL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3798" y="135082"/>
            <a:ext cx="680686" cy="6193289"/>
          </a:xfrm>
        </p:spPr>
        <p:txBody>
          <a:bodyPr vert="wordArtVert">
            <a:noAutofit/>
          </a:bodyPr>
          <a:lstStyle/>
          <a:p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PISANKI</a:t>
            </a:r>
            <a:endParaRPr lang="pl-PL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" y="208299"/>
            <a:ext cx="3295352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098" y="3170342"/>
            <a:ext cx="2688434" cy="1630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b="12891"/>
          <a:stretch/>
        </p:blipFill>
        <p:spPr>
          <a:xfrm>
            <a:off x="8342400" y="1611727"/>
            <a:ext cx="3306206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55" y="4998570"/>
            <a:ext cx="2981399" cy="1708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064" y="4332599"/>
            <a:ext cx="288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trzałka w lewo 10"/>
          <p:cNvSpPr/>
          <p:nvPr/>
        </p:nvSpPr>
        <p:spPr>
          <a:xfrm>
            <a:off x="3296176" y="683351"/>
            <a:ext cx="8187110" cy="954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kraszanki</a:t>
            </a:r>
            <a:r>
              <a:rPr lang="pl-PL" b="1" dirty="0"/>
              <a:t> – jajka bez wzorów lub barwione w wywarze roślinnym lub barwniku, </a:t>
            </a:r>
          </a:p>
        </p:txBody>
      </p:sp>
      <p:sp>
        <p:nvSpPr>
          <p:cNvPr id="12" name="Strzałka w prawo 11"/>
          <p:cNvSpPr/>
          <p:nvPr/>
        </p:nvSpPr>
        <p:spPr>
          <a:xfrm>
            <a:off x="301336" y="2576945"/>
            <a:ext cx="7638630" cy="654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p</a:t>
            </a:r>
            <a:r>
              <a:rPr lang="pl-PL" b="1" dirty="0" smtClean="0">
                <a:solidFill>
                  <a:srgbClr val="002060"/>
                </a:solidFill>
              </a:rPr>
              <a:t>isanki wykonane techniką reliefową </a:t>
            </a:r>
            <a:r>
              <a:rPr lang="pl-PL" b="1" dirty="0" smtClean="0"/>
              <a:t>(skrobanie, wydrapywanie wzoru)</a:t>
            </a:r>
            <a:endParaRPr lang="pl-PL" b="1" dirty="0"/>
          </a:p>
        </p:txBody>
      </p:sp>
      <p:sp>
        <p:nvSpPr>
          <p:cNvPr id="13" name="Strzałka w lewo 12"/>
          <p:cNvSpPr/>
          <p:nvPr/>
        </p:nvSpPr>
        <p:spPr>
          <a:xfrm>
            <a:off x="2587336" y="3543769"/>
            <a:ext cx="8836462" cy="9283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p</a:t>
            </a:r>
            <a:r>
              <a:rPr lang="pl-PL" b="1" dirty="0" smtClean="0">
                <a:solidFill>
                  <a:srgbClr val="002060"/>
                </a:solidFill>
              </a:rPr>
              <a:t>isanki wykonane techniką batikową</a:t>
            </a:r>
            <a:r>
              <a:rPr lang="pl-PL" b="1" dirty="0" smtClean="0"/>
              <a:t>, woskową – wzory wykonane woskiem, następnie zanurzenie jajka w barwniku</a:t>
            </a:r>
            <a:endParaRPr lang="pl-PL" b="1" dirty="0"/>
          </a:p>
        </p:txBody>
      </p:sp>
      <p:sp>
        <p:nvSpPr>
          <p:cNvPr id="14" name="Strzałka w prawo 13"/>
          <p:cNvSpPr/>
          <p:nvPr/>
        </p:nvSpPr>
        <p:spPr>
          <a:xfrm>
            <a:off x="3470565" y="4874507"/>
            <a:ext cx="5148168" cy="519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f</a:t>
            </a:r>
            <a:r>
              <a:rPr lang="pl-PL" b="1" dirty="0" smtClean="0">
                <a:solidFill>
                  <a:srgbClr val="002060"/>
                </a:solidFill>
              </a:rPr>
              <a:t>rywolitki</a:t>
            </a:r>
            <a:r>
              <a:rPr lang="pl-PL" b="1" dirty="0" smtClean="0"/>
              <a:t> – jajka w koronkowych ,,koszulkach”</a:t>
            </a:r>
            <a:endParaRPr lang="pl-PL" b="1" dirty="0"/>
          </a:p>
        </p:txBody>
      </p:sp>
      <p:sp>
        <p:nvSpPr>
          <p:cNvPr id="15" name="Strzałka w lewo 14"/>
          <p:cNvSpPr/>
          <p:nvPr/>
        </p:nvSpPr>
        <p:spPr>
          <a:xfrm>
            <a:off x="3296176" y="5922818"/>
            <a:ext cx="4154106" cy="6961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jajka ażurowe </a:t>
            </a:r>
            <a:r>
              <a:rPr lang="pl-PL" b="1" dirty="0" smtClean="0"/>
              <a:t>wykonane z wydmuszek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20908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691" y="365125"/>
            <a:ext cx="11229109" cy="1325563"/>
          </a:xfrm>
        </p:spPr>
        <p:txBody>
          <a:bodyPr>
            <a:normAutofit fontScale="90000"/>
          </a:bodyPr>
          <a:lstStyle/>
          <a:p>
            <a:r>
              <a:rPr lang="pl-PL" sz="56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Wielka Niedziela </a:t>
            </a:r>
            <a:r>
              <a:rPr lang="pl-PL" sz="5000" b="1" dirty="0" smtClean="0">
                <a:solidFill>
                  <a:srgbClr val="996600"/>
                </a:solidFill>
                <a:latin typeface="Bookman Old Style" panose="02050604050505020204" pitchFamily="18" charset="0"/>
              </a:rPr>
              <a:t/>
            </a:r>
            <a:br>
              <a:rPr lang="pl-PL" sz="5000" b="1" dirty="0" smtClean="0">
                <a:solidFill>
                  <a:srgbClr val="996600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rgbClr val="996600"/>
                </a:solidFill>
                <a:latin typeface="Bookman Old Style" panose="02050604050505020204" pitchFamily="18" charset="0"/>
              </a:rPr>
              <a:t>(Wielkanoc, Zmartwychwstanie Pańskie)</a:t>
            </a:r>
            <a:endParaRPr lang="pl-PL" b="1" dirty="0">
              <a:solidFill>
                <a:srgbClr val="99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4691" y="1825625"/>
            <a:ext cx="11845636" cy="4866120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996600"/>
              </a:buClr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282" y="1558685"/>
            <a:ext cx="8267943" cy="54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5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691" y="365125"/>
            <a:ext cx="11229109" cy="1325563"/>
          </a:xfrm>
        </p:spPr>
        <p:txBody>
          <a:bodyPr>
            <a:normAutofit fontScale="90000"/>
          </a:bodyPr>
          <a:lstStyle/>
          <a:p>
            <a:r>
              <a:rPr lang="pl-PL" sz="56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Wielka Niedziela </a:t>
            </a:r>
            <a:r>
              <a:rPr lang="pl-PL" sz="5000" b="1" dirty="0" smtClean="0">
                <a:solidFill>
                  <a:srgbClr val="996600"/>
                </a:solidFill>
                <a:latin typeface="Bookman Old Style" panose="02050604050505020204" pitchFamily="18" charset="0"/>
              </a:rPr>
              <a:t/>
            </a:r>
            <a:br>
              <a:rPr lang="pl-PL" sz="5000" b="1" dirty="0" smtClean="0">
                <a:solidFill>
                  <a:srgbClr val="996600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rgbClr val="996600"/>
                </a:solidFill>
                <a:latin typeface="Bookman Old Style" panose="02050604050505020204" pitchFamily="18" charset="0"/>
              </a:rPr>
              <a:t>(Wielkanoc, Zmartwychwstanie Pańskie)</a:t>
            </a:r>
            <a:endParaRPr lang="pl-PL" b="1" dirty="0">
              <a:solidFill>
                <a:srgbClr val="99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4691" y="1825625"/>
            <a:ext cx="11845636" cy="4866120"/>
          </a:xfrm>
        </p:spPr>
        <p:txBody>
          <a:bodyPr>
            <a:normAutofit/>
          </a:bodyPr>
          <a:lstStyle/>
          <a:p>
            <a:pPr algn="just">
              <a:buClr>
                <a:srgbClr val="996600"/>
              </a:buClr>
              <a:buFont typeface="Wingdings" panose="05000000000000000000" pitchFamily="2" charset="2"/>
              <a:buChar char="v"/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najstarsze i najważniejsze święto dla chrześcijan, </a:t>
            </a:r>
          </a:p>
          <a:p>
            <a:pPr algn="just">
              <a:buClr>
                <a:srgbClr val="99660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upamiętnienie Zmartwychwstania Jezusa Chrystusa,</a:t>
            </a:r>
          </a:p>
          <a:p>
            <a:pPr algn="just">
              <a:buClr>
                <a:srgbClr val="99660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obrzędy z nią związane zaczynają się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już w sobotni wieczór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zapaleniem paschału </a:t>
            </a: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świecy symbolizującej zmartwychwstałego Chrystusa, </a:t>
            </a:r>
          </a:p>
          <a:p>
            <a:pPr algn="just">
              <a:buClr>
                <a:srgbClr val="99660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Mszę rezurekcyjną poprzedza procesja z Najświętszym Sakramentem,</a:t>
            </a:r>
          </a:p>
          <a:p>
            <a:pPr algn="just">
              <a:buClr>
                <a:srgbClr val="99660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 nabożeństwie zasiada się do świątecznego śniadania, kiedy spożywane są potrawy święcone w Wielką Sobotę.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355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7648"/>
          </a:xfrm>
        </p:spPr>
        <p:txBody>
          <a:bodyPr>
            <a:normAutofit fontScale="90000"/>
          </a:bodyPr>
          <a:lstStyle/>
          <a:p>
            <a:r>
              <a:rPr lang="pl-PL" sz="5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Wielki Poniedziałek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(Przewodni, lany poniedziałek lub śmigus dyngus)</a:t>
            </a: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68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Wielkanoc</a:t>
            </a:r>
            <a:endParaRPr lang="pl-PL" sz="5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pl-PL" b="1" dirty="0" smtClean="0"/>
              <a:t> </a:t>
            </a:r>
            <a:r>
              <a:rPr lang="pl-PL" sz="3000" b="1" dirty="0" smtClean="0"/>
              <a:t>to święto ,,ruchome” – jego data nie jest stała, przypada zawsze w okresie wiosennym,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v"/>
            </a:pPr>
            <a:endParaRPr lang="pl-PL" sz="3000" b="1" dirty="0" smtClean="0"/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b="1" dirty="0"/>
              <a:t> </a:t>
            </a:r>
            <a:r>
              <a:rPr lang="pl-PL" sz="3000" b="1" dirty="0" smtClean="0"/>
              <a:t>następuje po 40-sto dniowym okresie Wielkiego Postu.  </a:t>
            </a:r>
            <a:endParaRPr lang="pl-PL" sz="3000" b="1" dirty="0"/>
          </a:p>
        </p:txBody>
      </p:sp>
    </p:spTree>
    <p:extLst>
      <p:ext uri="{BB962C8B-B14F-4D97-AF65-F5344CB8AC3E}">
        <p14:creationId xmlns:p14="http://schemas.microsoft.com/office/powerpoint/2010/main" val="5849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7648"/>
          </a:xfrm>
        </p:spPr>
        <p:txBody>
          <a:bodyPr>
            <a:normAutofit fontScale="90000"/>
          </a:bodyPr>
          <a:lstStyle/>
          <a:p>
            <a:r>
              <a:rPr lang="pl-PL" sz="5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Wielki Poniedziałek</a:t>
            </a:r>
            <a:r>
              <a:rPr lang="pl-PL" dirty="0" smtClean="0">
                <a:solidFill>
                  <a:srgbClr val="0070C0"/>
                </a:solidFill>
              </a:rPr>
              <a:t/>
            </a:r>
            <a:br>
              <a:rPr lang="pl-PL" dirty="0" smtClean="0">
                <a:solidFill>
                  <a:srgbClr val="0070C0"/>
                </a:solidFill>
              </a:rPr>
            </a:br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(Przewodni, lany poniedziałek lub śmigus dyngus)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5245" y="1537855"/>
            <a:ext cx="11492346" cy="463910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dirty="0" smtClean="0">
                <a:latin typeface="Bookman Old Style" panose="02050604050505020204" pitchFamily="18" charset="0"/>
              </a:rPr>
              <a:t> </a:t>
            </a:r>
            <a:r>
              <a:rPr lang="pl-PL" b="1" dirty="0" smtClean="0">
                <a:latin typeface="Bookman Old Style" panose="02050604050505020204" pitchFamily="18" charset="0"/>
              </a:rPr>
              <a:t>tradycyjnie wtykano palmowe krzyżyki w ziemię, by uchronić miejsce przed klęskami (pożarem, powodzią czy suszą),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pl-PL" b="1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l-PL" b="1" dirty="0" smtClean="0">
                <a:latin typeface="Bookman Old Style" panose="02050604050505020204" pitchFamily="18" charset="0"/>
              </a:rPr>
              <a:t> dawniej po wsiach niektórych regionów Polski chodzili przebierańcy zwani ,,dziadami </a:t>
            </a:r>
            <a:r>
              <a:rPr lang="pl-PL" b="1" dirty="0" err="1" smtClean="0">
                <a:latin typeface="Bookman Old Style" panose="02050604050505020204" pitchFamily="18" charset="0"/>
              </a:rPr>
              <a:t>śmirgutnymi</a:t>
            </a:r>
            <a:r>
              <a:rPr lang="pl-PL" b="1" dirty="0" smtClean="0">
                <a:latin typeface="Bookman Old Style" panose="02050604050505020204" pitchFamily="18" charset="0"/>
              </a:rPr>
              <a:t>”. W czasie pochodów przedstawiali rymowe teksty, prosząc o dary (np. jajka),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endParaRPr lang="pl-PL" b="1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l-PL" b="1" dirty="0">
                <a:latin typeface="Bookman Old Style" panose="02050604050505020204" pitchFamily="18" charset="0"/>
              </a:rPr>
              <a:t> </a:t>
            </a:r>
            <a:r>
              <a:rPr lang="pl-PL" b="1" dirty="0" smtClean="0">
                <a:latin typeface="Bookman Old Style" panose="02050604050505020204" pitchFamily="18" charset="0"/>
              </a:rPr>
              <a:t>polewanie wodą dawniej świadczyło o zainteresowaniu kawalerów panną. Obecnie, choć w bardziej symbolicznej formie jest kultywowany do dzisiaj. </a:t>
            </a:r>
            <a:endParaRPr lang="pl-PL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Bibliografia i </a:t>
            </a:r>
            <a:r>
              <a:rPr lang="pl-PL" dirty="0" err="1" smtClean="0"/>
              <a:t>Netografia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dirty="0" smtClean="0"/>
              <a:t>M. D. Cetera, U. </a:t>
            </a:r>
            <a:r>
              <a:rPr lang="pl-PL" dirty="0" err="1" smtClean="0"/>
              <a:t>Gieroń</a:t>
            </a:r>
            <a:r>
              <a:rPr lang="pl-PL" dirty="0" smtClean="0"/>
              <a:t>, ,,Tradycje i zwyczaje regionu tarnowskiego”, Tarnów 2019.</a:t>
            </a:r>
          </a:p>
          <a:p>
            <a:pPr marL="514350" indent="-514350">
              <a:buAutoNum type="arabicPeriod"/>
            </a:pPr>
            <a:r>
              <a:rPr lang="pl-PL" dirty="0"/>
              <a:t> </a:t>
            </a:r>
            <a:r>
              <a:rPr lang="pl-PL" dirty="0" smtClean="0">
                <a:hlinkClick r:id="rId2"/>
              </a:rPr>
              <a:t>www.biblia.deon.pl</a:t>
            </a:r>
            <a:r>
              <a:rPr lang="pl-PL" dirty="0" smtClean="0"/>
              <a:t>,</a:t>
            </a:r>
          </a:p>
          <a:p>
            <a:pPr marL="514350" indent="-514350">
              <a:buAutoNum type="arabicPeriod"/>
            </a:pPr>
            <a:r>
              <a:rPr lang="pl-PL" dirty="0"/>
              <a:t> </a:t>
            </a:r>
            <a:r>
              <a:rPr lang="pl-PL" dirty="0" smtClean="0">
                <a:hlinkClick r:id="rId3"/>
              </a:rPr>
              <a:t>www.wikipedia.pl</a:t>
            </a:r>
            <a:r>
              <a:rPr lang="pl-PL" dirty="0" smtClean="0"/>
              <a:t>,</a:t>
            </a:r>
          </a:p>
          <a:p>
            <a:pPr marL="514350" indent="-514350">
              <a:buAutoNum type="arabicPeriod"/>
            </a:pPr>
            <a:r>
              <a:rPr lang="pl-PL" dirty="0"/>
              <a:t> </a:t>
            </a:r>
            <a:r>
              <a:rPr lang="pl-PL" dirty="0" smtClean="0">
                <a:hlinkClick r:id="rId4"/>
              </a:rPr>
              <a:t>www.pixabay.pl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000" b="1" dirty="0" smtClean="0">
                <a:solidFill>
                  <a:srgbClr val="003300"/>
                </a:solidFill>
                <a:latin typeface="Bookman Old Style" panose="02050604050505020204" pitchFamily="18" charset="0"/>
              </a:rPr>
              <a:t>Niedziela Palmowa </a:t>
            </a:r>
            <a:br>
              <a:rPr lang="pl-PL" sz="5000" b="1" dirty="0" smtClean="0">
                <a:solidFill>
                  <a:srgbClr val="003300"/>
                </a:solidFill>
                <a:latin typeface="Bookman Old Style" panose="02050604050505020204" pitchFamily="18" charset="0"/>
              </a:rPr>
            </a:br>
            <a:r>
              <a:rPr lang="pl-PL" sz="3200" b="1" dirty="0" smtClean="0">
                <a:solidFill>
                  <a:srgbClr val="003300"/>
                </a:solidFill>
                <a:latin typeface="Bookman Old Style" panose="02050604050505020204" pitchFamily="18" charset="0"/>
              </a:rPr>
              <a:t>(Niedziela Męki Pańskiej lub Niedziela Kwietna) </a:t>
            </a:r>
            <a:endParaRPr lang="pl-PL" sz="3200" b="1" dirty="0">
              <a:solidFill>
                <a:srgbClr val="0033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6364" y="1766455"/>
            <a:ext cx="11845636" cy="5091546"/>
          </a:xfrm>
        </p:spPr>
        <p:txBody>
          <a:bodyPr>
            <a:normAutofit/>
          </a:bodyPr>
          <a:lstStyle/>
          <a:p>
            <a:pPr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3000" dirty="0" smtClean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ostatnia niedziela przed Wielkanocą, </a:t>
            </a:r>
          </a:p>
          <a:p>
            <a:pPr algn="just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l-PL" sz="3000" dirty="0" smtClean="0">
              <a:latin typeface="Bookman Old Style" panose="02050604050505020204" pitchFamily="18" charset="0"/>
            </a:endParaRPr>
          </a:p>
          <a:p>
            <a:pPr algn="just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l-PL" sz="3000" b="1" dirty="0" smtClean="0">
                <a:latin typeface="Bookman Old Style" panose="02050604050505020204" pitchFamily="18" charset="0"/>
              </a:rPr>
              <a:t>ustanowiona na pamiątkę wjazdu Jezusa Chrystusa do Jerozolimy,</a:t>
            </a:r>
          </a:p>
          <a:p>
            <a:pPr marL="0" indent="0" algn="just">
              <a:buClr>
                <a:srgbClr val="00B050"/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duchowy czas przygotowania do świąt Wielkiej Nocy oraz rozważania Męki Pańskiej, </a:t>
            </a:r>
          </a:p>
          <a:p>
            <a:pPr algn="just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według wierzeń poświęcona w kościele palma ma moc leczniczą, ochrony przed złem (np. chorobami, pożarem).</a:t>
            </a:r>
          </a:p>
        </p:txBody>
      </p:sp>
    </p:spTree>
    <p:extLst>
      <p:ext uri="{BB962C8B-B14F-4D97-AF65-F5344CB8AC3E}">
        <p14:creationId xmlns:p14="http://schemas.microsoft.com/office/powerpoint/2010/main" val="357137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5600" b="1" dirty="0" smtClean="0">
                <a:latin typeface="Bookman Old Style" panose="02050604050505020204" pitchFamily="18" charset="0"/>
              </a:rPr>
              <a:t>Mt 21, 1-11</a:t>
            </a:r>
            <a:r>
              <a:rPr lang="pl-PL" i="1" dirty="0" smtClean="0"/>
              <a:t/>
            </a:r>
            <a:br>
              <a:rPr lang="pl-PL" i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91044"/>
            <a:ext cx="10515600" cy="576695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000" i="1" dirty="0" smtClean="0"/>
              <a:t>1</a:t>
            </a:r>
            <a:r>
              <a:rPr lang="pl-PL" dirty="0" smtClean="0"/>
              <a:t> </a:t>
            </a:r>
            <a:r>
              <a:rPr lang="pl-PL" i="1" dirty="0" smtClean="0"/>
              <a:t>Gdy się przybliżyli do Jerozolimy i przyszli do Betfage na Górze Oliwnej, wtedy Jezus posłał dwóch uczniów </a:t>
            </a:r>
            <a:r>
              <a:rPr lang="pl-PL" sz="2000" i="1" dirty="0" smtClean="0"/>
              <a:t>2</a:t>
            </a:r>
            <a:r>
              <a:rPr lang="pl-PL" i="1" dirty="0" smtClean="0"/>
              <a:t> i rzekł im: «Idźcie do wsi, która jest przed wami, </a:t>
            </a:r>
            <a:br>
              <a:rPr lang="pl-PL" i="1" dirty="0" smtClean="0"/>
            </a:br>
            <a:r>
              <a:rPr lang="pl-PL" i="1" dirty="0" smtClean="0"/>
              <a:t>a zaraz znajdziecie oślicę uwiązaną i źrebię z nią. Odwiążcie je i przyprowadźcie do Mnie! </a:t>
            </a:r>
            <a:r>
              <a:rPr lang="pl-PL" sz="2000" i="1" dirty="0" smtClean="0"/>
              <a:t>3</a:t>
            </a:r>
            <a:r>
              <a:rPr lang="pl-PL" i="1" dirty="0" smtClean="0"/>
              <a:t> A gdyby wam kto co mówił, powiecie: "Pan ich potrzebuje, a zaraz je puści"». </a:t>
            </a:r>
            <a:r>
              <a:rPr lang="pl-PL" sz="2000" i="1" dirty="0" smtClean="0"/>
              <a:t>4</a:t>
            </a:r>
            <a:r>
              <a:rPr lang="pl-PL" i="1" dirty="0" smtClean="0"/>
              <a:t> Stało się to, żeby się spełniło słowo Proroka: </a:t>
            </a:r>
            <a:r>
              <a:rPr lang="pl-PL" sz="2000" i="1" dirty="0" smtClean="0"/>
              <a:t>5</a:t>
            </a:r>
            <a:r>
              <a:rPr lang="pl-PL" i="1" dirty="0" smtClean="0"/>
              <a:t> Powiedzcie Córze Syjońskiej: Oto Król twój przychodzi do Ciebie łagodny, siedzący na osiołku, źrebięciu oślicy. </a:t>
            </a:r>
            <a:r>
              <a:rPr lang="pl-PL" sz="2000" i="1" dirty="0" smtClean="0"/>
              <a:t>6</a:t>
            </a:r>
            <a:r>
              <a:rPr lang="pl-PL" i="1" dirty="0" smtClean="0"/>
              <a:t> Uczniowie poszli i uczynili, jak im Jezus polecił. </a:t>
            </a:r>
            <a:r>
              <a:rPr lang="pl-PL" sz="2000" i="1" dirty="0" smtClean="0"/>
              <a:t>7</a:t>
            </a:r>
            <a:r>
              <a:rPr lang="pl-PL" i="1" dirty="0" smtClean="0"/>
              <a:t> Przyprowadzili oślicę i źrebię </a:t>
            </a:r>
            <a:br>
              <a:rPr lang="pl-PL" i="1" dirty="0" smtClean="0"/>
            </a:br>
            <a:r>
              <a:rPr lang="pl-PL" i="1" dirty="0" smtClean="0"/>
              <a:t>i położyli na nie swe płaszcze, a On usiadł na nich. </a:t>
            </a:r>
            <a:r>
              <a:rPr lang="pl-PL" sz="2000" i="1" dirty="0" smtClean="0"/>
              <a:t>8</a:t>
            </a:r>
            <a:r>
              <a:rPr lang="pl-PL" i="1" dirty="0" smtClean="0"/>
              <a:t> A ogromny tłum słał swe płaszcze na drodze, inni obcinali gałązki z drzew i ścielili na drodze. </a:t>
            </a:r>
            <a:r>
              <a:rPr lang="pl-PL" sz="2000" i="1" dirty="0" smtClean="0"/>
              <a:t>9</a:t>
            </a:r>
            <a:r>
              <a:rPr lang="pl-PL" i="1" dirty="0" smtClean="0"/>
              <a:t> A tłumy, które Go poprzedzały i które szły za Nim, wołały głośno: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i="1" dirty="0" smtClean="0"/>
              <a:t> Hosanna</a:t>
            </a:r>
            <a:r>
              <a:rPr lang="pl-PL" i="1" baseline="30000" dirty="0" smtClean="0"/>
              <a:t> </a:t>
            </a:r>
            <a:r>
              <a:rPr lang="pl-PL" i="1" dirty="0" smtClean="0"/>
              <a:t>Synowi Dawida! Błogosławiony Ten, który przychodzi w imię Pańskie! Hosanna na wysokościach! </a:t>
            </a:r>
            <a:br>
              <a:rPr lang="pl-PL" i="1" dirty="0" smtClean="0"/>
            </a:br>
            <a:r>
              <a:rPr lang="pl-PL" sz="2000" i="1" dirty="0" smtClean="0"/>
              <a:t>10</a:t>
            </a:r>
            <a:r>
              <a:rPr lang="pl-PL" i="1" dirty="0" smtClean="0"/>
              <a:t> Gdy wjechał do Jerozolimy, poruszyło się całe miasto, i pytano: «Kto to jest?» </a:t>
            </a:r>
            <a:br>
              <a:rPr lang="pl-PL" i="1" dirty="0" smtClean="0"/>
            </a:br>
            <a:r>
              <a:rPr lang="pl-PL" sz="2000" i="1" dirty="0" smtClean="0"/>
              <a:t>11</a:t>
            </a:r>
            <a:r>
              <a:rPr lang="pl-PL" i="1" dirty="0" smtClean="0"/>
              <a:t> A tłumy odpowiadały: «To jest prorok, Jezus z Nazaretu w Galilei».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i="1" dirty="0" smtClean="0"/>
              <a:t>	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58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Ciekawostka</a:t>
            </a:r>
            <a:endParaRPr lang="pl-PL" sz="50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1250488">
            <a:off x="540329" y="2191494"/>
            <a:ext cx="6431972" cy="4351338"/>
          </a:xfrm>
        </p:spPr>
        <p:txBody>
          <a:bodyPr>
            <a:normAutofit/>
          </a:bodyPr>
          <a:lstStyle/>
          <a:p>
            <a:pPr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l-PL" sz="3000" b="1" dirty="0" smtClean="0">
                <a:latin typeface="Bookman Old Style" panose="02050604050505020204" pitchFamily="18" charset="0"/>
              </a:rPr>
              <a:t> w każdą Niedzielę Palmową </a:t>
            </a:r>
            <a:br>
              <a:rPr lang="pl-PL" sz="3000" b="1" dirty="0" smtClean="0">
                <a:latin typeface="Bookman Old Style" panose="02050604050505020204" pitchFamily="18" charset="0"/>
              </a:rPr>
            </a:br>
            <a:r>
              <a:rPr lang="pl-PL" sz="3000" b="1" dirty="0" smtClean="0">
                <a:latin typeface="Bookman Old Style" panose="02050604050505020204" pitchFamily="18" charset="0"/>
              </a:rPr>
              <a:t>w Lipnicy Murowanej od 1958 roku organizowany jest </a:t>
            </a:r>
            <a:r>
              <a:rPr lang="pl-PL" sz="3000" b="1" dirty="0" smtClean="0">
                <a:gradFill>
                  <a:gsLst>
                    <a:gs pos="71000">
                      <a:srgbClr val="00B050"/>
                    </a:gs>
                    <a:gs pos="53000">
                      <a:srgbClr val="7030A0"/>
                    </a:gs>
                    <a:gs pos="35000">
                      <a:srgbClr val="FF0000"/>
                    </a:gs>
                    <a:gs pos="17500">
                      <a:srgbClr val="FF6600"/>
                    </a:gs>
                    <a:gs pos="0">
                      <a:srgbClr val="FFFF00"/>
                    </a:gs>
                    <a:gs pos="87000">
                      <a:srgbClr val="00B0F0"/>
                    </a:gs>
                    <a:gs pos="100000">
                      <a:srgbClr val="002060"/>
                    </a:gs>
                  </a:gsLst>
                  <a:path path="circle">
                    <a:fillToRect l="50000" t="-80000" r="50000" b="180000"/>
                  </a:path>
                </a:gradFill>
                <a:latin typeface="Bookman Old Style" panose="02050604050505020204" pitchFamily="18" charset="0"/>
              </a:rPr>
              <a:t>Konkurs Lipnickich Palm </a:t>
            </a:r>
            <a:br>
              <a:rPr lang="pl-PL" sz="3000" b="1" dirty="0" smtClean="0">
                <a:gradFill>
                  <a:gsLst>
                    <a:gs pos="71000">
                      <a:srgbClr val="00B050"/>
                    </a:gs>
                    <a:gs pos="53000">
                      <a:srgbClr val="7030A0"/>
                    </a:gs>
                    <a:gs pos="35000">
                      <a:srgbClr val="FF0000"/>
                    </a:gs>
                    <a:gs pos="17500">
                      <a:srgbClr val="FF6600"/>
                    </a:gs>
                    <a:gs pos="0">
                      <a:srgbClr val="FFFF00"/>
                    </a:gs>
                    <a:gs pos="87000">
                      <a:srgbClr val="00B0F0"/>
                    </a:gs>
                    <a:gs pos="100000">
                      <a:srgbClr val="002060"/>
                    </a:gs>
                  </a:gsLst>
                  <a:path path="circle">
                    <a:fillToRect l="50000" t="-80000" r="50000" b="180000"/>
                  </a:path>
                </a:gradFill>
                <a:latin typeface="Bookman Old Style" panose="02050604050505020204" pitchFamily="18" charset="0"/>
              </a:rPr>
            </a:br>
            <a:r>
              <a:rPr lang="pl-PL" sz="3000" b="1" dirty="0" smtClean="0">
                <a:gradFill>
                  <a:gsLst>
                    <a:gs pos="71000">
                      <a:srgbClr val="00B050"/>
                    </a:gs>
                    <a:gs pos="53000">
                      <a:srgbClr val="7030A0"/>
                    </a:gs>
                    <a:gs pos="35000">
                      <a:srgbClr val="FF0000"/>
                    </a:gs>
                    <a:gs pos="17500">
                      <a:srgbClr val="FF6600"/>
                    </a:gs>
                    <a:gs pos="0">
                      <a:srgbClr val="FFFF00"/>
                    </a:gs>
                    <a:gs pos="87000">
                      <a:srgbClr val="00B0F0"/>
                    </a:gs>
                    <a:gs pos="100000">
                      <a:srgbClr val="002060"/>
                    </a:gs>
                  </a:gsLst>
                  <a:path path="circle">
                    <a:fillToRect l="50000" t="-80000" r="50000" b="180000"/>
                  </a:path>
                </a:gradFill>
                <a:latin typeface="Bookman Old Style" panose="02050604050505020204" pitchFamily="18" charset="0"/>
              </a:rPr>
              <a:t>i Rękodzieła Artystycznego </a:t>
            </a:r>
            <a:r>
              <a:rPr lang="pl-PL" sz="3000" b="1" dirty="0" smtClean="0">
                <a:latin typeface="Bookman Old Style" panose="02050604050505020204" pitchFamily="18" charset="0"/>
              </a:rPr>
              <a:t>. </a:t>
            </a:r>
            <a:endParaRPr lang="pl-PL" sz="3000" b="1" dirty="0">
              <a:latin typeface="Bookman Old Style" panose="0205060405050502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23837">
            <a:off x="6451097" y="1078058"/>
            <a:ext cx="5862595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1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4681" y="271607"/>
            <a:ext cx="10515600" cy="1325563"/>
          </a:xfrm>
        </p:spPr>
        <p:txBody>
          <a:bodyPr>
            <a:normAutofit/>
          </a:bodyPr>
          <a:lstStyle/>
          <a:p>
            <a:r>
              <a:rPr lang="pl-PL" sz="5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Wielki Tydzień </a:t>
            </a:r>
            <a:endParaRPr lang="pl-PL" sz="5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następuje po Niedzieli Palmowej,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to czas praktyk religijnych (nawiedzanie świątyń, przystępowanie do spowiedzi),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trwają wtedy intensywne przygotowania do świąt Wielkiej Nocy (porządkowanie domów i mieszkań, gotowanie i pieczenie ciast),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71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Wielki Czwartek </a:t>
            </a:r>
            <a:br>
              <a:rPr lang="pl-PL" sz="5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565564"/>
            <a:ext cx="8640000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62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Wielki Czwartek </a:t>
            </a:r>
            <a:br>
              <a:rPr lang="pl-PL" sz="5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 </a:t>
            </a:r>
            <a:r>
              <a:rPr lang="pl-PL" sz="3200" b="1" dirty="0" smtClean="0">
                <a:latin typeface="Bookman Old Style" panose="02050604050505020204" pitchFamily="18" charset="0"/>
              </a:rPr>
              <a:t>przed południem odprawiana jest </a:t>
            </a:r>
            <a:r>
              <a:rPr lang="pl-PL" sz="32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Msza Krzyżma</a:t>
            </a:r>
            <a:r>
              <a:rPr lang="pl-PL" sz="3200" b="1" dirty="0" smtClean="0">
                <a:latin typeface="Bookman Old Style" panose="02050604050505020204" pitchFamily="18" charset="0"/>
              </a:rPr>
              <a:t>. Biskup wraz z kapłanami święci olej chorych i olej krzyżma. Te rozesłane zostaną do wszystkich parafii w diecezji, by używać ich przy sprawowaniu sakramentów chrztu, bierzmowania i namaszczenia chorych. </a:t>
            </a:r>
          </a:p>
          <a:p>
            <a:pPr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pl-PL" sz="32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pl-PL" sz="3200" b="1" dirty="0">
                <a:latin typeface="Bookman Old Style" panose="02050604050505020204" pitchFamily="18" charset="0"/>
              </a:rPr>
              <a:t> </a:t>
            </a:r>
            <a:r>
              <a:rPr lang="pl-PL" sz="32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Msza Ostatniej Wieczerzy/Msza Wieczerzy Pańskiej</a:t>
            </a:r>
            <a:r>
              <a:rPr lang="pl-PL" sz="3200" b="1" dirty="0" smtClean="0">
                <a:latin typeface="Bookman Old Style" panose="02050604050505020204" pitchFamily="18" charset="0"/>
              </a:rPr>
              <a:t> sprawowana jest wieczorem. Stanowi pamiątkę ustanowienie przez Jezusa Chrystusa Eucharystii i sakramentu kapłaństwa. Obrzęd obycia nóg jest symbolem bezgranicznej miłości bliźniego. </a:t>
            </a:r>
            <a:endParaRPr lang="pl-PL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Palenie Judasza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(zwyczaj ludowy)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37854"/>
            <a:ext cx="5417128" cy="5320145"/>
          </a:xfrm>
        </p:spPr>
        <p:txBody>
          <a:bodyPr>
            <a:normAutofit fontScale="92500" lnSpcReduction="10000"/>
          </a:bodyPr>
          <a:lstStyle/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symboliczne palenie słomianej kukły Judasza ma na celu przepędzenie złych mocy oraz wszelkich oznak zimy. </a:t>
            </a:r>
          </a:p>
          <a:p>
            <a:pPr marL="0" indent="0" algn="just">
              <a:buClr>
                <a:srgbClr val="002060"/>
              </a:buClr>
              <a:buNone/>
            </a:pPr>
            <a:endParaRPr lang="pl-PL" sz="3000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pl-PL" sz="3000" b="1" dirty="0">
                <a:latin typeface="Bookman Old Style" panose="02050604050505020204" pitchFamily="18" charset="0"/>
              </a:rPr>
              <a:t> </a:t>
            </a:r>
            <a:r>
              <a:rPr lang="pl-PL" sz="3000" b="1" dirty="0" smtClean="0">
                <a:latin typeface="Bookman Old Style" panose="02050604050505020204" pitchFamily="18" charset="0"/>
              </a:rPr>
              <a:t>Judasz jest symbolem zdrajcy. Za 30 srebrników zdradził Jezusa Chrystusa, wydając go na śmierć. 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endParaRPr lang="pl-PL" sz="3000" b="1" dirty="0">
              <a:latin typeface="Bookman Old Style" panose="02050604050505020204" pitchFamily="18" charset="0"/>
            </a:endParaRP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pl-PL" sz="3000" b="1" dirty="0" smtClean="0">
                <a:latin typeface="Bookman Old Style" panose="02050604050505020204" pitchFamily="18" charset="0"/>
              </a:rPr>
              <a:t> zwyczaj praktykowany </a:t>
            </a:r>
            <a:br>
              <a:rPr lang="pl-PL" sz="3000" b="1" dirty="0" smtClean="0">
                <a:latin typeface="Bookman Old Style" panose="02050604050505020204" pitchFamily="18" charset="0"/>
              </a:rPr>
            </a:br>
            <a:r>
              <a:rPr lang="pl-PL" sz="3000" b="1" dirty="0" smtClean="0">
                <a:latin typeface="Bookman Old Style" panose="02050604050505020204" pitchFamily="18" charset="0"/>
              </a:rPr>
              <a:t>w wielu zakątkach świata. </a:t>
            </a:r>
            <a:endParaRPr lang="pl-PL" sz="3000" b="1" dirty="0">
              <a:latin typeface="Bookman Old Style" panose="0205060405050502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419" y="1457999"/>
            <a:ext cx="3576159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0593579" y="2123017"/>
            <a:ext cx="276999" cy="6920345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r>
              <a:rPr lang="pl-PL" sz="600" b="1" dirty="0"/>
              <a:t>https://pl.wikipedia.org/wiki/Palenie_Judasza#/media/Plik:0809_Der_%C3%B6sterliche_Judas-Brauch_(Figur_aus_Stroh).JPG</a:t>
            </a:r>
          </a:p>
        </p:txBody>
      </p:sp>
    </p:spTree>
    <p:extLst>
      <p:ext uri="{BB962C8B-B14F-4D97-AF65-F5344CB8AC3E}">
        <p14:creationId xmlns:p14="http://schemas.microsoft.com/office/powerpoint/2010/main" val="34791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670</Words>
  <Application>Microsoft Office PowerPoint</Application>
  <PresentationFormat>Panoramiczny</PresentationFormat>
  <Paragraphs>98</Paragraphs>
  <Slides>21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Bookman Old Style</vt:lpstr>
      <vt:lpstr>Calibri</vt:lpstr>
      <vt:lpstr>Calibri Light</vt:lpstr>
      <vt:lpstr>Wingdings</vt:lpstr>
      <vt:lpstr>Motyw pakietu Office</vt:lpstr>
      <vt:lpstr>    Wielkanoc  u chrześcijan</vt:lpstr>
      <vt:lpstr>Wielkanoc</vt:lpstr>
      <vt:lpstr>Niedziela Palmowa  (Niedziela Męki Pańskiej lub Niedziela Kwietna) </vt:lpstr>
      <vt:lpstr>Mt 21, 1-11 </vt:lpstr>
      <vt:lpstr>Ciekawostka</vt:lpstr>
      <vt:lpstr>Wielki Tydzień </vt:lpstr>
      <vt:lpstr>Wielki Czwartek  </vt:lpstr>
      <vt:lpstr>Wielki Czwartek  </vt:lpstr>
      <vt:lpstr>Palenie Judasza (zwyczaj ludowy)</vt:lpstr>
      <vt:lpstr>Ciekawostka</vt:lpstr>
      <vt:lpstr>Wielki Piątek  (II dzień Triduum Paschalnego)</vt:lpstr>
      <vt:lpstr>Wielki Piątek  </vt:lpstr>
      <vt:lpstr>Ciekawostka</vt:lpstr>
      <vt:lpstr>Wielka Sobota (III dzień Triduum Paschalnego)</vt:lpstr>
      <vt:lpstr>Prezentacja programu PowerPoint</vt:lpstr>
      <vt:lpstr>PISANKI</vt:lpstr>
      <vt:lpstr>Wielka Niedziela  (Wielkanoc, Zmartwychwstanie Pańskie)</vt:lpstr>
      <vt:lpstr>Wielka Niedziela  (Wielkanoc, Zmartwychwstanie Pańskie)</vt:lpstr>
      <vt:lpstr>Wielki Poniedziałek (Przewodni, lany poniedziałek lub śmigus dyngus)</vt:lpstr>
      <vt:lpstr>Wielki Poniedziałek (Przewodni, lany poniedziałek lub śmigus dyngus)</vt:lpstr>
      <vt:lpstr>Bibliografia i Netografia: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Wielkanoc</dc:title>
  <dc:creator>jciochon@interia.eu</dc:creator>
  <cp:lastModifiedBy>jciochon@interia.eu</cp:lastModifiedBy>
  <cp:revision>43</cp:revision>
  <dcterms:created xsi:type="dcterms:W3CDTF">2021-03-30T16:49:15Z</dcterms:created>
  <dcterms:modified xsi:type="dcterms:W3CDTF">2021-04-03T18:44:32Z</dcterms:modified>
</cp:coreProperties>
</file>