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0BD9F-F0BE-2000-A497-41BB0841FDBB}" v="14" dt="2021-04-12T06:53:39.042"/>
    <p1510:client id="{4CDE2C87-4C5C-2580-DF04-FB6EBDADA0A8}" v="164" dt="2021-04-06T15:05:17.405"/>
    <p1510:client id="{52BCC77E-0369-1F4D-2E03-8A8ADB64A0F0}" v="700" dt="2021-04-07T05:56:50.837"/>
    <p1510:client id="{7224BA12-D157-948D-4474-F6A9DA247768}" v="5" dt="2021-04-08T11:27:21.251"/>
    <p1510:client id="{9BA1C554-9C88-AAF7-677D-349C075D427D}" v="124" dt="2021-04-08T11:18:26.297"/>
    <p1510:client id="{A964F86F-F337-4DEB-8F9F-24AC7D02A276}" v="269" dt="2021-04-06T10:59:55.305"/>
    <p1510:client id="{DD5F2CB4-0F18-2D67-AE68-EBFFA83C3219}" v="122" dt="2021-04-08T11:10:10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770868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B0F0"/>
                </a:solidFill>
                <a:latin typeface="Comic Sans MS"/>
              </a:rPr>
              <a:t>JUDAIZM  </a:t>
            </a:r>
            <a:br>
              <a:rPr lang="pl-PL" dirty="0">
                <a:solidFill>
                  <a:srgbClr val="00B0F0"/>
                </a:solidFill>
                <a:latin typeface="Comic Sans MS"/>
              </a:rPr>
            </a:br>
            <a:r>
              <a:rPr lang="pl-PL" dirty="0">
                <a:solidFill>
                  <a:srgbClr val="00B0F0"/>
                </a:solidFill>
                <a:latin typeface="Comic Sans MS"/>
              </a:rPr>
              <a:t>RELIGIA ŻYDOWSKA</a:t>
            </a:r>
            <a:endParaRPr lang="pl-PL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17E179-21F6-44C5-AA8E-C4D409A6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0525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l-PL" b="1">
                <a:latin typeface="Times New Roman"/>
                <a:ea typeface="+mj-lt"/>
                <a:cs typeface="+mj-lt"/>
              </a:rPr>
              <a:t>Judaizm </a:t>
            </a:r>
            <a:r>
              <a:rPr lang="pl-PL">
                <a:latin typeface="Times New Roman"/>
                <a:ea typeface="+mj-lt"/>
                <a:cs typeface="+mj-lt"/>
              </a:rPr>
              <a:t>to religia monoteistyczna, której podstawą jest wiara w jednego Boga. Wszechmogącego i wszechobecnego </a:t>
            </a:r>
            <a:r>
              <a:rPr lang="pl-PL" b="1">
                <a:latin typeface="Times New Roman"/>
                <a:ea typeface="+mj-lt"/>
                <a:cs typeface="+mj-lt"/>
              </a:rPr>
              <a:t>w jednej osobie. </a:t>
            </a:r>
            <a:r>
              <a:rPr lang="pl-PL">
                <a:latin typeface="Times New Roman"/>
                <a:ea typeface="+mj-lt"/>
                <a:cs typeface="+mj-lt"/>
              </a:rPr>
              <a:t>Znakiem charakterystycznym dla tej religii jest </a:t>
            </a:r>
            <a:r>
              <a:rPr lang="pl-PL">
                <a:solidFill>
                  <a:srgbClr val="00B0F0"/>
                </a:solidFill>
                <a:latin typeface="Times New Roman"/>
                <a:ea typeface="+mj-lt"/>
                <a:cs typeface="+mj-lt"/>
              </a:rPr>
              <a:t>GWIAZDA DAWIDA </a:t>
            </a:r>
            <a:r>
              <a:rPr lang="pl-PL">
                <a:latin typeface="Times New Roman"/>
                <a:ea typeface="+mj-lt"/>
                <a:cs typeface="+mj-lt"/>
              </a:rPr>
              <a:t>(symbol ten widnieje też na fladze tego państwa).</a:t>
            </a:r>
            <a:endParaRPr lang="pl-PL">
              <a:solidFill>
                <a:srgbClr val="000000"/>
              </a:solidFill>
              <a:latin typeface="Times New Roman"/>
              <a:cs typeface="Calibri Light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7BD25376-702D-4A70-ABE4-0FB0521F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4062807"/>
            <a:ext cx="3940628" cy="29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141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27534E-2CC1-463D-BAAC-F2D601542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pl-PL" sz="5000">
                <a:latin typeface="Comic Sans MS"/>
                <a:cs typeface="Calibri Light"/>
              </a:rPr>
              <a:t>SYNAGOGA</a:t>
            </a:r>
            <a:endParaRPr lang="pl-PL" sz="5000">
              <a:cs typeface="Calibri Ligh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699B100-6441-40A1-BA78-B357C0226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000">
                <a:latin typeface="Times New Roman"/>
                <a:cs typeface="Times New Roman"/>
              </a:rPr>
              <a:t>Żydowska świątynia to </a:t>
            </a:r>
            <a:r>
              <a:rPr lang="pl-PL" sz="2000" b="1">
                <a:latin typeface="Times New Roman"/>
                <a:cs typeface="Times New Roman"/>
              </a:rPr>
              <a:t>synagoga</a:t>
            </a:r>
            <a:r>
              <a:rPr lang="pl-PL" sz="2000">
                <a:latin typeface="Times New Roman"/>
                <a:cs typeface="Times New Roman"/>
              </a:rPr>
              <a:t>. W niej odbywają się wszystkie obrzędy święte.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485CBD9-EDEB-4AD5-A41A-A979E7C91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24" r="-1" b="1889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793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B393280F-CFC8-4D36-AC2A-235F1DCD8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2F5638-3496-419C-A94D-AEBFD0B5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>
                <a:latin typeface="Comic Sans MS"/>
              </a:rPr>
              <a:t>Jerozolima</a:t>
            </a:r>
            <a:endParaRPr lang="pl-PL" sz="3600">
              <a:cs typeface="Calibri Light" panose="020F03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78A3F1-F688-4563-AB72-53BA2EC3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>
                <a:latin typeface="Times New Roman"/>
                <a:cs typeface="Calibri" panose="020F0502020204030204"/>
              </a:rPr>
              <a:t>J</a:t>
            </a:r>
            <a:r>
              <a:rPr lang="pl-PL" sz="2400">
                <a:latin typeface="Times New Roman"/>
                <a:cs typeface="Calibri" panose="020F0502020204030204"/>
              </a:rPr>
              <a:t>erozolima to światowa stolica trzech ogromnych religii: judaizmu, chrześcijaństwa i islamu.</a:t>
            </a:r>
            <a:endParaRPr lang="pl-PL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10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3FC59D-5720-4157-8F13-37A721450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721" y="9985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>
                <a:latin typeface="Comic Sans MS"/>
                <a:cs typeface="Calibri Light"/>
              </a:rPr>
              <a:t>Odświętny </a:t>
            </a:r>
            <a:br>
              <a:rPr lang="pl-PL">
                <a:latin typeface="Comic Sans MS"/>
                <a:cs typeface="Calibri Light"/>
              </a:rPr>
            </a:br>
            <a:r>
              <a:rPr lang="pl-PL">
                <a:latin typeface="Comic Sans MS"/>
                <a:cs typeface="Calibri Light"/>
              </a:rPr>
              <a:t>Strój </a:t>
            </a:r>
            <a:br>
              <a:rPr lang="pl-PL">
                <a:latin typeface="Comic Sans MS"/>
                <a:cs typeface="Calibri Light"/>
              </a:rPr>
            </a:br>
            <a:r>
              <a:rPr lang="pl-PL">
                <a:latin typeface="Comic Sans MS"/>
                <a:cs typeface="Calibri Light"/>
              </a:rPr>
              <a:t>Żydowski</a:t>
            </a:r>
            <a:endParaRPr lang="pl-PL">
              <a:cs typeface="Calibri Light"/>
            </a:endParaRP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21AE0726-3DF2-4BCF-A1C1-6C3398D13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9314" y="5038953"/>
            <a:ext cx="9144000" cy="16775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pl-PL">
                <a:latin typeface="Times New Roman"/>
                <a:ea typeface="+mn-lt"/>
                <a:cs typeface="+mn-lt"/>
              </a:rPr>
              <a:t> Mężczyźni zakładają białe koszule bez krawata i czarne chałaty (płaszcze noszone głównie przez Żydów Europy wschodniej), noszą brody oraz krótkie włosy z pejsami. Kobiety zawsze ubierają się skromnie i najczęściej w czarnym kolorze. Mężatki noszą na głowie chusty lub kapelusze.</a:t>
            </a:r>
            <a:endParaRPr lang="pl-PL">
              <a:latin typeface="Times New Roman"/>
              <a:cs typeface="Times New Roman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DC9A8DC5-BC74-46C3-908F-BD395BC55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3" y="552450"/>
            <a:ext cx="2386472" cy="4114800"/>
          </a:xfrm>
          <a:prstGeom prst="rect">
            <a:avLst/>
          </a:prstGeom>
        </p:spPr>
      </p:pic>
      <p:pic>
        <p:nvPicPr>
          <p:cNvPr id="5" name="Obraz 5" descr="Obraz zawierający tekst, stare, sprzęt&#10;&#10;Opis wygenerowany automatycznie">
            <a:extLst>
              <a:ext uri="{FF2B5EF4-FFF2-40B4-BE49-F238E27FC236}">
                <a16:creationId xmlns:a16="http://schemas.microsoft.com/office/drawing/2014/main" id="{6C960013-C96F-4F08-9713-A127F076F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293" y="557211"/>
            <a:ext cx="2378528" cy="41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739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D89A5E-0B6E-442E-BB9A-8F9E93BF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>
                <a:latin typeface="Comic Sans MS"/>
              </a:rPr>
              <a:t>Święta Żydowskie</a:t>
            </a:r>
            <a:endParaRPr lang="pl-PL">
              <a:cs typeface="Calibri Light" panose="020F0302020204030204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2BF97F9-B74A-4401-99B1-01CCD1C9F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054" y="1684111"/>
            <a:ext cx="10178777" cy="5080680"/>
          </a:xfrm>
        </p:spPr>
      </p:pic>
    </p:spTree>
    <p:extLst>
      <p:ext uri="{BB962C8B-B14F-4D97-AF65-F5344CB8AC3E}">
        <p14:creationId xmlns:p14="http://schemas.microsoft.com/office/powerpoint/2010/main" val="26673024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03401-E6F2-44E8-8DF0-7A67C68F1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>
                <a:latin typeface="Comic Sans MS"/>
                <a:cs typeface="Calibri Light"/>
              </a:rPr>
              <a:t>Ciekawostki o judaizmie</a:t>
            </a:r>
            <a:endParaRPr lang="pl-PL" err="1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4727AA-9DE3-483F-B203-590D6E195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pl-PL">
                <a:latin typeface="Times New Roman"/>
                <a:ea typeface="+mn-lt"/>
                <a:cs typeface="+mn-lt"/>
              </a:rPr>
              <a:t>Najstarsza religia monoteistyczna.</a:t>
            </a:r>
            <a:endParaRPr lang="pl-PL">
              <a:latin typeface="Times New Roman"/>
              <a:cs typeface="Calibri" panose="020F0502020204030204"/>
            </a:endParaRPr>
          </a:p>
          <a:p>
            <a:pPr algn="just"/>
            <a:r>
              <a:rPr lang="pl-PL">
                <a:latin typeface="Times New Roman"/>
                <a:ea typeface="+mn-lt"/>
                <a:cs typeface="+mn-lt"/>
              </a:rPr>
              <a:t>Na znak przymierza z Bogiem praktykują obrzezanie.</a:t>
            </a:r>
            <a:endParaRPr lang="pl-PL">
              <a:latin typeface="Times New Roman"/>
              <a:cs typeface="Times New Roman"/>
            </a:endParaRPr>
          </a:p>
          <a:p>
            <a:pPr algn="just"/>
            <a:r>
              <a:rPr lang="pl-PL">
                <a:latin typeface="Times New Roman"/>
                <a:ea typeface="+mn-lt"/>
                <a:cs typeface="+mn-lt"/>
              </a:rPr>
              <a:t>Z modlitwą nieodłącznie związane są przedmioty rytualne : tefilin, tałes z frędzlami oraz jarmułka.</a:t>
            </a:r>
            <a:endParaRPr lang="pl-PL">
              <a:latin typeface="Times New Roman"/>
              <a:cs typeface="Times New Roman"/>
            </a:endParaRPr>
          </a:p>
          <a:p>
            <a:pPr algn="just"/>
            <a:r>
              <a:rPr lang="pl-PL">
                <a:latin typeface="Times New Roman"/>
                <a:ea typeface="+mn-lt"/>
                <a:cs typeface="+mn-lt"/>
              </a:rPr>
              <a:t>Rano i wieczorem odmawiają "Słuchaj Izraelu", którego tekst umieszczany jest w specjalnym pudełeczku przy drzwiach domu (mezuza).</a:t>
            </a:r>
            <a:endParaRPr lang="pl-PL">
              <a:latin typeface="Times New Roman"/>
              <a:cs typeface="Times New Roman"/>
            </a:endParaRPr>
          </a:p>
          <a:p>
            <a:pPr algn="just"/>
            <a:r>
              <a:rPr lang="pl-PL">
                <a:latin typeface="Times New Roman"/>
                <a:ea typeface="+mn-lt"/>
                <a:cs typeface="+mn-lt"/>
              </a:rPr>
              <a:t>Głównym punktem żydowskiej liturgii jest Osiemnaście Błogosławieństw, uczczenie zwoju Tory i jej czytanie.</a:t>
            </a:r>
            <a:endParaRPr lang="pl-PL">
              <a:latin typeface="Times New Roman"/>
              <a:cs typeface="Times New Roman"/>
            </a:endParaRPr>
          </a:p>
          <a:p>
            <a:pPr algn="just"/>
            <a:r>
              <a:rPr lang="pl-PL">
                <a:latin typeface="Times New Roman"/>
                <a:ea typeface="+mn-lt"/>
                <a:cs typeface="+mn-lt"/>
              </a:rPr>
              <a:t>Żydzi swoje cmentarze budują poza obrębem miasta, a znajdujące się na nim groby są nienaruszalne. Ekshumacji można dokonać tylko w ściśle określonych sytuacjach tj. np. : ratowanie grobu przed profanacją, gdy cmentarzowi grozi podmycie lub przeniesienie zwłok do Ziemi Świętej.</a:t>
            </a:r>
            <a:endParaRPr lang="pl-PL">
              <a:latin typeface="Times New Roman"/>
              <a:cs typeface="Times New Roman"/>
            </a:endParaRPr>
          </a:p>
          <a:p>
            <a:pPr marL="0" indent="0">
              <a:buNone/>
            </a:pPr>
            <a:br>
              <a:rPr lang="en-US"/>
            </a:br>
            <a:endParaRPr lang="en-US">
              <a:cs typeface="Calibri" panose="020F0502020204030204"/>
            </a:endParaRPr>
          </a:p>
          <a:p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071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14031-5B52-4E0F-968C-08F38544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098675"/>
            <a:ext cx="10515600" cy="1325563"/>
          </a:xfrm>
        </p:spPr>
        <p:txBody>
          <a:bodyPr>
            <a:normAutofit/>
          </a:bodyPr>
          <a:lstStyle/>
          <a:p>
            <a:r>
              <a:rPr lang="pl-PL" sz="6000">
                <a:latin typeface="Comic Sans MS"/>
              </a:rPr>
              <a:t>Dziękuję za uwagę ! :)</a:t>
            </a:r>
            <a:endParaRPr lang="pl-PL" sz="600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FEFC20-B628-4D44-B084-1169C1C84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latin typeface="Comic Sans MS"/>
                <a:cs typeface="Calibri" panose="020F0502020204030204"/>
              </a:rPr>
              <a:t>Filip Pietrzak   kl. VI A</a:t>
            </a:r>
          </a:p>
          <a:p>
            <a:pPr marL="0" indent="0">
              <a:buNone/>
            </a:pPr>
            <a:endParaRPr lang="pl-PL">
              <a:latin typeface="Comic Sans MS"/>
              <a:cs typeface="Calibri" panose="020F0502020204030204"/>
            </a:endParaRPr>
          </a:p>
          <a:p>
            <a:pPr marL="0" indent="0" algn="ctr">
              <a:buNone/>
            </a:pPr>
            <a:r>
              <a:rPr lang="pl-PL" dirty="0">
                <a:latin typeface="Comic Sans MS"/>
                <a:cs typeface="Calibri" panose="020F0502020204030204"/>
              </a:rPr>
              <a:t>Źródła wiedzy, z których korzystałem to: Wikipedia oraz różne inne artykuły, np. Wpisy na blogach.</a:t>
            </a:r>
          </a:p>
        </p:txBody>
      </p:sp>
    </p:spTree>
    <p:extLst>
      <p:ext uri="{BB962C8B-B14F-4D97-AF65-F5344CB8AC3E}">
        <p14:creationId xmlns:p14="http://schemas.microsoft.com/office/powerpoint/2010/main" val="191894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8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JUDAIZM   RELIGIA ŻYDOWSKA</vt:lpstr>
      <vt:lpstr>Judaizm to religia monoteistyczna, której podstawą jest wiara w jednego Boga. Wszechmogącego i wszechobecnego w jednej osobie. Znakiem charakterystycznym dla tej religii jest GWIAZDA DAWIDA (symbol ten widnieje też na fladze tego państwa).</vt:lpstr>
      <vt:lpstr>SYNAGOGA</vt:lpstr>
      <vt:lpstr>Jerozolima</vt:lpstr>
      <vt:lpstr>Odświętny  Strój  Żydowski</vt:lpstr>
      <vt:lpstr>Święta Żydowskie</vt:lpstr>
      <vt:lpstr>Ciekawostki o judaizmie</vt:lpstr>
      <vt:lpstr>Dziękuję za uwagę !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9</cp:revision>
  <dcterms:created xsi:type="dcterms:W3CDTF">2021-04-06T10:15:30Z</dcterms:created>
  <dcterms:modified xsi:type="dcterms:W3CDTF">2021-04-12T07:40:14Z</dcterms:modified>
</cp:coreProperties>
</file>