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52"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ADBC58B9-5FF8-4599-8BE2-1C5E536BA40A}" type="datetimeFigureOut">
              <a:rPr lang="pl-PL" smtClean="0"/>
              <a:t>07.01.2022</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D7FFD1E3-44EE-4109-8B2F-419C796389ED}"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7FFD1E3-44EE-4109-8B2F-419C796389ED}"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7FFD1E3-44EE-4109-8B2F-419C796389ED}"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7FFD1E3-44EE-4109-8B2F-419C796389ED}"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7FFD1E3-44EE-4109-8B2F-419C796389ED}"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7FFD1E3-44EE-4109-8B2F-419C796389ED}"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D7FFD1E3-44EE-4109-8B2F-419C796389ED}"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D7FFD1E3-44EE-4109-8B2F-419C796389ED}"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ADBC58B9-5FF8-4599-8BE2-1C5E536BA40A}" type="datetimeFigureOut">
              <a:rPr lang="pl-PL" smtClean="0"/>
              <a:t>07.01.2022</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D7FFD1E3-44EE-4109-8B2F-419C796389ED}"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ADBC58B9-5FF8-4599-8BE2-1C5E536BA40A}" type="datetimeFigureOut">
              <a:rPr lang="pl-PL" smtClean="0"/>
              <a:t>07.01.2022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7FFD1E3-44EE-4109-8B2F-419C796389ED}"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ADBC58B9-5FF8-4599-8BE2-1C5E536BA40A}" type="datetimeFigureOut">
              <a:rPr lang="pl-PL" smtClean="0"/>
              <a:t>07.01.2022</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D7FFD1E3-44EE-4109-8B2F-419C796389ED}"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BC58B9-5FF8-4599-8BE2-1C5E536BA40A}" type="datetimeFigureOut">
              <a:rPr lang="pl-PL" smtClean="0"/>
              <a:t>07.01.2022</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FFD1E3-44EE-4109-8B2F-419C796389ED}"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Ekologia </a:t>
            </a:r>
            <a:endParaRPr lang="pl-PL" dirty="0"/>
          </a:p>
        </p:txBody>
      </p:sp>
      <p:sp>
        <p:nvSpPr>
          <p:cNvPr id="3" name="Podtytuł 2"/>
          <p:cNvSpPr>
            <a:spLocks noGrp="1"/>
          </p:cNvSpPr>
          <p:nvPr>
            <p:ph type="subTitle" idx="1"/>
          </p:nvPr>
        </p:nvSpPr>
        <p:spPr/>
        <p:txBody>
          <a:bodyPr/>
          <a:lstStyle/>
          <a:p>
            <a:endParaRPr lang="pl-PL"/>
          </a:p>
        </p:txBody>
      </p:sp>
      <p:pic>
        <p:nvPicPr>
          <p:cNvPr id="27652" name="Picture 4" descr="Jak ekologia wpływa na nasze życie, jak my wpływamy na ekologię? –  Zwierciadlo.pl"/>
          <p:cNvPicPr>
            <a:picLocks noChangeAspect="1" noChangeArrowheads="1"/>
          </p:cNvPicPr>
          <p:nvPr/>
        </p:nvPicPr>
        <p:blipFill>
          <a:blip r:embed="rId2"/>
          <a:srcRect/>
          <a:stretch>
            <a:fillRect/>
          </a:stretch>
        </p:blipFill>
        <p:spPr bwMode="auto">
          <a:xfrm>
            <a:off x="642910" y="285728"/>
            <a:ext cx="2999329" cy="264315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42984"/>
            <a:ext cx="8229600" cy="5143536"/>
          </a:xfrm>
        </p:spPr>
        <p:txBody>
          <a:bodyPr>
            <a:normAutofit/>
          </a:bodyPr>
          <a:lstStyle/>
          <a:p>
            <a:pPr>
              <a:buNone/>
            </a:pPr>
            <a:r>
              <a:rPr lang="pl-PL" sz="2400" dirty="0" smtClean="0"/>
              <a:t>	Wszelka troska i dążenie do polepszenia świata wymaga dogłębnych zmian stylów życia, modeli produkcji i konsumpcji, utrwalonych struktur władzy, na których opierają się dziś społeczeństwa.</a:t>
            </a:r>
            <a:endParaRPr lang="pl-PL" sz="2400" dirty="0"/>
          </a:p>
        </p:txBody>
      </p:sp>
      <p:pic>
        <p:nvPicPr>
          <p:cNvPr id="32770" name="Picture 2" descr="C:\Users\Admin\Desktop\ekologia.jpg"/>
          <p:cNvPicPr>
            <a:picLocks noChangeAspect="1" noChangeArrowheads="1"/>
          </p:cNvPicPr>
          <p:nvPr/>
        </p:nvPicPr>
        <p:blipFill>
          <a:blip r:embed="rId2"/>
          <a:srcRect/>
          <a:stretch>
            <a:fillRect/>
          </a:stretch>
        </p:blipFill>
        <p:spPr bwMode="auto">
          <a:xfrm>
            <a:off x="4214810" y="2928934"/>
            <a:ext cx="4368624" cy="292893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785794"/>
            <a:ext cx="8229600" cy="5221497"/>
          </a:xfrm>
        </p:spPr>
        <p:txBody>
          <a:bodyPr>
            <a:normAutofit/>
          </a:bodyPr>
          <a:lstStyle/>
          <a:p>
            <a:pPr>
              <a:buFont typeface="Wingdings" pitchFamily="2" charset="2"/>
              <a:buChar char="v"/>
            </a:pPr>
            <a:r>
              <a:rPr lang="pl-PL" sz="2400" dirty="0" smtClean="0"/>
              <a:t>Benedykt XVI ponowił zachętę do « usuwania strukturalnych przyczyn złego funkcjonowania gospodarki światowej i skorygowania modeli rozwoju, które wydają się niezdolne do zapewnienia poszanowania środowiska naturalnego. </a:t>
            </a:r>
          </a:p>
          <a:p>
            <a:pPr>
              <a:buFont typeface="Wingdings" pitchFamily="2" charset="2"/>
              <a:buChar char="v"/>
            </a:pPr>
            <a:endParaRPr lang="pl-PL" sz="2400" dirty="0" smtClean="0"/>
          </a:p>
          <a:p>
            <a:pPr>
              <a:buFont typeface="Wingdings" pitchFamily="2" charset="2"/>
              <a:buChar char="v"/>
            </a:pPr>
            <a:r>
              <a:rPr lang="pl-PL" sz="2400" dirty="0" smtClean="0"/>
              <a:t>Patriarcha Bartłomiej szczególnie podkreślił konieczność wyrażenia skruchy z powodu braku naszej dbałości o planetę, ponieważ « każdy z nas na miarę swych skromnych możliwości przyczynia się do małych katastrof ekologicznych.</a:t>
            </a:r>
            <a:endParaRPr lang="pl-P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00108"/>
            <a:ext cx="8229600" cy="5007183"/>
          </a:xfrm>
        </p:spPr>
        <p:txBody>
          <a:bodyPr>
            <a:normAutofit/>
          </a:bodyPr>
          <a:lstStyle/>
          <a:p>
            <a:pPr>
              <a:buNone/>
            </a:pPr>
            <a:r>
              <a:rPr lang="pl-PL" sz="2500" dirty="0" smtClean="0"/>
              <a:t>	Święty Franciszek, wierny Pismu Świętemu, proponuje nam uznanie przyrody za wspaniałą księgę, w której Bóg do nas mówi i przekazuje nam coś ze swego piękna i dobroci: « z wielkości i piękna stworzeń poznaje się przez podobieństwo ich Stwórcę », a «Jego potęga oraz bóstwo stają się widzialne dla umysłu przez Jego dzieła ». Z względu żądał, aby w klasztorze zawsze zostawiano część ogrodu nie uprawianą, aby rosły w niej dzikie zioła, tak aby ci, którzy je podziwiają, mogli wznieść myśl do Boga, twórcy tak wielkiego piękna.</a:t>
            </a:r>
            <a:endParaRPr lang="pl-PL" sz="2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a:buNone/>
            </a:pPr>
            <a:r>
              <a:rPr lang="pl-PL" dirty="0" smtClean="0"/>
              <a:t>	Istnieją formy zanieczyszczeń, które codziennie wpływają na ludzi. Narażenie na działanie zanieczyszczeń powietrza stwarza szeroką gamę oddziaływań na zdrowie, zwłaszcza osób najuboższych, powodując miliony przedwczesnych zgonów. Chorują one na przykład z powodu wdychania spalin pochodzących z paliw używanych do celów kuchennych czy ogrzewania. Dołącza się do tego zanieczyszczenie wyrządzające szkody wszystkim, spowodowane transportem, spalinami przemysłowymi, magazynowaniem substancji przyczyniających się do zakwaszania gleby i wody, nawozami, środkami owadobójczymi i grzybobójczymi, pestycydami i ogólnie używanymi w rolnictwie środkami chemicznymi. </a:t>
            </a:r>
            <a:endParaRPr lang="pl-PL" dirty="0"/>
          </a:p>
        </p:txBody>
      </p:sp>
      <p:sp>
        <p:nvSpPr>
          <p:cNvPr id="3" name="Tytuł 2"/>
          <p:cNvSpPr>
            <a:spLocks noGrp="1"/>
          </p:cNvSpPr>
          <p:nvPr>
            <p:ph type="title"/>
          </p:nvPr>
        </p:nvSpPr>
        <p:spPr>
          <a:xfrm>
            <a:off x="428596" y="285728"/>
            <a:ext cx="8229600" cy="1143000"/>
          </a:xfrm>
        </p:spPr>
        <p:txBody>
          <a:bodyPr>
            <a:noAutofit/>
          </a:bodyPr>
          <a:lstStyle/>
          <a:p>
            <a:pPr algn="ctr"/>
            <a:r>
              <a:rPr lang="pl-PL" sz="3200" dirty="0" smtClean="0"/>
              <a:t>Zanieczyszczenie i globalne ocieplenie </a:t>
            </a:r>
            <a:endParaRPr lang="pl-PL"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buNone/>
            </a:pPr>
            <a:r>
              <a:rPr lang="pl-PL" dirty="0" smtClean="0"/>
              <a:t>	Trzeba również wziąć pod uwagę zanieczyszczenie powodowane przez odpady, w tym odpady niebezpieczne, obecne w różnych środowiskach. Co roku wytwarzane są setki milionów ton śmieci, z których wiele nie ulega biodegradacji: odpady domowe i komercyjne, odpady rozbiórkowe, medyczne, odpady elektroniczne i przemysłowe, odpady bardzo toksyczne i radioaktywne. Nasz dom, Ziemia, zdaje się stawać coraz bardziej ogromnym składem nieczystości. W wielu częściach świata osoby w podeszłym wieku z nostalgią wspominają krajobrazy z przeszłości, które obecnie są zasypane śmieciami.</a:t>
            </a: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2000" dirty="0" smtClean="0"/>
              <a:t>Klimat jest dobrem wspólnym, wszystkich i dla wszystkich. Na poziomie globalnym jest złożonym systemem, wpływającym w istotny sposób na ludzkie życie. Istnieje bardzo solidny konsensus naukowy wskazujący, że mamy do czynienia z niepokojącym ociepleniem systemu klimatycznego.</a:t>
            </a:r>
          </a:p>
          <a:p>
            <a:endParaRPr lang="pl-PL" sz="2000" dirty="0"/>
          </a:p>
        </p:txBody>
      </p:sp>
      <p:sp>
        <p:nvSpPr>
          <p:cNvPr id="3" name="Tytuł 2"/>
          <p:cNvSpPr>
            <a:spLocks noGrp="1"/>
          </p:cNvSpPr>
          <p:nvPr>
            <p:ph type="title"/>
          </p:nvPr>
        </p:nvSpPr>
        <p:spPr/>
        <p:txBody>
          <a:bodyPr>
            <a:normAutofit/>
          </a:bodyPr>
          <a:lstStyle/>
          <a:p>
            <a:pPr algn="ctr"/>
            <a:r>
              <a:rPr lang="pl-PL" sz="3600" dirty="0" smtClean="0"/>
              <a:t>Klimat jako dobro wspólne</a:t>
            </a:r>
            <a:endParaRPr lang="pl-PL" sz="3600" dirty="0"/>
          </a:p>
        </p:txBody>
      </p:sp>
      <p:pic>
        <p:nvPicPr>
          <p:cNvPr id="33794" name="Picture 2" descr="C:\Users\Admin\Desktop\ekologia.jpg"/>
          <p:cNvPicPr>
            <a:picLocks noChangeAspect="1" noChangeArrowheads="1"/>
          </p:cNvPicPr>
          <p:nvPr/>
        </p:nvPicPr>
        <p:blipFill>
          <a:blip r:embed="rId2"/>
          <a:srcRect/>
          <a:stretch>
            <a:fillRect/>
          </a:stretch>
        </p:blipFill>
        <p:spPr bwMode="auto">
          <a:xfrm>
            <a:off x="4072042" y="3571876"/>
            <a:ext cx="4266943" cy="28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	Inne wskaźniki aktualnej sytuacji powiązane są z wyczerpaniem zasobów naturalnych. Dobrze wiemy, że nie jest możliwe utrzymanie obecnego poziomu konsumpcji w krajach najbardziej rozwiniętych i bogatszych warstwach społeczeństwa, gdzie zwyczaj wykorzystywania i wyrzucania osiąga niesłychany poziom. Przekroczono pewne maksymalne granice eksploatacji planety, choć nie rozwiązaliśmy problemu ubóstwa.</a:t>
            </a:r>
            <a:endParaRPr lang="pl-PL" dirty="0"/>
          </a:p>
        </p:txBody>
      </p:sp>
      <p:sp>
        <p:nvSpPr>
          <p:cNvPr id="3" name="Tytuł 2"/>
          <p:cNvSpPr>
            <a:spLocks noGrp="1"/>
          </p:cNvSpPr>
          <p:nvPr>
            <p:ph type="title"/>
          </p:nvPr>
        </p:nvSpPr>
        <p:spPr/>
        <p:txBody>
          <a:bodyPr/>
          <a:lstStyle/>
          <a:p>
            <a:pPr algn="ctr"/>
            <a:r>
              <a:rPr lang="pl-PL" dirty="0" smtClean="0"/>
              <a:t>Kwestia wody</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00034" y="1142984"/>
            <a:ext cx="8229600" cy="5150059"/>
          </a:xfrm>
        </p:spPr>
        <p:txBody>
          <a:bodyPr>
            <a:normAutofit/>
          </a:bodyPr>
          <a:lstStyle/>
          <a:p>
            <a:pPr>
              <a:buFont typeface="Wingdings" pitchFamily="2" charset="2"/>
              <a:buChar char="v"/>
            </a:pPr>
            <a:r>
              <a:rPr lang="pl-PL" sz="2500" dirty="0" smtClean="0"/>
              <a:t>Czysta woda pitna jest sprawą najwyższej wagi, ponieważ jest niezbędna do życia człowieka oraz wspierania ekosystemów lądowych i wodnych. Źródła słodkiej wody zaopatrują rolnictwo, hodowlę oraz przemysł, jej jakość wpływa na nasze zdrowie. Szczególnie poważnym problemem jest jakość wody dostępnej dla ubogich, co powoduje każdego dnia śmierć wielu osób. Pospolite wśród ubogich są choroby związane z wodą, w tym wywołane przez drobnoustroje i substancje chemiczne. </a:t>
            </a:r>
            <a:endParaRPr lang="pl-PL" sz="2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71472" y="2071678"/>
            <a:ext cx="8229600" cy="3733622"/>
          </a:xfrm>
        </p:spPr>
        <p:txBody>
          <a:bodyPr>
            <a:normAutofit/>
          </a:bodyPr>
          <a:lstStyle/>
          <a:p>
            <a:pPr>
              <a:buNone/>
            </a:pPr>
            <a:r>
              <a:rPr lang="pl-PL" sz="2500" dirty="0" smtClean="0"/>
              <a:t>	Zasoby ziemi są również grabione z powodu krótkowzrocznego rozumienia gospodarki i działalności handlowej oraz produkcji. Strata puszcz i lasów pociąga za sobą równocześnie stratę gatunków, które mogłyby w przyszłości stanowić zasoby niezwykle ważne nie tylko dla wyżywienia, ale także dla leczenia chorób i wielu usług.</a:t>
            </a:r>
            <a:endParaRPr lang="pl-PL" sz="2500" dirty="0"/>
          </a:p>
        </p:txBody>
      </p:sp>
      <p:sp>
        <p:nvSpPr>
          <p:cNvPr id="3" name="Tytuł 2"/>
          <p:cNvSpPr>
            <a:spLocks noGrp="1"/>
          </p:cNvSpPr>
          <p:nvPr>
            <p:ph type="title"/>
          </p:nvPr>
        </p:nvSpPr>
        <p:spPr/>
        <p:txBody>
          <a:bodyPr>
            <a:noAutofit/>
          </a:bodyPr>
          <a:lstStyle/>
          <a:p>
            <a:pPr algn="ctr"/>
            <a:r>
              <a:rPr lang="pl-PL" sz="3200" dirty="0" smtClean="0"/>
              <a:t>Zatracenie różnorodności biologicznej</a:t>
            </a:r>
            <a:endParaRPr lang="pl-PL"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Proces degradacji środowiska ludzkiego i środowiska przyrodniczego zachodzi jednocześnie i nie poradzimy sobie z degradacją środowiska naturalnego, jeśli nie zwrócimy uwagi na przyczyny związane z degradacją człowieka i społeczeństwa. W istocie degradacja środowiska i degradacja społeczeństwa wyrządzają szczególną szkodę najsłabszym mieszkańcom planety: «Zarówno wspólne doświadczenia życia codziennego, jak badania naukowe wskazują, że najpoważniejsze skutki wszystkich przestępstw przeciwko środowisku znoszą ludzie najubożsi. Wpływ aktualnej niesprawiedliwości uwidacznia się również w przedwczesnej śmierci wielu biednych, w konfliktach wynikających z braku zasobów i wielu innych problemach, które nie znajdują dostatecznie dużo miejsca w programach instytucji światowych.</a:t>
            </a:r>
            <a:endParaRPr lang="pl-PL" dirty="0"/>
          </a:p>
        </p:txBody>
      </p:sp>
      <p:sp>
        <p:nvSpPr>
          <p:cNvPr id="3" name="Tytuł 2"/>
          <p:cNvSpPr>
            <a:spLocks noGrp="1"/>
          </p:cNvSpPr>
          <p:nvPr>
            <p:ph type="title"/>
          </p:nvPr>
        </p:nvSpPr>
        <p:spPr/>
        <p:txBody>
          <a:bodyPr>
            <a:normAutofit/>
          </a:bodyPr>
          <a:lstStyle/>
          <a:p>
            <a:pPr algn="ctr"/>
            <a:r>
              <a:rPr lang="pl-PL" sz="3600" dirty="0" smtClean="0"/>
              <a:t>Globalna niesprawiedliwość</a:t>
            </a:r>
            <a:endParaRPr lang="pl-PL"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buNone/>
            </a:pPr>
            <a:endParaRPr lang="pl-PL" dirty="0" smtClean="0"/>
          </a:p>
          <a:p>
            <a:pPr>
              <a:buNone/>
            </a:pPr>
            <a:r>
              <a:rPr lang="pl-PL" dirty="0" smtClean="0"/>
              <a:t>	Ekologia jest to dziedzina biologii zajmująca się badaniem zależności pomiędzy organizmami, a otaczającym je środowiskiem oraz organizmami między sobą. </a:t>
            </a:r>
          </a:p>
          <a:p>
            <a:pPr>
              <a:buNone/>
            </a:pPr>
            <a:r>
              <a:rPr lang="pl-PL" dirty="0" smtClean="0"/>
              <a:t>	Chociaż zjawiska jakie są przez nią opisywane znane były od dawna, ekologia jako samodzielna nauka rozwinęła się dopiero w XIX wieku. Jej zadaniem jest opisywanie porządku i nieporządku w przyrodzie oraz wynikających z nich konsekwencji dla biosfery oraz człowieka.</a:t>
            </a:r>
          </a:p>
          <a:p>
            <a:pPr>
              <a:buNone/>
            </a:pPr>
            <a:r>
              <a:rPr lang="pl-PL" dirty="0" smtClean="0"/>
              <a:t>	W dzisiejszych czasach pojęcie </a:t>
            </a:r>
            <a:r>
              <a:rPr lang="pl-PL" i="1" dirty="0" smtClean="0"/>
              <a:t>ekologia</a:t>
            </a:r>
            <a:r>
              <a:rPr lang="pl-PL" dirty="0" smtClean="0"/>
              <a:t> oraz określenie </a:t>
            </a:r>
            <a:r>
              <a:rPr lang="pl-PL" i="1" dirty="0" smtClean="0"/>
              <a:t>ekologiczny</a:t>
            </a:r>
            <a:r>
              <a:rPr lang="pl-PL" dirty="0" smtClean="0"/>
              <a:t> są używane w języku potocznym mało precyzyjnie, w odniesieniu np. do nauki o ochronie środowiska, do ochrony środowiska a nawet do </a:t>
            </a:r>
            <a:r>
              <a:rPr lang="pl-PL" dirty="0" err="1" smtClean="0"/>
              <a:t>ekozofi</a:t>
            </a:r>
            <a:r>
              <a:rPr lang="pl-PL" dirty="0" smtClean="0"/>
              <a:t> (filozofii ekologicznej), działalności społecznej czy artystycznej.</a:t>
            </a:r>
            <a:endParaRPr lang="pl-PL" dirty="0"/>
          </a:p>
        </p:txBody>
      </p:sp>
      <p:sp>
        <p:nvSpPr>
          <p:cNvPr id="3" name="Tytuł 2"/>
          <p:cNvSpPr>
            <a:spLocks noGrp="1"/>
          </p:cNvSpPr>
          <p:nvPr>
            <p:ph type="title"/>
          </p:nvPr>
        </p:nvSpPr>
        <p:spPr/>
        <p:txBody>
          <a:bodyPr/>
          <a:lstStyle/>
          <a:p>
            <a:pPr algn="ctr"/>
            <a:r>
              <a:rPr lang="pl-PL" dirty="0" smtClean="0"/>
              <a:t>Co to jest ekologia?</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r>
              <a:rPr lang="pl-PL" sz="2300" dirty="0" smtClean="0"/>
              <a:t>Uwzględniając złożoność kryzysu ekologicznego i jego wielu przyczyn, musimy uznać, że jeden jedyny sposób interpretowania i przekształcania rzeczywistości nie przynosi rozwiązań. Konieczne jest również odwołanie się do różnorodnego bogactwa kulturowego narodów, sztuki i poezji, do życia wewnętrznego i duchowości. Jeśli naprawdę chcemy budować ekologię pozwalającą nam naprawić to wszystko, co zniszczyliśmy, to nie można pomijać żadnej dziedziny nauki i mądrości, także religijnej, z jej specyficznym językiem. Ponadto Kościół katolicki jest otwarty na dialog z myślą filozoficzną, a to pozwala mu tworzyć różne syntezy wiary i rozumu. </a:t>
            </a:r>
            <a:endParaRPr lang="pl-PL" sz="2300" dirty="0"/>
          </a:p>
        </p:txBody>
      </p:sp>
      <p:sp>
        <p:nvSpPr>
          <p:cNvPr id="3" name="Tytuł 2"/>
          <p:cNvSpPr>
            <a:spLocks noGrp="1"/>
          </p:cNvSpPr>
          <p:nvPr>
            <p:ph type="title"/>
          </p:nvPr>
        </p:nvSpPr>
        <p:spPr/>
        <p:txBody>
          <a:bodyPr/>
          <a:lstStyle/>
          <a:p>
            <a:pPr algn="ctr"/>
            <a:r>
              <a:rPr lang="pl-PL" dirty="0" smtClean="0"/>
              <a:t> </a:t>
            </a:r>
            <a:r>
              <a:rPr lang="pl-PL" sz="3200" dirty="0" smtClean="0"/>
              <a:t>Światło, które daje wiara</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28596" y="285728"/>
            <a:ext cx="8229600" cy="5929354"/>
          </a:xfrm>
        </p:spPr>
        <p:txBody>
          <a:bodyPr/>
          <a:lstStyle/>
          <a:p>
            <a:pPr>
              <a:buNone/>
            </a:pPr>
            <a:r>
              <a:rPr lang="pl-PL" dirty="0" smtClean="0"/>
              <a:t>	</a:t>
            </a:r>
            <a:r>
              <a:rPr lang="pl-PL" sz="2400" dirty="0" smtClean="0"/>
              <a:t>Będąc chrześcijaninem odpowiadamy za dobro ziemi. Powinniśmy na każdym kroku dbać o ekologię naszego środowiska. Życie, które dostaliśmy od Boga jest ogromnym darem, nie pozwólmy aby nasz świat przepadł. Troszczmy się o niego tak samo jak o nasze życie, rodzinę czy przyjaciół. Od nas zależy czy postanowimy zmienić coś w naszych przyzwyczajeniach. Ziemia to jedyna planeta jaką mamy.</a:t>
            </a:r>
            <a:endParaRPr lang="pl-PL" dirty="0"/>
          </a:p>
        </p:txBody>
      </p:sp>
      <p:pic>
        <p:nvPicPr>
          <p:cNvPr id="34818" name="Picture 2" descr="C:\Users\Admin\Desktop\unnamed.jpg"/>
          <p:cNvPicPr>
            <a:picLocks noChangeAspect="1" noChangeArrowheads="1"/>
          </p:cNvPicPr>
          <p:nvPr/>
        </p:nvPicPr>
        <p:blipFill>
          <a:blip r:embed="rId2"/>
          <a:srcRect/>
          <a:stretch>
            <a:fillRect/>
          </a:stretch>
        </p:blipFill>
        <p:spPr bwMode="auto">
          <a:xfrm>
            <a:off x="4357686" y="3714752"/>
            <a:ext cx="3939817" cy="221614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714356"/>
            <a:ext cx="8229600" cy="5292935"/>
          </a:xfrm>
        </p:spPr>
        <p:txBody>
          <a:bodyPr>
            <a:normAutofit/>
          </a:bodyPr>
          <a:lstStyle/>
          <a:p>
            <a:pPr>
              <a:buFont typeface="Wingdings" pitchFamily="2" charset="2"/>
              <a:buChar char="Ø"/>
            </a:pPr>
            <a:r>
              <a:rPr lang="pl-PL" dirty="0" smtClean="0"/>
              <a:t> </a:t>
            </a:r>
            <a:r>
              <a:rPr lang="pl-PL" sz="2400" dirty="0" smtClean="0"/>
              <a:t>Oszczędzajmy wodę.</a:t>
            </a:r>
          </a:p>
          <a:p>
            <a:pPr>
              <a:buFont typeface="Wingdings" pitchFamily="2" charset="2"/>
              <a:buChar char="Ø"/>
            </a:pPr>
            <a:r>
              <a:rPr lang="pl-PL" sz="2400" dirty="0" smtClean="0"/>
              <a:t> Używajmy wielorazowych toreb.</a:t>
            </a:r>
          </a:p>
          <a:p>
            <a:pPr>
              <a:buFont typeface="Wingdings" pitchFamily="2" charset="2"/>
              <a:buChar char="Ø"/>
            </a:pPr>
            <a:r>
              <a:rPr lang="pl-PL" sz="2400" dirty="0" smtClean="0"/>
              <a:t> Stare ubrania poddajmy recyklingowi.</a:t>
            </a:r>
          </a:p>
          <a:p>
            <a:pPr>
              <a:buFont typeface="Wingdings" pitchFamily="2" charset="2"/>
              <a:buChar char="Ø"/>
            </a:pPr>
            <a:r>
              <a:rPr lang="pl-PL" sz="2400" dirty="0" smtClean="0"/>
              <a:t> Oszczędzajmy energię.</a:t>
            </a:r>
          </a:p>
          <a:p>
            <a:pPr>
              <a:buFont typeface="Wingdings" pitchFamily="2" charset="2"/>
              <a:buChar char="Ø"/>
            </a:pPr>
            <a:r>
              <a:rPr lang="pl-PL" sz="2400" dirty="0" smtClean="0"/>
              <a:t> Nie zostawiajmy nieużywanych ładowarek w gniazdkach.</a:t>
            </a:r>
          </a:p>
          <a:p>
            <a:pPr>
              <a:buFont typeface="Wingdings" pitchFamily="2" charset="2"/>
              <a:buChar char="Ø"/>
            </a:pPr>
            <a:r>
              <a:rPr lang="pl-PL" sz="2400" dirty="0" smtClean="0"/>
              <a:t> Segregujmy śmieci. </a:t>
            </a:r>
          </a:p>
          <a:p>
            <a:pPr>
              <a:buFont typeface="Wingdings" pitchFamily="2" charset="2"/>
              <a:buChar char="Ø"/>
            </a:pPr>
            <a:r>
              <a:rPr lang="pl-PL" sz="2400" dirty="0" smtClean="0"/>
              <a:t> Zasadzajmy drzewa.</a:t>
            </a:r>
          </a:p>
          <a:p>
            <a:pPr>
              <a:buFont typeface="Wingdings" pitchFamily="2" charset="2"/>
              <a:buChar char="Ø"/>
            </a:pPr>
            <a:endParaRPr lang="pl-PL" sz="2400" dirty="0" smtClean="0"/>
          </a:p>
          <a:p>
            <a:pPr>
              <a:buNone/>
            </a:pPr>
            <a:r>
              <a:rPr lang="pl-PL" sz="2400" dirty="0" smtClean="0"/>
              <a:t>	Takie małe kroczki w naszym życiu potrafią zdziałać wiele.</a:t>
            </a:r>
            <a:endParaRPr lang="pl-PL"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smtClean="0"/>
              <a:t> </a:t>
            </a:r>
            <a:endParaRPr lang="pl-PL" dirty="0"/>
          </a:p>
        </p:txBody>
      </p:sp>
      <p:sp>
        <p:nvSpPr>
          <p:cNvPr id="5" name="Podtytuł 4"/>
          <p:cNvSpPr>
            <a:spLocks noGrp="1"/>
          </p:cNvSpPr>
          <p:nvPr>
            <p:ph type="subTitle" idx="1"/>
          </p:nvPr>
        </p:nvSpPr>
        <p:spPr/>
        <p:txBody>
          <a:bodyPr/>
          <a:lstStyle/>
          <a:p>
            <a:endParaRPr lang="pl-PL" dirty="0"/>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9" y="-99392"/>
            <a:ext cx="7414591" cy="717854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500042"/>
            <a:ext cx="8229600" cy="5507249"/>
          </a:xfrm>
        </p:spPr>
        <p:txBody>
          <a:bodyPr>
            <a:noAutofit/>
          </a:bodyPr>
          <a:lstStyle/>
          <a:p>
            <a:pPr>
              <a:buFont typeface="Wingdings" pitchFamily="2" charset="2"/>
              <a:buChar char="v"/>
            </a:pPr>
            <a:endParaRPr lang="pl-PL" sz="1800" dirty="0" smtClean="0">
              <a:solidFill>
                <a:schemeClr val="accent1"/>
              </a:solidFill>
            </a:endParaRPr>
          </a:p>
          <a:p>
            <a:pPr>
              <a:buFont typeface="Wingdings" pitchFamily="2" charset="2"/>
              <a:buChar char="v"/>
            </a:pPr>
            <a:r>
              <a:rPr lang="pl-PL" sz="1800" dirty="0" smtClean="0">
                <a:solidFill>
                  <a:schemeClr val="accent1"/>
                </a:solidFill>
              </a:rPr>
              <a:t>Podstawowym systemem ekologicznym jest populacja </a:t>
            </a:r>
            <a:r>
              <a:rPr lang="pl-PL" sz="1800" dirty="0" smtClean="0"/>
              <a:t>– grupa osobników jednego gatunku na określonym terenie, krzyżujących się między sobą. Zróżnicowanie osobników w populacji nazywa się strukturą populacji. Zbiór populacji wzajemnie na siebie oddziałujących to </a:t>
            </a:r>
            <a:r>
              <a:rPr lang="pl-PL" sz="1800" b="1" dirty="0" smtClean="0">
                <a:solidFill>
                  <a:schemeClr val="accent1"/>
                </a:solidFill>
              </a:rPr>
              <a:t>biocenoza</a:t>
            </a:r>
            <a:r>
              <a:rPr lang="pl-PL" sz="1800" dirty="0" smtClean="0"/>
              <a:t>. Środowisko z jakim związana jest biocenoza określa się mianem </a:t>
            </a:r>
            <a:r>
              <a:rPr lang="pl-PL" sz="1800" b="1" dirty="0" smtClean="0">
                <a:solidFill>
                  <a:schemeClr val="accent1"/>
                </a:solidFill>
              </a:rPr>
              <a:t>biotopu</a:t>
            </a:r>
            <a:r>
              <a:rPr lang="pl-PL" sz="1800" dirty="0" smtClean="0"/>
              <a:t>. Biotop wraz z biocenozą tworzą jeden system powiązany wieloma zależnościami. Jest to </a:t>
            </a:r>
            <a:r>
              <a:rPr lang="pl-PL" sz="1800" b="1" dirty="0" smtClean="0">
                <a:solidFill>
                  <a:schemeClr val="accent1"/>
                </a:solidFill>
              </a:rPr>
              <a:t>ekosystem</a:t>
            </a:r>
            <a:r>
              <a:rPr lang="pl-PL" sz="1800" dirty="0" smtClean="0"/>
              <a:t>. Ekologia zajmuje się również jeszcze bardziej złożonymi systemami, z których największy to </a:t>
            </a:r>
            <a:r>
              <a:rPr lang="pl-PL" sz="1800" b="1" dirty="0" smtClean="0">
                <a:solidFill>
                  <a:schemeClr val="accent1"/>
                </a:solidFill>
              </a:rPr>
              <a:t>biosfera</a:t>
            </a:r>
            <a:r>
              <a:rPr lang="pl-PL" sz="1800" dirty="0" smtClean="0">
                <a:solidFill>
                  <a:schemeClr val="accent1"/>
                </a:solidFill>
              </a:rPr>
              <a:t> </a:t>
            </a:r>
            <a:r>
              <a:rPr lang="pl-PL" sz="1800" dirty="0" smtClean="0"/>
              <a:t>– przestrzeń świata zajęta przez organizmy żywe.   </a:t>
            </a:r>
            <a:endParaRPr lang="pl-PL" sz="1800" dirty="0"/>
          </a:p>
        </p:txBody>
      </p:sp>
      <p:pic>
        <p:nvPicPr>
          <p:cNvPr id="1026" name="Picture 2" descr="Ekologia - zwykła moda czy mądry wybór - Jak wyglądać młodo w ..."/>
          <p:cNvPicPr>
            <a:picLocks noChangeAspect="1" noChangeArrowheads="1"/>
          </p:cNvPicPr>
          <p:nvPr/>
        </p:nvPicPr>
        <p:blipFill>
          <a:blip r:embed="rId2" cstate="print"/>
          <a:srcRect/>
          <a:stretch>
            <a:fillRect/>
          </a:stretch>
        </p:blipFill>
        <p:spPr bwMode="auto">
          <a:xfrm>
            <a:off x="5000628" y="3571876"/>
            <a:ext cx="3651043" cy="2571744"/>
          </a:xfrm>
          <a:prstGeom prst="ellipse">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42844" y="285728"/>
            <a:ext cx="8543956" cy="5721563"/>
          </a:xfrm>
        </p:spPr>
        <p:txBody>
          <a:bodyPr/>
          <a:lstStyle/>
          <a:p>
            <a:pPr>
              <a:buNone/>
            </a:pPr>
            <a:r>
              <a:rPr lang="pl-PL" dirty="0" smtClean="0"/>
              <a:t>	</a:t>
            </a:r>
          </a:p>
          <a:p>
            <a:pPr>
              <a:buNone/>
            </a:pPr>
            <a:endParaRPr lang="pl-PL" sz="2000" dirty="0" smtClean="0"/>
          </a:p>
          <a:p>
            <a:pPr>
              <a:buNone/>
            </a:pPr>
            <a:endParaRPr lang="pl-PL" sz="2000" dirty="0" smtClean="0"/>
          </a:p>
          <a:p>
            <a:pPr>
              <a:buNone/>
            </a:pPr>
            <a:endParaRPr lang="pl-PL" sz="2000" dirty="0" smtClean="0"/>
          </a:p>
          <a:p>
            <a:pPr>
              <a:buNone/>
            </a:pPr>
            <a:endParaRPr lang="pl-PL" sz="2000" dirty="0" smtClean="0"/>
          </a:p>
          <a:p>
            <a:pPr>
              <a:buNone/>
            </a:pPr>
            <a:endParaRPr lang="pl-PL" sz="2000" dirty="0" smtClean="0"/>
          </a:p>
          <a:p>
            <a:pPr>
              <a:buNone/>
            </a:pPr>
            <a:endParaRPr lang="pl-PL" sz="2000" dirty="0" smtClean="0"/>
          </a:p>
          <a:p>
            <a:pPr>
              <a:buNone/>
            </a:pPr>
            <a:endParaRPr lang="pl-PL" sz="1800" dirty="0" smtClean="0"/>
          </a:p>
          <a:p>
            <a:pPr>
              <a:buNone/>
            </a:pPr>
            <a:r>
              <a:rPr lang="pl-PL" sz="1800" dirty="0" smtClean="0"/>
              <a:t>	</a:t>
            </a:r>
          </a:p>
          <a:p>
            <a:pPr>
              <a:buNone/>
            </a:pPr>
            <a:endParaRPr lang="pl-PL" sz="1800" dirty="0" smtClean="0"/>
          </a:p>
          <a:p>
            <a:pPr>
              <a:buNone/>
            </a:pPr>
            <a:endParaRPr lang="pl-PL" sz="1800" dirty="0" smtClean="0"/>
          </a:p>
          <a:p>
            <a:pPr>
              <a:buNone/>
            </a:pPr>
            <a:endParaRPr lang="pl-PL" sz="1800" dirty="0" smtClean="0"/>
          </a:p>
          <a:p>
            <a:pPr>
              <a:buNone/>
            </a:pPr>
            <a:r>
              <a:rPr lang="pl-PL" sz="1800" dirty="0" smtClean="0"/>
              <a:t>	Encyklika -  orędzie, pismo napisane przez papieża, skierowane do biskupów i do wiernych. Tematy poruszane w encyklikach odnoszą się do spraw doktrynalnych i organizacyjnych o charakterze </a:t>
            </a:r>
            <a:r>
              <a:rPr lang="pl-PL" sz="1800" dirty="0" err="1" smtClean="0"/>
              <a:t>ogólnokościelnym</a:t>
            </a:r>
            <a:r>
              <a:rPr lang="pl-PL" sz="1800" dirty="0" smtClean="0"/>
              <a:t>. </a:t>
            </a:r>
            <a:endParaRPr lang="pl-PL" sz="1800" dirty="0"/>
          </a:p>
        </p:txBody>
      </p:sp>
      <p:pic>
        <p:nvPicPr>
          <p:cNvPr id="28674" name="Picture 2" descr="C:\Users\Admin\Desktop\laudatosi-promo.jpg"/>
          <p:cNvPicPr>
            <a:picLocks noChangeAspect="1" noChangeArrowheads="1"/>
          </p:cNvPicPr>
          <p:nvPr/>
        </p:nvPicPr>
        <p:blipFill>
          <a:blip r:embed="rId2"/>
          <a:srcRect/>
          <a:stretch>
            <a:fillRect/>
          </a:stretch>
        </p:blipFill>
        <p:spPr bwMode="auto">
          <a:xfrm>
            <a:off x="2714612" y="571480"/>
            <a:ext cx="3411542" cy="35836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	</a:t>
            </a:r>
          </a:p>
          <a:p>
            <a:pPr>
              <a:buNone/>
            </a:pPr>
            <a:r>
              <a:rPr lang="pl-PL" dirty="0" smtClean="0"/>
              <a:t>	</a:t>
            </a:r>
            <a:r>
              <a:rPr lang="pl-PL" dirty="0" err="1" smtClean="0"/>
              <a:t>Laudato</a:t>
            </a:r>
            <a:r>
              <a:rPr lang="pl-PL" dirty="0" smtClean="0"/>
              <a:t> </a:t>
            </a:r>
            <a:r>
              <a:rPr lang="pl-PL" dirty="0" err="1" smtClean="0"/>
              <a:t>si</a:t>
            </a:r>
            <a:r>
              <a:rPr lang="pl-PL" dirty="0" smtClean="0"/>
              <a:t>’, mi’ </a:t>
            </a:r>
            <a:r>
              <a:rPr lang="pl-PL" dirty="0" err="1" smtClean="0"/>
              <a:t>Signore</a:t>
            </a:r>
            <a:r>
              <a:rPr lang="pl-PL" dirty="0" smtClean="0"/>
              <a:t> – Pochwalony bądź, Panie mój, śpiewał święty Franciszek z Asyżu. W tej pięknej pieśni przypomniał, że nasz wspólny dom jest jak siostra, z którą dzielimy istnienie, i jak piękna matka, biorąca nas w ramiona: «Pochwalony bądź, mój Panie, przez siostrę naszą, matkę ziemię, która nas żywi i chowa, wydaje różne owoce z barwnymi kwiatami i trawami. </a:t>
            </a:r>
            <a:endParaRPr lang="pl-PL" dirty="0"/>
          </a:p>
        </p:txBody>
      </p:sp>
      <p:sp>
        <p:nvSpPr>
          <p:cNvPr id="3" name="Tytuł 2"/>
          <p:cNvSpPr>
            <a:spLocks noGrp="1"/>
          </p:cNvSpPr>
          <p:nvPr>
            <p:ph type="title"/>
          </p:nvPr>
        </p:nvSpPr>
        <p:spPr/>
        <p:txBody>
          <a:bodyPr>
            <a:normAutofit/>
          </a:bodyPr>
          <a:lstStyle/>
          <a:p>
            <a:pPr algn="ctr"/>
            <a:r>
              <a:rPr lang="pl-PL" b="0" dirty="0" smtClean="0"/>
              <a:t>Encyklika LAUDATO SI</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buNone/>
            </a:pPr>
            <a:r>
              <a:rPr lang="pl-PL" dirty="0" smtClean="0"/>
              <a:t>	Ta siostra protestuje z powodu zła, jakie jej wyrządzamy nieodpowiedzialnym wykorzystywaniem i rabunkową eksploatacją dóbr, które Bóg w niej umieścił. Dorastaliśmy myśląc, że jesteśmy jej właścicielami i rządcami uprawnionymi do jej ograbienia. Przemoc, jaka istnieje w ludzkich sercach zranionych grzechem, wyraża się również w objawach choroby, jaką dostrzegamy w glebie, wodzie, powietrzu i w istotach żywych. Z tego względu wśród najbardziej zaniedbanych i źle traktowanych znajduje się nasza uciskana i zdewastowana ziemia, która «jęczy i wzdycha w bólach rodzenia. Zapominamy, że my sami jesteśmy z prochu ziemi. Nasze własne ciało zbudowane jest z pierwiastków naszej planety, jej powietrze pozwala nam oddychać, a jej woda ożywia nas i odnawia.</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571480"/>
            <a:ext cx="8229600" cy="5435811"/>
          </a:xfrm>
        </p:spPr>
        <p:txBody>
          <a:bodyPr>
            <a:normAutofit/>
          </a:bodyPr>
          <a:lstStyle/>
          <a:p>
            <a:pPr algn="ctr">
              <a:buNone/>
            </a:pPr>
            <a:r>
              <a:rPr lang="pl-PL" sz="2400" i="1" dirty="0" smtClean="0"/>
              <a:t>„Nic ze spraw tego świata nie jest nam obojętne.”</a:t>
            </a:r>
            <a:endParaRPr lang="pl-PL" sz="2400" i="1" dirty="0"/>
          </a:p>
        </p:txBody>
      </p:sp>
      <p:pic>
        <p:nvPicPr>
          <p:cNvPr id="29698" name="Picture 2" descr="Przede wszystkim ekologia - Magazyn Fundacji Polskiego Godła ..."/>
          <p:cNvPicPr>
            <a:picLocks noChangeAspect="1" noChangeArrowheads="1"/>
          </p:cNvPicPr>
          <p:nvPr/>
        </p:nvPicPr>
        <p:blipFill>
          <a:blip r:embed="rId2"/>
          <a:srcRect/>
          <a:stretch>
            <a:fillRect/>
          </a:stretch>
        </p:blipFill>
        <p:spPr bwMode="auto">
          <a:xfrm>
            <a:off x="1785918" y="1428736"/>
            <a:ext cx="5376854" cy="43589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Font typeface="Wingdings" pitchFamily="2" charset="2"/>
              <a:buChar char="v"/>
            </a:pPr>
            <a:r>
              <a:rPr lang="pl-PL" dirty="0" smtClean="0"/>
              <a:t>Osiem lat po </a:t>
            </a:r>
            <a:r>
              <a:rPr lang="pl-PL" dirty="0" err="1" smtClean="0"/>
              <a:t>Pacem</a:t>
            </a:r>
            <a:r>
              <a:rPr lang="pl-PL" dirty="0" smtClean="0"/>
              <a:t> </a:t>
            </a:r>
            <a:r>
              <a:rPr lang="pl-PL" dirty="0" err="1" smtClean="0"/>
              <a:t>in</a:t>
            </a:r>
            <a:r>
              <a:rPr lang="pl-PL" dirty="0" smtClean="0"/>
              <a:t> </a:t>
            </a:r>
            <a:r>
              <a:rPr lang="pl-PL" dirty="0" err="1" smtClean="0"/>
              <a:t>terris</a:t>
            </a:r>
            <a:r>
              <a:rPr lang="pl-PL" dirty="0" smtClean="0"/>
              <a:t>, w roku 1971, błogosławiony papież Paweł VI odniósł się do problematyki ekologicznej, wskazując na kryzys, będący dramatyczną konsekwencją niekontrolowanej działalności człowieka, który wskutek nierozważnego wykorzystywania przyrody powoduje niebezpieczeństwo jej zniszczenia, oraz że z kolei on sam padnie ofiarą tej degradacji.</a:t>
            </a: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571480"/>
            <a:ext cx="8229600" cy="5435811"/>
          </a:xfrm>
        </p:spPr>
        <p:txBody>
          <a:bodyPr>
            <a:noAutofit/>
          </a:bodyPr>
          <a:lstStyle/>
          <a:p>
            <a:pPr>
              <a:buNone/>
            </a:pPr>
            <a:r>
              <a:rPr lang="pl-PL" sz="2400" dirty="0" smtClean="0"/>
              <a:t>	Święty Jan Paweł II w swojej pierwszej encyklice ostrzegł, że człowiek zdaje się często nie dostrzegać innych znaczeń swego naturalnego środowiska, jak tylko te, które służą celom doraźnego użycia i zużycia. Następnie zachęcał do globalnego  nawrócenia ekologicznego. Jednakże równocześnie zauważył, że zbyt mało wagi przywiązuje się do ochrony warunków moralnych prawdziwej „ekologii ludzkiej”. Zniszczenie środowiska ludzkiego jest sprawą bardzo poważną nie tylko dlatego, że Bóg powierzył człowiekowi świat, ale także dlatego, że samo ludzkie życie jest darem, który trzeba chronić przed różnymi formami degradacji.</a:t>
            </a:r>
            <a:endParaRPr lang="pl-PL"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506</Words>
  <Application>Microsoft Office PowerPoint</Application>
  <PresentationFormat>Pokaz na ekranie (4:3)</PresentationFormat>
  <Paragraphs>58</Paragraphs>
  <Slides>23</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23</vt:i4>
      </vt:variant>
    </vt:vector>
  </HeadingPairs>
  <TitlesOfParts>
    <vt:vector size="29" baseType="lpstr">
      <vt:lpstr>Lucida Sans Unicode</vt:lpstr>
      <vt:lpstr>Verdana</vt:lpstr>
      <vt:lpstr>Wingdings</vt:lpstr>
      <vt:lpstr>Wingdings 2</vt:lpstr>
      <vt:lpstr>Wingdings 3</vt:lpstr>
      <vt:lpstr>Hol</vt:lpstr>
      <vt:lpstr>Ekologia </vt:lpstr>
      <vt:lpstr>Co to jest ekologia?</vt:lpstr>
      <vt:lpstr>Prezentacja programu PowerPoint</vt:lpstr>
      <vt:lpstr>Prezentacja programu PowerPoint</vt:lpstr>
      <vt:lpstr>Encyklika LAUDATO SI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Zanieczyszczenie i globalne ocieplenie </vt:lpstr>
      <vt:lpstr>Prezentacja programu PowerPoint</vt:lpstr>
      <vt:lpstr>Klimat jako dobro wspólne</vt:lpstr>
      <vt:lpstr>Kwestia wody</vt:lpstr>
      <vt:lpstr>Prezentacja programu PowerPoint</vt:lpstr>
      <vt:lpstr>Zatracenie różnorodności biologicznej</vt:lpstr>
      <vt:lpstr>Globalna niesprawiedliwość</vt:lpstr>
      <vt:lpstr> Światło, które daje wiara</vt:lpstr>
      <vt:lpstr>Prezentacja programu PowerPoint</vt:lpstr>
      <vt:lpstr>Prezentacja programu PowerPoint</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Ekologia</dc:title>
  <dc:creator>Admin</dc:creator>
  <cp:lastModifiedBy>Dell</cp:lastModifiedBy>
  <cp:revision>10</cp:revision>
  <dcterms:created xsi:type="dcterms:W3CDTF">2020-04-25T14:49:18Z</dcterms:created>
  <dcterms:modified xsi:type="dcterms:W3CDTF">2022-01-07T20:00:48Z</dcterms:modified>
</cp:coreProperties>
</file>