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D29098-05CB-4BFC-997F-9A58F10A7F75}" v="394" dt="2021-12-15T15:50:19.2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77" d="100"/>
          <a:sy n="77" d="100"/>
        </p:scale>
        <p:origin x="8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NATURA W RELIGII HINDUSKIEJ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5381D65-7352-4DC7-B458-73DE438C37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15411"/>
          <a:stretch/>
        </p:blipFill>
        <p:spPr>
          <a:xfrm>
            <a:off x="2211186" y="3613048"/>
            <a:ext cx="4247803" cy="238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0419CA0-BFB4-4390-AB8F-5DBFCA45D4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5CF4C623-16D7-4722-8EFB-A5B0E3BC07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9FEEF9-C2E1-408B-9775-0EC66A869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96E9C81-ACBE-459E-A7D5-2BB824B68F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61CD16-1A30-4FA3-B65E-B21FCA121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550355" cy="3450613"/>
          </a:xfrm>
        </p:spPr>
        <p:txBody>
          <a:bodyPr>
            <a:normAutofit/>
          </a:bodyPr>
          <a:lstStyle/>
          <a:p>
            <a:r>
              <a:rPr lang="en-US" dirty="0" err="1">
                <a:ea typeface="+mn-lt"/>
                <a:cs typeface="+mn-lt"/>
              </a:rPr>
              <a:t>Większość</a:t>
            </a:r>
            <a:r>
              <a:rPr lang="en-US" dirty="0">
                <a:ea typeface="+mn-lt"/>
                <a:cs typeface="+mn-lt"/>
              </a:rPr>
              <a:t> z </a:t>
            </a:r>
            <a:r>
              <a:rPr lang="en-US" dirty="0" err="1">
                <a:ea typeface="+mn-lt"/>
                <a:cs typeface="+mn-lt"/>
              </a:rPr>
              <a:t>roślin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posiada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symboliczny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związek</a:t>
            </a:r>
            <a:r>
              <a:rPr lang="en-US" dirty="0">
                <a:ea typeface="+mn-lt"/>
                <a:cs typeface="+mn-lt"/>
              </a:rPr>
              <a:t> z </a:t>
            </a:r>
            <a:r>
              <a:rPr lang="en-US" dirty="0" err="1">
                <a:ea typeface="+mn-lt"/>
                <a:cs typeface="+mn-lt"/>
              </a:rPr>
              <a:t>jakimś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bóstwem</a:t>
            </a:r>
            <a:r>
              <a:rPr lang="en-US" dirty="0">
                <a:ea typeface="+mn-lt"/>
                <a:cs typeface="+mn-lt"/>
              </a:rPr>
              <a:t>, np. </a:t>
            </a:r>
            <a:r>
              <a:rPr lang="en-US" dirty="0" err="1">
                <a:ea typeface="+mn-lt"/>
                <a:cs typeface="+mn-lt"/>
              </a:rPr>
              <a:t>niezwykle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toksyczna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halucynogenna</a:t>
            </a:r>
            <a:r>
              <a:rPr lang="en-US" dirty="0">
                <a:ea typeface="+mn-lt"/>
                <a:cs typeface="+mn-lt"/>
              </a:rPr>
              <a:t> datura </a:t>
            </a:r>
            <a:r>
              <a:rPr lang="en-US" dirty="0" err="1">
                <a:ea typeface="+mn-lt"/>
                <a:cs typeface="+mn-lt"/>
              </a:rPr>
              <a:t>zostaje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powiązana</a:t>
            </a:r>
            <a:r>
              <a:rPr lang="en-US" dirty="0">
                <a:ea typeface="+mn-lt"/>
                <a:cs typeface="+mn-lt"/>
              </a:rPr>
              <a:t> ze "</a:t>
            </a:r>
            <a:r>
              <a:rPr lang="en-US" dirty="0" err="1">
                <a:ea typeface="+mn-lt"/>
                <a:cs typeface="+mn-lt"/>
              </a:rPr>
              <a:t>straszliwym</a:t>
            </a:r>
            <a:r>
              <a:rPr lang="en-US" dirty="0">
                <a:ea typeface="+mn-lt"/>
                <a:cs typeface="+mn-lt"/>
              </a:rPr>
              <a:t>" (</a:t>
            </a:r>
            <a:r>
              <a:rPr lang="en-US" dirty="0" err="1">
                <a:ea typeface="+mn-lt"/>
                <a:cs typeface="+mn-lt"/>
              </a:rPr>
              <a:t>Bhajrawa</a:t>
            </a:r>
            <a:r>
              <a:rPr lang="en-US" dirty="0">
                <a:ea typeface="+mn-lt"/>
                <a:cs typeface="+mn-lt"/>
              </a:rPr>
              <a:t>) </a:t>
            </a:r>
            <a:r>
              <a:rPr lang="en-US" dirty="0" err="1">
                <a:ea typeface="+mn-lt"/>
                <a:cs typeface="+mn-lt"/>
              </a:rPr>
              <a:t>bogiem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Śiwą</a:t>
            </a:r>
            <a:r>
              <a:rPr lang="en-US" dirty="0">
                <a:ea typeface="+mn-lt"/>
                <a:cs typeface="+mn-lt"/>
              </a:rPr>
              <a:t>, lotos z </a:t>
            </a:r>
            <a:r>
              <a:rPr lang="en-US" dirty="0" err="1">
                <a:ea typeface="+mn-lt"/>
                <a:cs typeface="+mn-lt"/>
              </a:rPr>
              <a:t>łaskawą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boginią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Lakszmi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itd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Istnieje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wiele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wzmianek</a:t>
            </a:r>
            <a:r>
              <a:rPr lang="en-US" dirty="0">
                <a:ea typeface="+mn-lt"/>
                <a:cs typeface="+mn-lt"/>
              </a:rPr>
              <a:t> w </a:t>
            </a:r>
            <a:r>
              <a:rPr lang="en-US" dirty="0" err="1">
                <a:ea typeface="+mn-lt"/>
                <a:cs typeface="+mn-lt"/>
              </a:rPr>
              <a:t>Puranach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starożytnych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tekstach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mitologicznych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CEBDCB18-ABE5-43B0-8B68-89FEDAECB8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483C65C6-7268-490D-B4A8-927D45FAB6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6133D4A5-82E5-43A0-9FF0-81B7AC16CD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4" descr="A picture containing text, dress&#10;&#10;Description automatically generated">
            <a:extLst>
              <a:ext uri="{FF2B5EF4-FFF2-40B4-BE49-F238E27FC236}">
                <a16:creationId xmlns:a16="http://schemas.microsoft.com/office/drawing/2014/main" xmlns="" id="{E466780C-29E6-4C5A-B591-15EE71B607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83" b="-4"/>
          <a:stretch/>
        </p:blipFill>
        <p:spPr>
          <a:xfrm>
            <a:off x="8116373" y="1116345"/>
            <a:ext cx="2799103" cy="386617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08EC5C75-E28F-4899-9C2E-39431B82B7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46AAE0A1-60AD-4190-B85D-2DD8148369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209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C6870151-9189-4C3A-8379-EF3D95827A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2BF62E2D-AA6C-4514-98FD-EA4F3FE3A1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538" r="-1" b="28210"/>
          <a:stretch/>
        </p:blipFill>
        <p:spPr>
          <a:xfrm>
            <a:off x="305" y="-125496"/>
            <a:ext cx="12191695" cy="6983495"/>
          </a:xfrm>
          <a:prstGeom prst="rect">
            <a:avLst/>
          </a:prstGeom>
        </p:spPr>
      </p:pic>
      <p:sp>
        <p:nvSpPr>
          <p:cNvPr id="11" name="Slide Number Placeholder 7">
            <a:extLst>
              <a:ext uri="{FF2B5EF4-FFF2-40B4-BE49-F238E27FC236}">
                <a16:creationId xmlns:a16="http://schemas.microsoft.com/office/drawing/2014/main" xmlns="" id="{123EA69C-102A-4DD0-9547-05DCD271D1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Footer Placeholder 6">
            <a:extLst>
              <a:ext uri="{FF2B5EF4-FFF2-40B4-BE49-F238E27FC236}">
                <a16:creationId xmlns:a16="http://schemas.microsoft.com/office/drawing/2014/main" xmlns="" id="{6A862265-5CA3-4C40-8582-7534C3B03C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00EF80B-0391-4082-9AF5-F15B091B4C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57F0EE-9088-4243-BD54-61AC16791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1" y="1193800"/>
            <a:ext cx="3193050" cy="4699000"/>
          </a:xfrm>
        </p:spPr>
        <p:txBody>
          <a:bodyPr anchor="ctr">
            <a:normAutofit/>
          </a:bodyPr>
          <a:lstStyle/>
          <a:p>
            <a:r>
              <a:rPr lang="en-US" dirty="0"/>
              <a:t>"</a:t>
            </a:r>
            <a:r>
              <a:rPr lang="en-US" dirty="0" err="1"/>
              <a:t>święta</a:t>
            </a:r>
            <a:r>
              <a:rPr lang="en-US" dirty="0"/>
              <a:t> </a:t>
            </a:r>
            <a:r>
              <a:rPr lang="en-US" dirty="0" err="1"/>
              <a:t>krowa</a:t>
            </a:r>
            <a:r>
              <a:rPr lang="en-US" dirty="0"/>
              <a:t>"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D33AC32D-5F44-45F7-A0BD-7C11A86BED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1AA63A-A565-4084-9E24-3418E05E2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636" y="1193800"/>
            <a:ext cx="6085091" cy="4699000"/>
          </a:xfrm>
        </p:spPr>
        <p:txBody>
          <a:bodyPr anchor="ctr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Z </a:t>
            </a:r>
            <a:r>
              <a:rPr lang="en-US" dirty="0" err="1">
                <a:ea typeface="+mn-lt"/>
                <a:cs typeface="+mn-lt"/>
              </a:rPr>
              <a:t>kultu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Kryszny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pochodził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najsilniejszy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impuls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dla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hinduskiego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wegetarianizmu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wybitnej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pozycji</a:t>
            </a:r>
            <a:r>
              <a:rPr lang="en-US" dirty="0">
                <a:ea typeface="+mn-lt"/>
                <a:cs typeface="+mn-lt"/>
              </a:rPr>
              <a:t> „</a:t>
            </a:r>
            <a:r>
              <a:rPr lang="en-US" dirty="0" err="1">
                <a:ea typeface="+mn-lt"/>
                <a:cs typeface="+mn-lt"/>
              </a:rPr>
              <a:t>świętej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krowy</a:t>
            </a:r>
            <a:r>
              <a:rPr lang="en-US" dirty="0">
                <a:ea typeface="+mn-lt"/>
                <a:cs typeface="+mn-lt"/>
              </a:rPr>
              <a:t>”. </a:t>
            </a:r>
            <a:r>
              <a:rPr lang="en-US" dirty="0" err="1">
                <a:ea typeface="+mn-lt"/>
                <a:cs typeface="+mn-lt"/>
              </a:rPr>
              <a:t>Według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najstarszych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tradycji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wedyjskich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pierwsza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krowa</a:t>
            </a:r>
            <a:r>
              <a:rPr lang="en-US" dirty="0">
                <a:ea typeface="+mn-lt"/>
                <a:cs typeface="+mn-lt"/>
              </a:rPr>
              <a:t> — </a:t>
            </a:r>
            <a:r>
              <a:rPr lang="en-US" dirty="0" err="1">
                <a:ea typeface="+mn-lt"/>
                <a:cs typeface="+mn-lt"/>
              </a:rPr>
              <a:t>Matka</a:t>
            </a:r>
            <a:r>
              <a:rPr lang="en-US" dirty="0">
                <a:ea typeface="+mn-lt"/>
                <a:cs typeface="+mn-lt"/>
              </a:rPr>
              <a:t> Surabhi, </a:t>
            </a:r>
            <a:r>
              <a:rPr lang="en-US" dirty="0" err="1">
                <a:ea typeface="+mn-lt"/>
                <a:cs typeface="+mn-lt"/>
              </a:rPr>
              <a:t>zrodzona</a:t>
            </a:r>
            <a:r>
              <a:rPr lang="en-US" dirty="0">
                <a:ea typeface="+mn-lt"/>
                <a:cs typeface="+mn-lt"/>
              </a:rPr>
              <a:t> z </a:t>
            </a:r>
            <a:r>
              <a:rPr lang="en-US" dirty="0" err="1">
                <a:ea typeface="+mn-lt"/>
                <a:cs typeface="+mn-lt"/>
              </a:rPr>
              <a:t>Brahmy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przemienionego</a:t>
            </a:r>
            <a:r>
              <a:rPr lang="en-US" dirty="0">
                <a:ea typeface="+mn-lt"/>
                <a:cs typeface="+mn-lt"/>
              </a:rPr>
              <a:t> w </a:t>
            </a:r>
            <a:r>
              <a:rPr lang="en-US" dirty="0" err="1">
                <a:ea typeface="+mn-lt"/>
                <a:cs typeface="+mn-lt"/>
              </a:rPr>
              <a:t>byka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Pierwszej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Kobiety</a:t>
            </a:r>
            <a:r>
              <a:rPr lang="en-US" dirty="0">
                <a:ea typeface="+mn-lt"/>
                <a:cs typeface="+mn-lt"/>
              </a:rPr>
              <a:t> — </a:t>
            </a:r>
            <a:r>
              <a:rPr lang="en-US" dirty="0" err="1">
                <a:ea typeface="+mn-lt"/>
                <a:cs typeface="+mn-lt"/>
              </a:rPr>
              <a:t>była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jednym</a:t>
            </a:r>
            <a:r>
              <a:rPr lang="en-US" dirty="0">
                <a:ea typeface="+mn-lt"/>
                <a:cs typeface="+mn-lt"/>
              </a:rPr>
              <a:t> ze </a:t>
            </a:r>
            <a:r>
              <a:rPr lang="en-US" dirty="0" err="1">
                <a:ea typeface="+mn-lt"/>
                <a:cs typeface="+mn-lt"/>
              </a:rPr>
              <a:t>skarbów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które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wyłoniły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się</a:t>
            </a:r>
            <a:r>
              <a:rPr lang="en-US" dirty="0">
                <a:ea typeface="+mn-lt"/>
                <a:cs typeface="+mn-lt"/>
              </a:rPr>
              <a:t> z </a:t>
            </a:r>
            <a:r>
              <a:rPr lang="en-US" dirty="0" err="1">
                <a:ea typeface="+mn-lt"/>
                <a:cs typeface="+mn-lt"/>
              </a:rPr>
              <a:t>kosmicznego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oceanu</a:t>
            </a:r>
            <a:r>
              <a:rPr lang="en-US" dirty="0">
                <a:ea typeface="+mn-lt"/>
                <a:cs typeface="+mn-lt"/>
              </a:rPr>
              <a:t>, a </a:t>
            </a:r>
            <a:r>
              <a:rPr lang="en-US" dirty="0" err="1">
                <a:ea typeface="+mn-lt"/>
                <a:cs typeface="+mn-lt"/>
              </a:rPr>
              <a:t>pięć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produktów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pochodzących</a:t>
            </a:r>
            <a:r>
              <a:rPr lang="en-US" dirty="0">
                <a:ea typeface="+mn-lt"/>
                <a:cs typeface="+mn-lt"/>
              </a:rPr>
              <a:t> od </a:t>
            </a:r>
            <a:r>
              <a:rPr lang="en-US" dirty="0" err="1">
                <a:ea typeface="+mn-lt"/>
                <a:cs typeface="+mn-lt"/>
              </a:rPr>
              <a:t>niej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dirty="0" err="1">
                <a:ea typeface="+mn-lt"/>
                <a:cs typeface="+mn-lt"/>
              </a:rPr>
              <a:t>tzw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pancha-gavya</a:t>
            </a:r>
            <a:r>
              <a:rPr lang="en-US" dirty="0">
                <a:ea typeface="+mn-lt"/>
                <a:cs typeface="+mn-lt"/>
              </a:rPr>
              <a:t>), </a:t>
            </a:r>
            <a:r>
              <a:rPr lang="en-US" dirty="0" err="1">
                <a:ea typeface="+mn-lt"/>
                <a:cs typeface="+mn-lt"/>
              </a:rPr>
              <a:t>tj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mleko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masło</a:t>
            </a:r>
            <a:r>
              <a:rPr lang="en-US" dirty="0">
                <a:ea typeface="+mn-lt"/>
                <a:cs typeface="+mn-lt"/>
              </a:rPr>
              <a:t>, ghee, </a:t>
            </a:r>
            <a:r>
              <a:rPr lang="en-US" dirty="0" err="1">
                <a:ea typeface="+mn-lt"/>
                <a:cs typeface="+mn-lt"/>
              </a:rPr>
              <a:t>mocz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łajno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były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uważane</a:t>
            </a:r>
            <a:r>
              <a:rPr lang="en-US" dirty="0">
                <a:ea typeface="+mn-lt"/>
                <a:cs typeface="+mn-lt"/>
              </a:rPr>
              <a:t> za </a:t>
            </a:r>
            <a:r>
              <a:rPr lang="en-US" dirty="0" err="1">
                <a:ea typeface="+mn-lt"/>
                <a:cs typeface="+mn-lt"/>
              </a:rPr>
              <a:t>oczyszczające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Wedy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uważają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krowę</a:t>
            </a:r>
            <a:r>
              <a:rPr lang="en-US" dirty="0">
                <a:ea typeface="+mn-lt"/>
                <a:cs typeface="+mn-lt"/>
              </a:rPr>
              <a:t> za </a:t>
            </a:r>
            <a:r>
              <a:rPr lang="en-US" dirty="0" err="1">
                <a:ea typeface="+mn-lt"/>
                <a:cs typeface="+mn-lt"/>
              </a:rPr>
              <a:t>przewodniczkę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dusz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pozostaje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także</a:t>
            </a:r>
            <a:r>
              <a:rPr lang="en-US" dirty="0">
                <a:ea typeface="+mn-lt"/>
                <a:cs typeface="+mn-lt"/>
              </a:rPr>
              <a:t> w </a:t>
            </a:r>
            <a:r>
              <a:rPr lang="en-US" dirty="0" err="1">
                <a:ea typeface="+mn-lt"/>
                <a:cs typeface="+mn-lt"/>
              </a:rPr>
              <a:t>związku</a:t>
            </a:r>
            <a:r>
              <a:rPr lang="en-US" dirty="0">
                <a:ea typeface="+mn-lt"/>
                <a:cs typeface="+mn-lt"/>
              </a:rPr>
              <a:t> ze </a:t>
            </a:r>
            <a:r>
              <a:rPr lang="en-US" dirty="0" err="1">
                <a:ea typeface="+mn-lt"/>
                <a:cs typeface="+mn-lt"/>
              </a:rPr>
              <a:t>świętym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ogniem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</p:txBody>
      </p:sp>
      <p:sp>
        <p:nvSpPr>
          <p:cNvPr id="19" name="Date Placeholder 1">
            <a:extLst>
              <a:ext uri="{FF2B5EF4-FFF2-40B4-BE49-F238E27FC236}">
                <a16:creationId xmlns:a16="http://schemas.microsoft.com/office/drawing/2014/main" xmlns="" id="{3FBF03E8-C602-4192-9C52-F84B29FDCC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880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C5DBCE-56BF-417B-AA78-158254C77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142439-2B25-4654-A169-A8B4009D9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ea typeface="+mn-lt"/>
                <a:cs typeface="+mn-lt"/>
              </a:rPr>
              <a:t>Krowa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była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jest </a:t>
            </a:r>
            <a:r>
              <a:rPr lang="en-US" dirty="0" err="1">
                <a:ea typeface="+mn-lt"/>
                <a:cs typeface="+mn-lt"/>
              </a:rPr>
              <a:t>szanowana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jako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jedna</a:t>
            </a:r>
            <a:r>
              <a:rPr lang="en-US" dirty="0">
                <a:ea typeface="+mn-lt"/>
                <a:cs typeface="+mn-lt"/>
              </a:rPr>
              <a:t> z </a:t>
            </a:r>
            <a:r>
              <a:rPr lang="en-US" dirty="0" err="1">
                <a:ea typeface="+mn-lt"/>
                <a:cs typeface="+mn-lt"/>
              </a:rPr>
              <a:t>siedmiu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matek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człowieka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pozostałe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sześć</a:t>
            </a:r>
            <a:r>
              <a:rPr lang="en-US" dirty="0">
                <a:ea typeface="+mn-lt"/>
                <a:cs typeface="+mn-lt"/>
              </a:rPr>
              <a:t> to: </a:t>
            </a:r>
            <a:r>
              <a:rPr lang="en-US" dirty="0" err="1">
                <a:ea typeface="+mn-lt"/>
                <a:cs typeface="+mn-lt"/>
              </a:rPr>
              <a:t>matka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biologiczna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położna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żona</a:t>
            </a:r>
            <a:r>
              <a:rPr lang="en-US" dirty="0">
                <a:ea typeface="+mn-lt"/>
                <a:cs typeface="+mn-lt"/>
              </a:rPr>
              <a:t> guru, </a:t>
            </a:r>
            <a:r>
              <a:rPr lang="en-US" dirty="0" err="1">
                <a:ea typeface="+mn-lt"/>
                <a:cs typeface="+mn-lt"/>
              </a:rPr>
              <a:t>żona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bramina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żona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własnego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króla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ziemia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Według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słów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Mahatmy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Gandhiego</a:t>
            </a:r>
            <a:r>
              <a:rPr lang="en-US" dirty="0">
                <a:ea typeface="+mn-lt"/>
                <a:cs typeface="+mn-lt"/>
              </a:rPr>
              <a:t>: „</a:t>
            </a:r>
            <a:r>
              <a:rPr lang="en-US" dirty="0" err="1">
                <a:ea typeface="+mn-lt"/>
                <a:cs typeface="+mn-lt"/>
              </a:rPr>
              <a:t>Matka-krowa</a:t>
            </a:r>
            <a:r>
              <a:rPr lang="en-US" dirty="0">
                <a:ea typeface="+mn-lt"/>
                <a:cs typeface="+mn-lt"/>
              </a:rPr>
              <a:t> jest pod </a:t>
            </a:r>
            <a:r>
              <a:rPr lang="en-US" dirty="0" err="1">
                <a:ea typeface="+mn-lt"/>
                <a:cs typeface="+mn-lt"/>
              </a:rPr>
              <a:t>wieloma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względami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lepsza</a:t>
            </a:r>
            <a:r>
              <a:rPr lang="en-US" dirty="0">
                <a:ea typeface="+mn-lt"/>
                <a:cs typeface="+mn-lt"/>
              </a:rPr>
              <a:t> od </a:t>
            </a:r>
            <a:r>
              <a:rPr lang="en-US" dirty="0" err="1">
                <a:ea typeface="+mn-lt"/>
                <a:cs typeface="+mn-lt"/>
              </a:rPr>
              <a:t>matki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która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urodziła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Nasza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matka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karmi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mlekiem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przez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parę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lat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oczekuje</a:t>
            </a:r>
            <a:r>
              <a:rPr lang="en-US" dirty="0">
                <a:ea typeface="+mn-lt"/>
                <a:cs typeface="+mn-lt"/>
              </a:rPr>
              <a:t> od </a:t>
            </a:r>
            <a:r>
              <a:rPr lang="en-US" dirty="0" err="1">
                <a:ea typeface="+mn-lt"/>
                <a:cs typeface="+mn-lt"/>
              </a:rPr>
              <a:t>nas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że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będziemy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się</a:t>
            </a:r>
            <a:r>
              <a:rPr lang="en-US" dirty="0">
                <a:ea typeface="+mn-lt"/>
                <a:cs typeface="+mn-lt"/>
              </a:rPr>
              <a:t> o </a:t>
            </a:r>
            <a:r>
              <a:rPr lang="en-US" dirty="0" err="1">
                <a:ea typeface="+mn-lt"/>
                <a:cs typeface="+mn-lt"/>
              </a:rPr>
              <a:t>nią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troszczyć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kiedy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dorośniemy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Matka-krowa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oczekuje</a:t>
            </a:r>
            <a:r>
              <a:rPr lang="en-US" dirty="0">
                <a:ea typeface="+mn-lt"/>
                <a:cs typeface="+mn-lt"/>
              </a:rPr>
              <a:t> od </a:t>
            </a:r>
            <a:r>
              <a:rPr lang="en-US" dirty="0" err="1">
                <a:ea typeface="+mn-lt"/>
                <a:cs typeface="+mn-lt"/>
              </a:rPr>
              <a:t>nas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niczego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poza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trawą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sianem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Nasza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matka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często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choruje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oczekuje</a:t>
            </a:r>
            <a:r>
              <a:rPr lang="en-US" dirty="0">
                <a:ea typeface="+mn-lt"/>
                <a:cs typeface="+mn-lt"/>
              </a:rPr>
              <a:t> od </a:t>
            </a:r>
            <a:r>
              <a:rPr lang="en-US" dirty="0" err="1">
                <a:ea typeface="+mn-lt"/>
                <a:cs typeface="+mn-lt"/>
              </a:rPr>
              <a:t>nas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opieki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Matka-krowa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rzadko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choruje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Nasza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matka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kiedy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umiera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oczekuje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że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zapłacimy</a:t>
            </a:r>
            <a:r>
              <a:rPr lang="en-US" dirty="0">
                <a:ea typeface="+mn-lt"/>
                <a:cs typeface="+mn-lt"/>
              </a:rPr>
              <a:t> za </a:t>
            </a:r>
            <a:r>
              <a:rPr lang="en-US" dirty="0" err="1">
                <a:ea typeface="+mn-lt"/>
                <a:cs typeface="+mn-lt"/>
              </a:rPr>
              <a:t>jej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pochówek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czy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kremację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Matka-krowa</a:t>
            </a:r>
            <a:r>
              <a:rPr lang="en-US" dirty="0">
                <a:ea typeface="+mn-lt"/>
                <a:cs typeface="+mn-lt"/>
              </a:rPr>
              <a:t> jest </a:t>
            </a:r>
            <a:r>
              <a:rPr lang="en-US" dirty="0" err="1">
                <a:ea typeface="+mn-lt"/>
                <a:cs typeface="+mn-lt"/>
              </a:rPr>
              <a:t>użyteczna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zarówno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martwa</a:t>
            </a:r>
            <a:r>
              <a:rPr lang="en-US" dirty="0">
                <a:ea typeface="+mn-lt"/>
                <a:cs typeface="+mn-lt"/>
              </a:rPr>
              <a:t>, jak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żywa</a:t>
            </a:r>
            <a:r>
              <a:rPr lang="en-US" dirty="0">
                <a:ea typeface="+mn-lt"/>
                <a:cs typeface="+mn-lt"/>
              </a:rPr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247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F28F7-F5EB-4215-9793-5336CB57E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Dzień</a:t>
            </a:r>
            <a:r>
              <a:rPr lang="en-US" dirty="0"/>
              <a:t> </a:t>
            </a:r>
            <a:r>
              <a:rPr lang="en-US" dirty="0" err="1"/>
              <a:t>krowy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323A41-3BBD-4D7C-B288-B7FF44F2E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ea typeface="+mn-lt"/>
                <a:cs typeface="+mn-lt"/>
              </a:rPr>
              <a:t>Uroczyście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obchodzony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Dzień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Krowy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dirty="0" err="1">
                <a:ea typeface="+mn-lt"/>
                <a:cs typeface="+mn-lt"/>
              </a:rPr>
              <a:t>Goszruz</a:t>
            </a:r>
            <a:r>
              <a:rPr lang="en-US" dirty="0">
                <a:ea typeface="+mn-lt"/>
                <a:cs typeface="+mn-lt"/>
              </a:rPr>
              <a:t>) — </a:t>
            </a:r>
            <a:r>
              <a:rPr lang="en-US" dirty="0" err="1">
                <a:ea typeface="+mn-lt"/>
                <a:cs typeface="+mn-lt"/>
              </a:rPr>
              <a:t>mający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charakter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ludowego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święta</a:t>
            </a:r>
            <a:r>
              <a:rPr lang="en-US" dirty="0">
                <a:ea typeface="+mn-lt"/>
                <a:cs typeface="+mn-lt"/>
              </a:rPr>
              <a:t> z </a:t>
            </a:r>
            <a:r>
              <a:rPr lang="en-US" dirty="0" err="1">
                <a:ea typeface="+mn-lt"/>
                <a:cs typeface="+mn-lt"/>
              </a:rPr>
              <a:t>procesjami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ozdabianiem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rogów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krowich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wieńcami</a:t>
            </a:r>
            <a:r>
              <a:rPr lang="en-US" dirty="0">
                <a:ea typeface="+mn-lt"/>
                <a:cs typeface="+mn-lt"/>
              </a:rPr>
              <a:t> z </a:t>
            </a:r>
            <a:r>
              <a:rPr lang="en-US" dirty="0" err="1">
                <a:ea typeface="+mn-lt"/>
                <a:cs typeface="+mn-lt"/>
              </a:rPr>
              <a:t>kwiatów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itp</a:t>
            </a:r>
            <a:r>
              <a:rPr lang="en-US" dirty="0">
                <a:ea typeface="+mn-lt"/>
                <a:cs typeface="+mn-lt"/>
              </a:rPr>
              <a:t>. — </a:t>
            </a:r>
            <a:r>
              <a:rPr lang="en-US" dirty="0" err="1">
                <a:ea typeface="+mn-lt"/>
                <a:cs typeface="+mn-lt"/>
              </a:rPr>
              <a:t>odbywa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się</a:t>
            </a:r>
            <a:r>
              <a:rPr lang="en-US" dirty="0">
                <a:ea typeface="+mn-lt"/>
                <a:cs typeface="+mn-lt"/>
              </a:rPr>
              <a:t> w </a:t>
            </a:r>
            <a:r>
              <a:rPr lang="en-US" dirty="0" err="1">
                <a:ea typeface="+mn-lt"/>
                <a:cs typeface="+mn-lt"/>
              </a:rPr>
              <a:t>czas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pełni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księżyca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Wskazuje</a:t>
            </a:r>
            <a:r>
              <a:rPr lang="en-US" dirty="0">
                <a:ea typeface="+mn-lt"/>
                <a:cs typeface="+mn-lt"/>
              </a:rPr>
              <a:t> to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związek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kultu</a:t>
            </a:r>
            <a:r>
              <a:rPr lang="en-US" dirty="0">
                <a:ea typeface="+mn-lt"/>
                <a:cs typeface="+mn-lt"/>
              </a:rPr>
              <a:t> z </a:t>
            </a:r>
            <a:r>
              <a:rPr lang="en-US" dirty="0" err="1">
                <a:ea typeface="+mn-lt"/>
                <a:cs typeface="+mn-lt"/>
              </a:rPr>
              <a:t>archaiczną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formą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czci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oddawanej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księżycowi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276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FB95B9-8E88-47ED-9F98-1DC5640F0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696377-B957-4A55-8D10-6B2A5DE31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854286" cy="3647836"/>
          </a:xfrm>
        </p:spPr>
        <p:txBody>
          <a:bodyPr/>
          <a:lstStyle/>
          <a:p>
            <a:r>
              <a:rPr lang="en-US" dirty="0" err="1">
                <a:ea typeface="+mn-lt"/>
                <a:cs typeface="+mn-lt"/>
              </a:rPr>
              <a:t>Świętością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obdarza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rzeki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wody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góry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kamienie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drzewa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rośliny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niektóre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zwierzęta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oraz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ptaki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Reprezentują</a:t>
            </a:r>
            <a:r>
              <a:rPr lang="en-US" dirty="0">
                <a:ea typeface="+mn-lt"/>
                <a:cs typeface="+mn-lt"/>
              </a:rPr>
              <a:t> one </a:t>
            </a:r>
            <a:r>
              <a:rPr lang="en-US" dirty="0" err="1">
                <a:ea typeface="+mn-lt"/>
                <a:cs typeface="+mn-lt"/>
              </a:rPr>
              <a:t>jakiś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aspekt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boskości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lub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dostrzega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się</a:t>
            </a:r>
            <a:r>
              <a:rPr lang="en-US" dirty="0">
                <a:ea typeface="+mn-lt"/>
                <a:cs typeface="+mn-lt"/>
              </a:rPr>
              <a:t> w </a:t>
            </a:r>
            <a:r>
              <a:rPr lang="en-US" dirty="0" err="1">
                <a:ea typeface="+mn-lt"/>
                <a:cs typeface="+mn-lt"/>
              </a:rPr>
              <a:t>nich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formy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wielkich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bogów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Znakiem</a:t>
            </a:r>
            <a:r>
              <a:rPr lang="en-US" dirty="0">
                <a:ea typeface="+mn-lt"/>
                <a:cs typeface="+mn-lt"/>
              </a:rPr>
              <a:t> Kamy, </a:t>
            </a:r>
            <a:r>
              <a:rPr lang="en-US" dirty="0" err="1">
                <a:ea typeface="+mn-lt"/>
                <a:cs typeface="+mn-lt"/>
              </a:rPr>
              <a:t>boga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miłości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pożądania</a:t>
            </a:r>
            <a:r>
              <a:rPr lang="en-US" dirty="0">
                <a:ea typeface="+mn-lt"/>
                <a:cs typeface="+mn-lt"/>
              </a:rPr>
              <a:t>, jest </a:t>
            </a:r>
            <a:r>
              <a:rPr lang="en-US" dirty="0" err="1">
                <a:ea typeface="+mn-lt"/>
                <a:cs typeface="+mn-lt"/>
              </a:rPr>
              <a:t>krokodyl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zwierzę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falliczne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Towarzyszy</a:t>
            </a:r>
            <a:r>
              <a:rPr lang="en-US" dirty="0">
                <a:ea typeface="+mn-lt"/>
                <a:cs typeface="+mn-lt"/>
              </a:rPr>
              <a:t> mu </a:t>
            </a:r>
            <a:r>
              <a:rPr lang="en-US" dirty="0" err="1">
                <a:ea typeface="+mn-lt"/>
                <a:cs typeface="+mn-lt"/>
              </a:rPr>
              <a:t>kukułka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zwiastunka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wiosny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oraz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delikatne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wiatry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Gdy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spopielił</a:t>
            </a:r>
            <a:r>
              <a:rPr lang="en-US" dirty="0">
                <a:ea typeface="+mn-lt"/>
                <a:cs typeface="+mn-lt"/>
              </a:rPr>
              <a:t> go </a:t>
            </a:r>
            <a:r>
              <a:rPr lang="en-US" dirty="0" err="1">
                <a:ea typeface="+mn-lt"/>
                <a:cs typeface="+mn-lt"/>
              </a:rPr>
              <a:t>Śiwa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ogniem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swego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środkowego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oka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wówczas</a:t>
            </a:r>
            <a:r>
              <a:rPr lang="en-US" dirty="0">
                <a:ea typeface="+mn-lt"/>
                <a:cs typeface="+mn-lt"/>
              </a:rPr>
              <a:t> Kama </a:t>
            </a:r>
            <a:r>
              <a:rPr lang="en-US" dirty="0" err="1">
                <a:ea typeface="+mn-lt"/>
                <a:cs typeface="+mn-lt"/>
              </a:rPr>
              <a:t>odrodził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jako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Pradjumna</a:t>
            </a:r>
            <a:r>
              <a:rPr lang="en-US" dirty="0">
                <a:ea typeface="+mn-lt"/>
                <a:cs typeface="+mn-lt"/>
              </a:rPr>
              <a:t>, syn </a:t>
            </a:r>
            <a:r>
              <a:rPr lang="en-US" dirty="0" err="1">
                <a:ea typeface="+mn-lt"/>
                <a:cs typeface="+mn-lt"/>
              </a:rPr>
              <a:t>Kryszny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Jego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małżonka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piękna</a:t>
            </a:r>
            <a:r>
              <a:rPr lang="en-US" dirty="0">
                <a:ea typeface="+mn-lt"/>
                <a:cs typeface="+mn-lt"/>
              </a:rPr>
              <a:t> Rati, </a:t>
            </a:r>
            <a:r>
              <a:rPr lang="en-US" dirty="0" err="1">
                <a:ea typeface="+mn-lt"/>
                <a:cs typeface="+mn-lt"/>
              </a:rPr>
              <a:t>uosabia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Rozkosz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Pomniejsi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bogowie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kinnarowie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mają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ludzkie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ciała</a:t>
            </a:r>
            <a:r>
              <a:rPr lang="en-US" dirty="0">
                <a:ea typeface="+mn-lt"/>
                <a:cs typeface="+mn-lt"/>
              </a:rPr>
              <a:t> z </a:t>
            </a:r>
            <a:r>
              <a:rPr lang="en-US" dirty="0" err="1">
                <a:ea typeface="+mn-lt"/>
                <a:cs typeface="+mn-lt"/>
              </a:rPr>
              <a:t>głowami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konia</a:t>
            </a:r>
            <a:r>
              <a:rPr lang="en-US" dirty="0">
                <a:ea typeface="+mn-lt"/>
                <a:cs typeface="+mn-lt"/>
              </a:rPr>
              <a:t> — </a:t>
            </a:r>
            <a:r>
              <a:rPr lang="en-US" dirty="0" err="1">
                <a:ea typeface="+mn-lt"/>
                <a:cs typeface="+mn-lt"/>
              </a:rPr>
              <a:t>tańczą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grają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śpiewają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umilając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czas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bogom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Postacią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jakszów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nagów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węże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które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stanowią</a:t>
            </a:r>
            <a:r>
              <a:rPr lang="en-US" dirty="0">
                <a:ea typeface="+mn-lt"/>
                <a:cs typeface="+mn-lt"/>
              </a:rPr>
              <a:t> do </a:t>
            </a:r>
            <a:r>
              <a:rPr lang="en-US" dirty="0" err="1">
                <a:ea typeface="+mn-lt"/>
                <a:cs typeface="+mn-lt"/>
              </a:rPr>
              <a:t>dziś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istotny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składnik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wierzeń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ludowych</a:t>
            </a:r>
            <a:r>
              <a:rPr lang="en-US" dirty="0">
                <a:ea typeface="+mn-lt"/>
                <a:cs typeface="+mn-lt"/>
              </a:rPr>
              <a:t>. Mity </a:t>
            </a:r>
            <a:r>
              <a:rPr lang="en-US" dirty="0" err="1">
                <a:ea typeface="+mn-lt"/>
                <a:cs typeface="+mn-lt"/>
              </a:rPr>
              <a:t>wedyjskie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wspominają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też</a:t>
            </a:r>
            <a:r>
              <a:rPr lang="en-US" dirty="0">
                <a:ea typeface="+mn-lt"/>
                <a:cs typeface="+mn-lt"/>
              </a:rPr>
              <a:t> o </a:t>
            </a:r>
            <a:r>
              <a:rPr lang="en-US" dirty="0" err="1">
                <a:ea typeface="+mn-lt"/>
                <a:cs typeface="+mn-lt"/>
              </a:rPr>
              <a:t>wielu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innych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bóstwach</a:t>
            </a:r>
            <a:r>
              <a:rPr lang="en-US" dirty="0">
                <a:ea typeface="+mn-lt"/>
                <a:cs typeface="+mn-lt"/>
              </a:rPr>
              <a:t>, a </a:t>
            </a:r>
            <a:r>
              <a:rPr lang="en-US" dirty="0" err="1">
                <a:ea typeface="+mn-lt"/>
                <a:cs typeface="+mn-lt"/>
              </a:rPr>
              <a:t>nawet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bogini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Ziemi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23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1CE580D1-F917-4567-AFB4-99AA9B52AD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10">
            <a:extLst>
              <a:ext uri="{FF2B5EF4-FFF2-40B4-BE49-F238E27FC236}">
                <a16:creationId xmlns:a16="http://schemas.microsoft.com/office/drawing/2014/main" xmlns="" id="{1F5620B8-A2D8-4568-B566-F0453A0D91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" name="Straight Connector 12">
            <a:extLst>
              <a:ext uri="{FF2B5EF4-FFF2-40B4-BE49-F238E27FC236}">
                <a16:creationId xmlns:a16="http://schemas.microsoft.com/office/drawing/2014/main" xmlns="" id="{1C7D2BA4-4B7A-4596-8BCC-5CF7154238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4">
            <a:extLst>
              <a:ext uri="{FF2B5EF4-FFF2-40B4-BE49-F238E27FC236}">
                <a16:creationId xmlns:a16="http://schemas.microsoft.com/office/drawing/2014/main" xmlns="" id="{4977F1E1-2B6F-4BB6-899F-67D8764D83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5381D65-7352-4DC7-B458-73DE438C37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1" b="15411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12" name="Rectangle 16">
            <a:extLst>
              <a:ext uri="{FF2B5EF4-FFF2-40B4-BE49-F238E27FC236}">
                <a16:creationId xmlns:a16="http://schemas.microsoft.com/office/drawing/2014/main" xmlns="" id="{A4092ECB-D375-4A85-AD6E-85644D2A99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3177" y="3064931"/>
            <a:ext cx="8293042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6D085F-B6F0-43F0-AE0D-1670D5B0A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526" y="3236470"/>
            <a:ext cx="6829044" cy="1252601"/>
          </a:xfrm>
        </p:spPr>
        <p:txBody>
          <a:bodyPr vert="horz" lIns="91440" tIns="45720" rIns="91440" bIns="0" rtlCol="0" anchor="b">
            <a:normAutofit/>
          </a:bodyPr>
          <a:lstStyle/>
          <a:p>
            <a:pPr algn="r"/>
            <a:r>
              <a:rPr lang="en-US" sz="4400">
                <a:solidFill>
                  <a:srgbClr val="FFFFFE"/>
                </a:solidFill>
              </a:rPr>
              <a:t>Dziękuję za uwagę!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A2B46A-04B9-4CE5-BB89-5F9B88A64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0525" y="4669144"/>
            <a:ext cx="6829043" cy="716529"/>
          </a:xfrm>
        </p:spPr>
        <p:txBody>
          <a:bodyPr vert="horz" lIns="91440" tIns="91440" rIns="91440" bIns="91440" rtlCol="0">
            <a:normAutofit/>
          </a:bodyPr>
          <a:lstStyle/>
          <a:p>
            <a:pPr marL="0" indent="0" algn="r">
              <a:buNone/>
            </a:pPr>
            <a:r>
              <a:rPr lang="en-US" sz="1600" cap="all">
                <a:solidFill>
                  <a:srgbClr val="FFFFFE"/>
                </a:solidFill>
              </a:rPr>
              <a:t>Autor: Anna Wójciak</a:t>
            </a:r>
          </a:p>
        </p:txBody>
      </p:sp>
      <p:cxnSp>
        <p:nvCxnSpPr>
          <p:cNvPr id="14" name="Straight Connector 18">
            <a:extLst>
              <a:ext uri="{FF2B5EF4-FFF2-40B4-BE49-F238E27FC236}">
                <a16:creationId xmlns:a16="http://schemas.microsoft.com/office/drawing/2014/main" xmlns="" id="{B6C1711D-6DAC-4FE1-B7B6-AC8A81B84C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300525" y="4666480"/>
            <a:ext cx="6829043" cy="0"/>
          </a:xfrm>
          <a:prstGeom prst="line">
            <a:avLst/>
          </a:prstGeom>
          <a:ln w="31750">
            <a:solidFill>
              <a:srgbClr val="DB9E3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91" y="152482"/>
            <a:ext cx="2822222" cy="273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99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1EAFD6-8050-4512-B708-38D8C57CD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 </a:t>
            </a:r>
            <a:r>
              <a:rPr lang="en-US" dirty="0" err="1"/>
              <a:t>czego</a:t>
            </a:r>
            <a:r>
              <a:rPr lang="en-US" dirty="0"/>
              <a:t> </a:t>
            </a:r>
            <a:r>
              <a:rPr lang="en-US" dirty="0" err="1"/>
              <a:t>składa</a:t>
            </a:r>
            <a:r>
              <a:rPr lang="en-US" dirty="0"/>
              <a:t> </a:t>
            </a:r>
            <a:r>
              <a:rPr lang="en-US" dirty="0" err="1"/>
              <a:t>się</a:t>
            </a:r>
            <a:r>
              <a:rPr lang="en-US" dirty="0"/>
              <a:t> </a:t>
            </a:r>
            <a:r>
              <a:rPr lang="en-US" dirty="0" err="1"/>
              <a:t>hinduizm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5A878-9B60-4F20-B165-9A71DECBB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ea typeface="+mn-lt"/>
                <a:cs typeface="+mn-lt"/>
              </a:rPr>
              <a:t>Hinduizm</a:t>
            </a:r>
            <a:r>
              <a:rPr lang="en-US" dirty="0">
                <a:ea typeface="+mn-lt"/>
                <a:cs typeface="+mn-lt"/>
              </a:rPr>
              <a:t> to </a:t>
            </a:r>
            <a:r>
              <a:rPr lang="en-US" dirty="0" err="1">
                <a:ea typeface="+mn-lt"/>
                <a:cs typeface="+mn-lt"/>
              </a:rPr>
              <a:t>bardzo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złożona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zróżnicowana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religia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podzielająca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pewne</a:t>
            </a:r>
            <a:r>
              <a:rPr lang="en-US" dirty="0">
                <a:ea typeface="+mn-lt"/>
                <a:cs typeface="+mn-lt"/>
              </a:rPr>
              <a:t> z </a:t>
            </a:r>
            <a:r>
              <a:rPr lang="en-US" dirty="0" err="1">
                <a:ea typeface="+mn-lt"/>
                <a:cs typeface="+mn-lt"/>
              </a:rPr>
              <a:t>wierzeń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buddyzmu</a:t>
            </a:r>
            <a:r>
              <a:rPr lang="en-US" dirty="0">
                <a:ea typeface="+mn-lt"/>
                <a:cs typeface="+mn-lt"/>
              </a:rPr>
              <a:t>, ale </a:t>
            </a:r>
            <a:r>
              <a:rPr lang="en-US" dirty="0" err="1">
                <a:ea typeface="+mn-lt"/>
                <a:cs typeface="+mn-lt"/>
              </a:rPr>
              <a:t>rządząca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przede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wszystkim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trzema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pojęciami</a:t>
            </a:r>
            <a:r>
              <a:rPr lang="en-US" dirty="0">
                <a:ea typeface="+mn-lt"/>
                <a:cs typeface="+mn-lt"/>
              </a:rPr>
              <a:t>: Brahman (</a:t>
            </a:r>
            <a:r>
              <a:rPr lang="en-US" dirty="0" err="1">
                <a:ea typeface="+mn-lt"/>
                <a:cs typeface="+mn-lt"/>
              </a:rPr>
              <a:t>boska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siła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która</a:t>
            </a:r>
            <a:r>
              <a:rPr lang="en-US" dirty="0">
                <a:ea typeface="+mn-lt"/>
                <a:cs typeface="+mn-lt"/>
              </a:rPr>
              <a:t> jest </a:t>
            </a:r>
            <a:r>
              <a:rPr lang="en-US" dirty="0" err="1">
                <a:ea typeface="+mn-lt"/>
                <a:cs typeface="+mn-lt"/>
              </a:rPr>
              <a:t>obecna</a:t>
            </a:r>
            <a:r>
              <a:rPr lang="en-US" dirty="0">
                <a:ea typeface="+mn-lt"/>
                <a:cs typeface="+mn-lt"/>
              </a:rPr>
              <a:t> we </a:t>
            </a:r>
            <a:r>
              <a:rPr lang="en-US" dirty="0" err="1">
                <a:ea typeface="+mn-lt"/>
                <a:cs typeface="+mn-lt"/>
              </a:rPr>
              <a:t>wszystkim</a:t>
            </a:r>
            <a:r>
              <a:rPr lang="en-US" dirty="0">
                <a:ea typeface="+mn-lt"/>
                <a:cs typeface="+mn-lt"/>
              </a:rPr>
              <a:t>), Karma (</a:t>
            </a:r>
            <a:r>
              <a:rPr lang="en-US" dirty="0" err="1">
                <a:ea typeface="+mn-lt"/>
                <a:cs typeface="+mn-lt"/>
              </a:rPr>
              <a:t>prawo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przyczyny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skutku</a:t>
            </a:r>
            <a:r>
              <a:rPr lang="en-US" dirty="0">
                <a:ea typeface="+mn-lt"/>
                <a:cs typeface="+mn-lt"/>
              </a:rPr>
              <a:t>) </a:t>
            </a:r>
            <a:r>
              <a:rPr lang="en-US" dirty="0" err="1">
                <a:ea typeface="+mn-lt"/>
                <a:cs typeface="+mn-lt"/>
              </a:rPr>
              <a:t>oraz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moksza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dirty="0" err="1">
                <a:ea typeface="+mn-lt"/>
                <a:cs typeface="+mn-lt"/>
              </a:rPr>
              <a:t>cel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najważniejszy</a:t>
            </a:r>
            <a:r>
              <a:rPr lang="en-US" dirty="0">
                <a:ea typeface="+mn-lt"/>
                <a:cs typeface="+mn-lt"/>
              </a:rPr>
              <a:t>). U </a:t>
            </a:r>
            <a:r>
              <a:rPr lang="en-US" dirty="0" err="1">
                <a:ea typeface="+mn-lt"/>
                <a:cs typeface="+mn-lt"/>
              </a:rPr>
              <a:t>podstaw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hinduizmu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leży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prowadzenie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prostego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życia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unikanie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mrzonek</a:t>
            </a:r>
            <a:r>
              <a:rPr lang="en-US" dirty="0">
                <a:ea typeface="+mn-lt"/>
                <a:cs typeface="+mn-lt"/>
              </a:rPr>
              <a:t> o </a:t>
            </a:r>
            <a:r>
              <a:rPr lang="en-US" dirty="0" err="1">
                <a:ea typeface="+mn-lt"/>
                <a:cs typeface="+mn-lt"/>
              </a:rPr>
              <a:t>osiągnięciu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szczęścia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poprzez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wzbogacenie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się</a:t>
            </a:r>
            <a:r>
              <a:rPr lang="en-US" dirty="0">
                <a:ea typeface="+mn-lt"/>
                <a:cs typeface="+mn-lt"/>
              </a:rPr>
              <a:t> pod </a:t>
            </a:r>
            <a:r>
              <a:rPr lang="en-US" dirty="0" err="1">
                <a:ea typeface="+mn-lt"/>
                <a:cs typeface="+mn-lt"/>
              </a:rPr>
              <a:t>względem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materialnym</a:t>
            </a:r>
            <a:r>
              <a:rPr lang="en-US" dirty="0">
                <a:ea typeface="+mn-lt"/>
                <a:cs typeface="+mn-lt"/>
              </a:rPr>
              <a:t>. – </a:t>
            </a:r>
            <a:r>
              <a:rPr lang="en-US" dirty="0" err="1">
                <a:ea typeface="+mn-lt"/>
                <a:cs typeface="+mn-lt"/>
              </a:rPr>
              <a:t>Hinduizm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pragnie</a:t>
            </a:r>
            <a:r>
              <a:rPr lang="en-US" dirty="0">
                <a:ea typeface="+mn-lt"/>
                <a:cs typeface="+mn-lt"/>
              </a:rPr>
              <a:t>, aby </a:t>
            </a:r>
            <a:r>
              <a:rPr lang="en-US" dirty="0" err="1">
                <a:ea typeface="+mn-lt"/>
                <a:cs typeface="+mn-lt"/>
              </a:rPr>
              <a:t>jego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wyznawcy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prowadzili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proste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życie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Ludzie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powinni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uczyć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cieszyć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duchowym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szczęściem</a:t>
            </a:r>
            <a:r>
              <a:rPr lang="en-US" dirty="0">
                <a:ea typeface="+mn-lt"/>
                <a:cs typeface="+mn-lt"/>
              </a:rPr>
              <a:t>. Nie </a:t>
            </a:r>
            <a:r>
              <a:rPr lang="en-US" dirty="0" err="1">
                <a:ea typeface="+mn-lt"/>
                <a:cs typeface="+mn-lt"/>
              </a:rPr>
              <a:t>muszą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uganiać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się</a:t>
            </a:r>
            <a:r>
              <a:rPr lang="en-US" dirty="0">
                <a:ea typeface="+mn-lt"/>
                <a:cs typeface="+mn-lt"/>
              </a:rPr>
              <a:t> za </a:t>
            </a:r>
            <a:r>
              <a:rPr lang="en-US" dirty="0" err="1">
                <a:ea typeface="+mn-lt"/>
                <a:cs typeface="+mn-lt"/>
              </a:rPr>
              <a:t>przyjemnościami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materialnymi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zakłócając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równowagę</a:t>
            </a:r>
            <a:r>
              <a:rPr lang="en-US" dirty="0">
                <a:ea typeface="+mn-lt"/>
                <a:cs typeface="+mn-lt"/>
              </a:rPr>
              <a:t> w </a:t>
            </a:r>
            <a:r>
              <a:rPr lang="en-US" dirty="0" err="1">
                <a:ea typeface="+mn-lt"/>
                <a:cs typeface="+mn-lt"/>
              </a:rPr>
              <a:t>przyrodzie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591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18C82C-FF51-43B8-9E1A-E1D9C9744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Hinduizm</a:t>
            </a:r>
            <a:r>
              <a:rPr lang="en-US" dirty="0"/>
              <a:t> a natura.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0001DF-EC50-436B-95A5-7801E5883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ea typeface="+mn-lt"/>
                <a:cs typeface="+mn-lt"/>
              </a:rPr>
              <a:t>Hinduizm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często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odnosi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się</a:t>
            </a:r>
            <a:r>
              <a:rPr lang="en-US" dirty="0">
                <a:ea typeface="+mn-lt"/>
                <a:cs typeface="+mn-lt"/>
              </a:rPr>
              <a:t> do </a:t>
            </a:r>
            <a:r>
              <a:rPr lang="en-US" dirty="0" err="1">
                <a:ea typeface="+mn-lt"/>
                <a:cs typeface="+mn-lt"/>
              </a:rPr>
              <a:t>kultu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boskości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natury</a:t>
            </a:r>
            <a:r>
              <a:rPr lang="en-US" dirty="0">
                <a:ea typeface="+mn-lt"/>
                <a:cs typeface="+mn-lt"/>
              </a:rPr>
              <a:t>, co </a:t>
            </a:r>
            <a:r>
              <a:rPr lang="en-US" dirty="0" err="1">
                <a:ea typeface="+mn-lt"/>
                <a:cs typeface="+mn-lt"/>
              </a:rPr>
              <a:t>więcej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każdego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dnia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Hindusi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całym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świecie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recytują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mantry</a:t>
            </a:r>
            <a:r>
              <a:rPr lang="en-US" dirty="0">
                <a:ea typeface="+mn-lt"/>
                <a:cs typeface="+mn-lt"/>
              </a:rPr>
              <a:t> w </a:t>
            </a:r>
            <a:r>
              <a:rPr lang="en-US" dirty="0" err="1">
                <a:ea typeface="+mn-lt"/>
                <a:cs typeface="+mn-lt"/>
              </a:rPr>
              <a:t>sanskrycie</a:t>
            </a:r>
            <a:r>
              <a:rPr lang="en-US" dirty="0">
                <a:ea typeface="+mn-lt"/>
                <a:cs typeface="+mn-lt"/>
              </a:rPr>
              <a:t>, w </a:t>
            </a:r>
            <a:r>
              <a:rPr lang="en-US" dirty="0" err="1">
                <a:ea typeface="+mn-lt"/>
                <a:cs typeface="+mn-lt"/>
              </a:rPr>
              <a:t>których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oddają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cześć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rzekom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górom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drzewom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zwierzętom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całej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Ziemi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Uważają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oni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że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ziemia</a:t>
            </a:r>
            <a:r>
              <a:rPr lang="en-US" dirty="0">
                <a:ea typeface="+mn-lt"/>
                <a:cs typeface="+mn-lt"/>
              </a:rPr>
              <a:t> to </a:t>
            </a:r>
            <a:r>
              <a:rPr lang="en-US" dirty="0" err="1">
                <a:ea typeface="+mn-lt"/>
                <a:cs typeface="+mn-lt"/>
              </a:rPr>
              <a:t>przejaw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boskiego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działania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powinna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być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traktowana</a:t>
            </a:r>
            <a:r>
              <a:rPr lang="en-US" dirty="0">
                <a:ea typeface="+mn-lt"/>
                <a:cs typeface="+mn-lt"/>
              </a:rPr>
              <a:t> z </a:t>
            </a:r>
            <a:r>
              <a:rPr lang="en-US" dirty="0" err="1">
                <a:ea typeface="+mn-lt"/>
                <a:cs typeface="+mn-lt"/>
              </a:rPr>
              <a:t>szacunkiem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22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6374492B-338A-4DD6-B41B-38B188911D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1" r="-1" b="-1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68B8211-0B9F-4516-8771-3316E00DB9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91643" y="636753"/>
            <a:ext cx="8299435" cy="5572811"/>
          </a:xfrm>
          <a:prstGeom prst="rect">
            <a:avLst/>
          </a:prstGeom>
          <a:solidFill>
            <a:srgbClr val="000001">
              <a:alpha val="7490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966118-445A-44D3-A100-FB7290BBD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3421" y="804520"/>
            <a:ext cx="6815731" cy="104923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E"/>
                </a:solidFill>
              </a:rPr>
              <a:t>Odnawialne źródła energii a religia hinduska.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B7582E73-8B46-4A0E-944E-58357C8088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065789" y="1847088"/>
            <a:ext cx="6813363" cy="0"/>
          </a:xfrm>
          <a:prstGeom prst="line">
            <a:avLst/>
          </a:prstGeom>
          <a:ln w="31750">
            <a:solidFill>
              <a:srgbClr val="C3A16C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EA068A-2679-4BC4-AE2E-FD8A06E58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421" y="2015733"/>
            <a:ext cx="6815731" cy="4021267"/>
          </a:xfrm>
        </p:spPr>
        <p:txBody>
          <a:bodyPr>
            <a:normAutofit/>
          </a:bodyPr>
          <a:lstStyle/>
          <a:p>
            <a:pPr>
              <a:buClr>
                <a:srgbClr val="C3A16C"/>
              </a:buClr>
            </a:pPr>
            <a:r>
              <a:rPr lang="en-US">
                <a:solidFill>
                  <a:srgbClr val="FFFFFE"/>
                </a:solidFill>
              </a:rPr>
              <a:t>Wygląda na to, że </a:t>
            </a:r>
            <a:r>
              <a:rPr lang="en-US">
                <a:solidFill>
                  <a:srgbClr val="FFFFFE"/>
                </a:solidFill>
                <a:ea typeface="+mn-lt"/>
                <a:cs typeface="+mn-lt"/>
              </a:rPr>
              <a:t>hinduizm opowiada się po stronie odnawialnych źródeł energii. Hinduiści nie mogą „używać zasobów będących własnością natury, takich jak ropa, węgiel, czy lasy, w stopniu większym niż są w stanie je uzupełnić”.Ponieważ według buddyzmu wszystkie czujące istoty są równe, często uważa się, że jest to najbardziej przyjazna środowisku religia. Wszyscy rodzimy się, dorastamy i umieramy. </a:t>
            </a:r>
            <a:endParaRPr lang="en-US">
              <a:solidFill>
                <a:srgbClr val="FFFF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815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C6870151-9189-4C3A-8379-EF3D95827A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FECFF56C-EDDA-4E74-8B62-E3A9D19E72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5297" b="19014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sp>
        <p:nvSpPr>
          <p:cNvPr id="11" name="Slide Number Placeholder 7">
            <a:extLst>
              <a:ext uri="{FF2B5EF4-FFF2-40B4-BE49-F238E27FC236}">
                <a16:creationId xmlns:a16="http://schemas.microsoft.com/office/drawing/2014/main" xmlns="" id="{123EA69C-102A-4DD0-9547-05DCD271D1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Footer Placeholder 6">
            <a:extLst>
              <a:ext uri="{FF2B5EF4-FFF2-40B4-BE49-F238E27FC236}">
                <a16:creationId xmlns:a16="http://schemas.microsoft.com/office/drawing/2014/main" xmlns="" id="{6A862265-5CA3-4C40-8582-7534C3B03C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00EF80B-0391-4082-9AF5-F15B091B4C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77799F-FD58-4F05-AD76-E73704C89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1" y="1193800"/>
            <a:ext cx="3193050" cy="4699000"/>
          </a:xfrm>
        </p:spPr>
        <p:txBody>
          <a:bodyPr anchor="ctr">
            <a:normAutofit/>
          </a:bodyPr>
          <a:lstStyle/>
          <a:p>
            <a:r>
              <a:rPr lang="en-US" sz="3000"/>
              <a:t>A co ze </a:t>
            </a:r>
            <a:r>
              <a:rPr lang="en-US" sz="3000" err="1"/>
              <a:t>zwierzątkami</a:t>
            </a:r>
            <a:r>
              <a:rPr lang="en-US" sz="3000"/>
              <a:t>?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D33AC32D-5F44-45F7-A0BD-7C11A86BED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FFC14D-631B-4525-BA1E-1387B9118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636" y="1193800"/>
            <a:ext cx="6085091" cy="4699000"/>
          </a:xfrm>
        </p:spPr>
        <p:txBody>
          <a:bodyPr anchor="ctr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 Nie ma </a:t>
            </a:r>
            <a:r>
              <a:rPr lang="en-US" dirty="0" err="1">
                <a:ea typeface="+mn-lt"/>
                <a:cs typeface="+mn-lt"/>
              </a:rPr>
              <a:t>powodu</a:t>
            </a:r>
            <a:r>
              <a:rPr lang="en-US" dirty="0">
                <a:ea typeface="+mn-lt"/>
                <a:cs typeface="+mn-lt"/>
              </a:rPr>
              <a:t> aby </a:t>
            </a:r>
            <a:r>
              <a:rPr lang="en-US" dirty="0" err="1">
                <a:ea typeface="+mn-lt"/>
                <a:cs typeface="+mn-lt"/>
              </a:rPr>
              <a:t>twierdzić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en-US" dirty="0" err="1">
                <a:ea typeface="+mn-lt"/>
                <a:cs typeface="+mn-lt"/>
              </a:rPr>
              <a:t>że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doświadczenia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ludzkie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są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ważniejsze</a:t>
            </a:r>
            <a:r>
              <a:rPr lang="en-US" dirty="0">
                <a:ea typeface="+mn-lt"/>
                <a:cs typeface="+mn-lt"/>
              </a:rPr>
              <a:t> od </a:t>
            </a:r>
            <a:r>
              <a:rPr lang="en-US" dirty="0" err="1">
                <a:ea typeface="+mn-lt"/>
                <a:cs typeface="+mn-lt"/>
              </a:rPr>
              <a:t>doświadczeń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krowy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en-US" dirty="0" err="1">
                <a:ea typeface="+mn-lt"/>
                <a:cs typeface="+mn-lt"/>
              </a:rPr>
              <a:t>czy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świni</a:t>
            </a:r>
            <a:r>
              <a:rPr lang="en-US" dirty="0">
                <a:ea typeface="+mn-lt"/>
                <a:cs typeface="+mn-lt"/>
              </a:rPr>
              <a:t>. W </a:t>
            </a:r>
            <a:r>
              <a:rPr lang="en-US" dirty="0" err="1">
                <a:ea typeface="+mn-lt"/>
                <a:cs typeface="+mn-lt"/>
              </a:rPr>
              <a:t>związku</a:t>
            </a:r>
            <a:r>
              <a:rPr lang="en-US" dirty="0">
                <a:ea typeface="+mn-lt"/>
                <a:cs typeface="+mn-lt"/>
              </a:rPr>
              <a:t> z </a:t>
            </a:r>
            <a:r>
              <a:rPr lang="en-US" dirty="0" err="1">
                <a:ea typeface="+mn-lt"/>
                <a:cs typeface="+mn-lt"/>
              </a:rPr>
              <a:t>tym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wszystkie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stworzenia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zasługują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 to, aby </a:t>
            </a:r>
            <a:r>
              <a:rPr lang="en-US" dirty="0" err="1">
                <a:ea typeface="+mn-lt"/>
                <a:cs typeface="+mn-lt"/>
              </a:rPr>
              <a:t>okazywać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im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taką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samą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empatię.Wszystkie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czujące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stworzenia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mają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takie</a:t>
            </a:r>
            <a:r>
              <a:rPr lang="en-US" dirty="0">
                <a:ea typeface="+mn-lt"/>
                <a:cs typeface="+mn-lt"/>
              </a:rPr>
              <a:t> same </a:t>
            </a:r>
            <a:r>
              <a:rPr lang="en-US" dirty="0" err="1">
                <a:ea typeface="+mn-lt"/>
                <a:cs typeface="+mn-lt"/>
              </a:rPr>
              <a:t>podstawowe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doświadczenia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narodziny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starość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cierpienie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śmierć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Świadomość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że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cierpienie</a:t>
            </a:r>
            <a:r>
              <a:rPr lang="en-US" dirty="0">
                <a:ea typeface="+mn-lt"/>
                <a:cs typeface="+mn-lt"/>
              </a:rPr>
              <a:t> jest </a:t>
            </a:r>
            <a:r>
              <a:rPr lang="en-US" dirty="0" err="1">
                <a:ea typeface="+mn-lt"/>
                <a:cs typeface="+mn-lt"/>
              </a:rPr>
              <a:t>rzeczą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uniwersalną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przyczynia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się</a:t>
            </a:r>
            <a:r>
              <a:rPr lang="en-US" dirty="0">
                <a:ea typeface="+mn-lt"/>
                <a:cs typeface="+mn-lt"/>
              </a:rPr>
              <a:t> do </a:t>
            </a:r>
            <a:r>
              <a:rPr lang="en-US" dirty="0" err="1">
                <a:ea typeface="+mn-lt"/>
                <a:cs typeface="+mn-lt"/>
              </a:rPr>
              <a:t>pełnej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współczucia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empatii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dla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wszystkich</a:t>
            </a:r>
            <a:r>
              <a:rPr lang="en-US" dirty="0">
                <a:ea typeface="+mn-lt"/>
                <a:cs typeface="+mn-lt"/>
              </a:rPr>
              <a:t> form </a:t>
            </a:r>
            <a:r>
              <a:rPr lang="en-US" dirty="0" err="1">
                <a:ea typeface="+mn-lt"/>
                <a:cs typeface="+mn-lt"/>
              </a:rPr>
              <a:t>życia</a:t>
            </a:r>
            <a:r>
              <a:rPr lang="en-US" dirty="0">
                <a:ea typeface="+mn-lt"/>
                <a:cs typeface="+mn-lt"/>
              </a:rPr>
              <a:t>.</a:t>
            </a:r>
            <a:br>
              <a:rPr lang="en-US" dirty="0">
                <a:ea typeface="+mn-lt"/>
                <a:cs typeface="+mn-lt"/>
              </a:rPr>
            </a:br>
            <a:endParaRPr lang="en-US">
              <a:ea typeface="+mn-lt"/>
              <a:cs typeface="+mn-lt"/>
            </a:endParaRPr>
          </a:p>
          <a:p>
            <a:endParaRPr lang="en-US" dirty="0"/>
          </a:p>
        </p:txBody>
      </p:sp>
      <p:sp>
        <p:nvSpPr>
          <p:cNvPr id="19" name="Date Placeholder 1">
            <a:extLst>
              <a:ext uri="{FF2B5EF4-FFF2-40B4-BE49-F238E27FC236}">
                <a16:creationId xmlns:a16="http://schemas.microsoft.com/office/drawing/2014/main" xmlns="" id="{3FBF03E8-C602-4192-9C52-F84B29FDCC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485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6C40AB-F16E-4CB9-908B-2EEB6F8F4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8B93FA-4B27-4763-B0A1-356A94167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ea typeface="+mn-lt"/>
                <a:cs typeface="+mn-lt"/>
              </a:rPr>
              <a:t>Chociaż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krowa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pozostaje</a:t>
            </a:r>
            <a:r>
              <a:rPr lang="en-US" dirty="0">
                <a:ea typeface="+mn-lt"/>
                <a:cs typeface="+mn-lt"/>
              </a:rPr>
              <a:t> pod </a:t>
            </a:r>
            <a:r>
              <a:rPr lang="en-US" dirty="0" err="1">
                <a:ea typeface="+mn-lt"/>
                <a:cs typeface="+mn-lt"/>
              </a:rPr>
              <a:t>szczególną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opieką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hinduizmu</a:t>
            </a:r>
            <a:r>
              <a:rPr lang="en-US" dirty="0">
                <a:ea typeface="+mn-lt"/>
                <a:cs typeface="+mn-lt"/>
              </a:rPr>
              <a:t>, to </a:t>
            </a:r>
            <a:r>
              <a:rPr lang="en-US" dirty="0" err="1">
                <a:ea typeface="+mn-lt"/>
                <a:cs typeface="+mn-lt"/>
              </a:rPr>
              <a:t>jednak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wszystkie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zwierzęta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postrzegane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jako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bracia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siostry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ludzi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duchowe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istoty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które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zamieszkują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chwilowo</a:t>
            </a:r>
            <a:r>
              <a:rPr lang="en-US" dirty="0">
                <a:ea typeface="+mn-lt"/>
                <a:cs typeface="+mn-lt"/>
              </a:rPr>
              <a:t> w </a:t>
            </a:r>
            <a:r>
              <a:rPr lang="en-US" dirty="0" err="1">
                <a:ea typeface="+mn-lt"/>
                <a:cs typeface="+mn-lt"/>
              </a:rPr>
              <a:t>różnych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rodzajach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materialnych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ciał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Zgodnie</a:t>
            </a:r>
            <a:r>
              <a:rPr lang="en-US" dirty="0">
                <a:ea typeface="+mn-lt"/>
                <a:cs typeface="+mn-lt"/>
              </a:rPr>
              <a:t> z </a:t>
            </a:r>
            <a:r>
              <a:rPr lang="en-US" dirty="0" err="1">
                <a:ea typeface="+mn-lt"/>
                <a:cs typeface="+mn-lt"/>
              </a:rPr>
              <a:t>nauką</a:t>
            </a:r>
            <a:r>
              <a:rPr lang="en-US" dirty="0">
                <a:ea typeface="+mn-lt"/>
                <a:cs typeface="+mn-lt"/>
              </a:rPr>
              <a:t> Wed </a:t>
            </a:r>
            <a:r>
              <a:rPr lang="en-US" dirty="0" err="1">
                <a:ea typeface="+mn-lt"/>
                <a:cs typeface="+mn-lt"/>
              </a:rPr>
              <a:t>dusze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zamieszkują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czasami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ludzkie</a:t>
            </a:r>
            <a:r>
              <a:rPr lang="en-US" dirty="0">
                <a:ea typeface="+mn-lt"/>
                <a:cs typeface="+mn-lt"/>
              </a:rPr>
              <a:t>, a </a:t>
            </a:r>
            <a:r>
              <a:rPr lang="en-US" dirty="0" err="1">
                <a:ea typeface="+mn-lt"/>
                <a:cs typeface="+mn-lt"/>
              </a:rPr>
              <a:t>niekiedy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zwierzęce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ciała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chociaż</a:t>
            </a:r>
            <a:r>
              <a:rPr lang="en-US" dirty="0">
                <a:ea typeface="+mn-lt"/>
                <a:cs typeface="+mn-lt"/>
              </a:rPr>
              <a:t> same </a:t>
            </a:r>
            <a:r>
              <a:rPr lang="en-US" dirty="0" err="1">
                <a:ea typeface="+mn-lt"/>
                <a:cs typeface="+mn-lt"/>
              </a:rPr>
              <a:t>są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sobie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równe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303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7964CE-BDC2-432A-A9BE-29D82227C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ea typeface="+mj-lt"/>
                <a:cs typeface="+mj-lt"/>
              </a:rPr>
              <a:t>Budda </a:t>
            </a:r>
            <a:r>
              <a:rPr lang="en-US" dirty="0" err="1">
                <a:ea typeface="+mj-lt"/>
                <a:cs typeface="+mj-lt"/>
              </a:rPr>
              <a:t>nauczał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trzech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najważniejszych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rzeczy</a:t>
            </a:r>
            <a:r>
              <a:rPr lang="en-US" dirty="0">
                <a:ea typeface="+mj-lt"/>
                <a:cs typeface="+mj-lt"/>
              </a:rPr>
              <a:t>, </a:t>
            </a:r>
            <a:r>
              <a:rPr lang="en-US" dirty="0" err="1">
                <a:ea typeface="+mj-lt"/>
                <a:cs typeface="+mj-lt"/>
              </a:rPr>
              <a:t>czyli</a:t>
            </a:r>
            <a:r>
              <a:rPr lang="en-US" dirty="0">
                <a:ea typeface="+mj-lt"/>
                <a:cs typeface="+mj-lt"/>
              </a:rPr>
              <a:t>:</a:t>
            </a:r>
            <a:endParaRPr lang="en-US" dirty="0"/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BCACDD-925E-4B03-949C-D16AC0371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lnSpc>
                <a:spcPct val="90000"/>
              </a:lnSpc>
              <a:spcBef>
                <a:spcPct val="0"/>
              </a:spcBef>
              <a:buFont typeface="Arial,Sans-Serif" panose="020B0604020202020204" pitchFamily="34" charset="0"/>
            </a:pPr>
            <a:r>
              <a:rPr lang="en-US" cap="all" dirty="0">
                <a:ea typeface="+mn-lt"/>
                <a:cs typeface="+mn-lt"/>
              </a:rPr>
              <a:t>ZALEŻNE POWSTAWANIE,</a:t>
            </a:r>
            <a:endParaRPr lang="en-US" dirty="0">
              <a:ea typeface="+mn-lt"/>
              <a:cs typeface="+mn-lt"/>
            </a:endParaRPr>
          </a:p>
          <a:p>
            <a:pPr marL="285750" indent="-285750" algn="just">
              <a:lnSpc>
                <a:spcPct val="90000"/>
              </a:lnSpc>
              <a:spcBef>
                <a:spcPct val="0"/>
              </a:spcBef>
              <a:buFont typeface="Arial,Sans-Serif" panose="020B0604020202020204" pitchFamily="34" charset="0"/>
            </a:pPr>
            <a:r>
              <a:rPr lang="en-US" cap="all" dirty="0">
                <a:ea typeface="+mn-lt"/>
                <a:cs typeface="+mn-lt"/>
              </a:rPr>
              <a:t>OCHRONA ŻYCIA,</a:t>
            </a:r>
            <a:endParaRPr lang="en-US" dirty="0">
              <a:ea typeface="+mn-lt"/>
              <a:cs typeface="+mn-lt"/>
            </a:endParaRPr>
          </a:p>
          <a:p>
            <a:pPr marL="285750" indent="-285750" algn="just">
              <a:lnSpc>
                <a:spcPct val="90000"/>
              </a:lnSpc>
              <a:spcBef>
                <a:spcPct val="0"/>
              </a:spcBef>
              <a:buFont typeface="Arial,Sans-Serif" panose="020B0604020202020204" pitchFamily="34" charset="0"/>
            </a:pPr>
            <a:r>
              <a:rPr lang="en-US" cap="all" dirty="0">
                <a:ea typeface="+mn-lt"/>
                <a:cs typeface="+mn-lt"/>
              </a:rPr>
              <a:t>MIŁUJĄCA DOBROĆ.</a:t>
            </a:r>
            <a:endParaRPr lang="en-US" dirty="0"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27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C6870151-9189-4C3A-8379-EF3D95827A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267F8AE2-B16E-43B0-B20A-35A95DECF3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179" r="-1" b="8885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sp>
        <p:nvSpPr>
          <p:cNvPr id="11" name="Slide Number Placeholder 7">
            <a:extLst>
              <a:ext uri="{FF2B5EF4-FFF2-40B4-BE49-F238E27FC236}">
                <a16:creationId xmlns:a16="http://schemas.microsoft.com/office/drawing/2014/main" xmlns="" id="{123EA69C-102A-4DD0-9547-05DCD271D1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Footer Placeholder 6">
            <a:extLst>
              <a:ext uri="{FF2B5EF4-FFF2-40B4-BE49-F238E27FC236}">
                <a16:creationId xmlns:a16="http://schemas.microsoft.com/office/drawing/2014/main" xmlns="" id="{6A862265-5CA3-4C40-8582-7534C3B03C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00EF80B-0391-4082-9AF5-F15B091B4C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03A1AC-89DE-4547-BD0A-30B479C8E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1" y="1193800"/>
            <a:ext cx="3193050" cy="4699000"/>
          </a:xfrm>
        </p:spPr>
        <p:txBody>
          <a:bodyPr anchor="ctr">
            <a:normAutofit/>
          </a:bodyPr>
          <a:lstStyle/>
          <a:p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D33AC32D-5F44-45F7-A0BD-7C11A86BED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D467A5-5FAA-486B-A567-66D21EAB6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636" y="1193800"/>
            <a:ext cx="6085091" cy="4699000"/>
          </a:xfrm>
        </p:spPr>
        <p:txBody>
          <a:bodyPr anchor="ctr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Nauka o </a:t>
            </a:r>
            <a:r>
              <a:rPr lang="en-US" dirty="0" err="1">
                <a:ea typeface="+mn-lt"/>
                <a:cs typeface="+mn-lt"/>
              </a:rPr>
              <a:t>zależnym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powstawaniu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odnosi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się</a:t>
            </a:r>
            <a:r>
              <a:rPr lang="en-US" dirty="0">
                <a:ea typeface="+mn-lt"/>
                <a:cs typeface="+mn-lt"/>
              </a:rPr>
              <a:t> do </a:t>
            </a:r>
            <a:r>
              <a:rPr lang="en-US" dirty="0" err="1">
                <a:ea typeface="+mn-lt"/>
                <a:cs typeface="+mn-lt"/>
              </a:rPr>
              <a:t>wzajemnych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powiązań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między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zjawiskami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Istoty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czujące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środowisko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potrzebują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siebie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nawzajem</a:t>
            </a:r>
            <a:r>
              <a:rPr lang="en-US" dirty="0">
                <a:ea typeface="+mn-lt"/>
                <a:cs typeface="+mn-lt"/>
              </a:rPr>
              <a:t>, by </a:t>
            </a:r>
            <a:r>
              <a:rPr lang="en-US" dirty="0" err="1">
                <a:ea typeface="+mn-lt"/>
                <a:cs typeface="+mn-lt"/>
              </a:rPr>
              <a:t>przetrwać</a:t>
            </a:r>
            <a:r>
              <a:rPr lang="en-US" dirty="0">
                <a:ea typeface="+mn-lt"/>
                <a:cs typeface="+mn-lt"/>
              </a:rPr>
              <a:t>, a </a:t>
            </a:r>
            <a:r>
              <a:rPr lang="en-US" dirty="0" err="1">
                <a:ea typeface="+mn-lt"/>
                <a:cs typeface="+mn-lt"/>
              </a:rPr>
              <a:t>zatem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ochrona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środowiska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leży</a:t>
            </a:r>
            <a:r>
              <a:rPr lang="en-US" dirty="0">
                <a:ea typeface="+mn-lt"/>
                <a:cs typeface="+mn-lt"/>
              </a:rPr>
              <a:t> w </a:t>
            </a:r>
            <a:r>
              <a:rPr lang="en-US" dirty="0" err="1">
                <a:ea typeface="+mn-lt"/>
                <a:cs typeface="+mn-lt"/>
              </a:rPr>
              <a:t>interesie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ludzi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Buddyści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znani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jako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zwolennicy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niestosowania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przemocy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ochrony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życia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</p:txBody>
      </p:sp>
      <p:sp>
        <p:nvSpPr>
          <p:cNvPr id="19" name="Date Placeholder 1">
            <a:extLst>
              <a:ext uri="{FF2B5EF4-FFF2-40B4-BE49-F238E27FC236}">
                <a16:creationId xmlns:a16="http://schemas.microsoft.com/office/drawing/2014/main" xmlns="" id="{3FBF03E8-C602-4192-9C52-F84B29FDCC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586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672D7E-4C89-4473-B0D2-88C917D10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63860"/>
            <a:ext cx="9603275" cy="1049235"/>
          </a:xfrm>
        </p:spPr>
        <p:txBody>
          <a:bodyPr/>
          <a:lstStyle/>
          <a:p>
            <a:r>
              <a:rPr lang="en-US" dirty="0"/>
              <a:t>KULT ROŚLIN W INDIACH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08A1A6-4B40-4EBD-87B0-765465115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850" y="1890227"/>
            <a:ext cx="10481815" cy="4203647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>
                <a:ea typeface="+mn-lt"/>
                <a:cs typeface="+mn-lt"/>
              </a:rPr>
              <a:t>W </a:t>
            </a:r>
            <a:r>
              <a:rPr lang="en-US" sz="1800" dirty="0" err="1">
                <a:ea typeface="+mn-lt"/>
                <a:cs typeface="+mn-lt"/>
              </a:rPr>
              <a:t>religiach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dharmicznych</a:t>
            </a:r>
            <a:r>
              <a:rPr lang="en-US" sz="1800" dirty="0">
                <a:ea typeface="+mn-lt"/>
                <a:cs typeface="+mn-lt"/>
              </a:rPr>
              <a:t> od </a:t>
            </a:r>
            <a:r>
              <a:rPr lang="en-US" sz="1800" dirty="0" err="1">
                <a:ea typeface="+mn-lt"/>
                <a:cs typeface="+mn-lt"/>
              </a:rPr>
              <a:t>tysiącleci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wiele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gatunków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roślin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pojawia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się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nie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tylko</a:t>
            </a:r>
            <a:r>
              <a:rPr lang="en-US" sz="1800" dirty="0">
                <a:ea typeface="+mn-lt"/>
                <a:cs typeface="+mn-lt"/>
              </a:rPr>
              <a:t> w </a:t>
            </a:r>
            <a:r>
              <a:rPr lang="en-US" sz="1800" dirty="0" err="1">
                <a:ea typeface="+mn-lt"/>
                <a:cs typeface="+mn-lt"/>
              </a:rPr>
              <a:t>mitach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 dirty="0" err="1">
                <a:ea typeface="+mn-lt"/>
                <a:cs typeface="+mn-lt"/>
              </a:rPr>
              <a:t>lecz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również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współcześnie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stanowi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istotną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część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kultu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religijnego</a:t>
            </a:r>
            <a:r>
              <a:rPr lang="en-US" sz="1800" dirty="0">
                <a:ea typeface="+mn-lt"/>
                <a:cs typeface="+mn-lt"/>
              </a:rPr>
              <a:t>. </a:t>
            </a:r>
            <a:r>
              <a:rPr lang="en-US" sz="1800" dirty="0" err="1">
                <a:ea typeface="+mn-lt"/>
                <a:cs typeface="+mn-lt"/>
              </a:rPr>
              <a:t>Wielu</a:t>
            </a:r>
            <a:r>
              <a:rPr lang="en-US" sz="1800" dirty="0">
                <a:ea typeface="+mn-lt"/>
                <a:cs typeface="+mn-lt"/>
              </a:rPr>
              <a:t> z </a:t>
            </a:r>
            <a:r>
              <a:rPr lang="en-US" sz="1800" dirty="0" err="1">
                <a:ea typeface="+mn-lt"/>
                <a:cs typeface="+mn-lt"/>
              </a:rPr>
              <a:t>nich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przypisuje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się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znaczenie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magiczne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lecznicze</a:t>
            </a:r>
            <a:r>
              <a:rPr lang="en-US" sz="1800" dirty="0">
                <a:ea typeface="+mn-lt"/>
                <a:cs typeface="+mn-lt"/>
              </a:rPr>
              <a:t>. </a:t>
            </a:r>
            <a:r>
              <a:rPr lang="en-US" sz="1800" dirty="0" err="1">
                <a:ea typeface="+mn-lt"/>
                <a:cs typeface="+mn-lt"/>
              </a:rPr>
              <a:t>Prawie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wszystkie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rośliny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uznane</a:t>
            </a:r>
            <a:r>
              <a:rPr lang="en-US" sz="1800" dirty="0">
                <a:ea typeface="+mn-lt"/>
                <a:cs typeface="+mn-lt"/>
              </a:rPr>
              <a:t> za </a:t>
            </a:r>
            <a:r>
              <a:rPr lang="en-US" sz="1800" dirty="0" err="1">
                <a:ea typeface="+mn-lt"/>
                <a:cs typeface="+mn-lt"/>
              </a:rPr>
              <a:t>święte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wykorzystywane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są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również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szeroko</a:t>
            </a:r>
            <a:r>
              <a:rPr lang="en-US" sz="1800" dirty="0">
                <a:ea typeface="+mn-lt"/>
                <a:cs typeface="+mn-lt"/>
              </a:rPr>
              <a:t> w </a:t>
            </a:r>
            <a:r>
              <a:rPr lang="en-US" sz="1800" dirty="0" err="1">
                <a:ea typeface="+mn-lt"/>
                <a:cs typeface="+mn-lt"/>
              </a:rPr>
              <a:t>ajurwedzie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 dirty="0" err="1">
                <a:ea typeface="+mn-lt"/>
                <a:cs typeface="+mn-lt"/>
              </a:rPr>
              <a:t>tradycyjnym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systemie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medycyny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hinduskiej</a:t>
            </a:r>
            <a:r>
              <a:rPr lang="en-US" sz="1800" dirty="0">
                <a:ea typeface="+mn-lt"/>
                <a:cs typeface="+mn-lt"/>
              </a:rPr>
              <a:t>.</a:t>
            </a:r>
          </a:p>
          <a:p>
            <a:r>
              <a:rPr lang="en-US" dirty="0" err="1">
                <a:ea typeface="+mn-lt"/>
                <a:cs typeface="+mn-lt"/>
              </a:rPr>
              <a:t>Poszczególne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części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roślin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dirty="0" err="1">
                <a:ea typeface="+mn-lt"/>
                <a:cs typeface="+mn-lt"/>
              </a:rPr>
              <a:t>kwiaty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gałązki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liście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czasami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owoce</a:t>
            </a:r>
            <a:r>
              <a:rPr lang="en-US" dirty="0">
                <a:ea typeface="+mn-lt"/>
                <a:cs typeface="+mn-lt"/>
              </a:rPr>
              <a:t>) </a:t>
            </a:r>
            <a:r>
              <a:rPr lang="en-US" dirty="0" err="1">
                <a:ea typeface="+mn-lt"/>
                <a:cs typeface="+mn-lt"/>
              </a:rPr>
              <a:t>są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ofiarowywane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podczas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obrzędów</a:t>
            </a:r>
            <a:r>
              <a:rPr lang="en-US" dirty="0">
                <a:ea typeface="+mn-lt"/>
                <a:cs typeface="+mn-lt"/>
              </a:rPr>
              <a:t> w </a:t>
            </a:r>
            <a:r>
              <a:rPr lang="en-US" dirty="0" err="1">
                <a:ea typeface="+mn-lt"/>
                <a:cs typeface="+mn-lt"/>
              </a:rPr>
              <a:t>świątyniach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Powszechne</a:t>
            </a:r>
            <a:r>
              <a:rPr lang="en-US" dirty="0">
                <a:ea typeface="+mn-lt"/>
                <a:cs typeface="+mn-lt"/>
              </a:rPr>
              <a:t> w </a:t>
            </a:r>
            <a:r>
              <a:rPr lang="en-US" dirty="0" err="1">
                <a:ea typeface="+mn-lt"/>
                <a:cs typeface="+mn-lt"/>
              </a:rPr>
              <a:t>Indiach</a:t>
            </a:r>
            <a:r>
              <a:rPr lang="en-US" dirty="0">
                <a:ea typeface="+mn-lt"/>
                <a:cs typeface="+mn-lt"/>
              </a:rPr>
              <a:t> jest </a:t>
            </a:r>
            <a:r>
              <a:rPr lang="en-US" dirty="0" err="1">
                <a:ea typeface="+mn-lt"/>
                <a:cs typeface="+mn-lt"/>
              </a:rPr>
              <a:t>użycie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pięciu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rodzajów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świętych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liści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podczas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ceremonii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religijnych</a:t>
            </a:r>
            <a:r>
              <a:rPr lang="en-US" dirty="0">
                <a:ea typeface="+mn-lt"/>
                <a:cs typeface="+mn-lt"/>
              </a:rPr>
              <a:t>:</a:t>
            </a:r>
          </a:p>
          <a:p>
            <a:r>
              <a:rPr lang="en-US" dirty="0" err="1">
                <a:ea typeface="+mn-lt"/>
                <a:cs typeface="+mn-lt"/>
              </a:rPr>
              <a:t>pipalu</a:t>
            </a:r>
            <a:endParaRPr lang="en-US" dirty="0" err="1"/>
          </a:p>
          <a:p>
            <a:r>
              <a:rPr lang="en-US" dirty="0" err="1">
                <a:ea typeface="+mn-lt"/>
                <a:cs typeface="+mn-lt"/>
              </a:rPr>
              <a:t>gularu</a:t>
            </a:r>
            <a:endParaRPr lang="en-US" dirty="0" err="1"/>
          </a:p>
          <a:p>
            <a:r>
              <a:rPr lang="en-US" dirty="0" err="1">
                <a:ea typeface="+mn-lt"/>
                <a:cs typeface="+mn-lt"/>
              </a:rPr>
              <a:t>pilkhanu</a:t>
            </a:r>
            <a:endParaRPr lang="en-US" dirty="0" err="1"/>
          </a:p>
          <a:p>
            <a:r>
              <a:rPr lang="en-US" dirty="0" err="1">
                <a:ea typeface="+mn-lt"/>
                <a:cs typeface="+mn-lt"/>
              </a:rPr>
              <a:t>bargadu</a:t>
            </a:r>
            <a:endParaRPr lang="en-US" dirty="0" err="1"/>
          </a:p>
          <a:p>
            <a:r>
              <a:rPr lang="en-US" dirty="0">
                <a:ea typeface="+mn-lt"/>
                <a:cs typeface="+mn-lt"/>
              </a:rPr>
              <a:t>mango</a:t>
            </a:r>
            <a:endParaRPr lang="en-US" dirty="0"/>
          </a:p>
          <a:p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797610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1</TotalTime>
  <Words>636</Words>
  <Application>Microsoft Office PowerPoint</Application>
  <PresentationFormat>Panoramiczny</PresentationFormat>
  <Paragraphs>33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Arial,Sans-Serif</vt:lpstr>
      <vt:lpstr>Gill Sans MT</vt:lpstr>
      <vt:lpstr>Gallery</vt:lpstr>
      <vt:lpstr>NATURA W RELIGII HINDUSKIEJ</vt:lpstr>
      <vt:lpstr>Z czego składa się hinduizm?</vt:lpstr>
      <vt:lpstr>Hinduizm a natura.</vt:lpstr>
      <vt:lpstr>Odnawialne źródła energii a religia hinduska.</vt:lpstr>
      <vt:lpstr>A co ze zwierzątkami?</vt:lpstr>
      <vt:lpstr>Prezentacja programu PowerPoint</vt:lpstr>
      <vt:lpstr>Budda nauczał trzech najważniejszych rzeczy, czyli: </vt:lpstr>
      <vt:lpstr>Prezentacja programu PowerPoint</vt:lpstr>
      <vt:lpstr>KULT ROŚLIN W INDIACH</vt:lpstr>
      <vt:lpstr>Prezentacja programu PowerPoint</vt:lpstr>
      <vt:lpstr>"święta krowa"</vt:lpstr>
      <vt:lpstr>Prezentacja programu PowerPoint</vt:lpstr>
      <vt:lpstr>Dzień krowy</vt:lpstr>
      <vt:lpstr>natura</vt:lpstr>
      <vt:lpstr>Dziękuję za uwagę!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104</cp:revision>
  <dcterms:created xsi:type="dcterms:W3CDTF">2021-12-15T15:23:30Z</dcterms:created>
  <dcterms:modified xsi:type="dcterms:W3CDTF">2021-12-15T19:33:53Z</dcterms:modified>
</cp:coreProperties>
</file>