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9CE"/>
    <a:srgbClr val="ED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7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6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59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2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19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64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96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36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8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58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17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78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78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84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8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95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0FF4-C7B2-415A-AF81-0F977DE0F63A}" type="datetimeFigureOut">
              <a:rPr lang="pl-PL" smtClean="0"/>
              <a:t>13.02.2022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6CE7-6057-4371-AF97-AB21DB08EB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943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45582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serwatorpolityczny.pl/zapalenie-swieczki-wolnosci-dobry-pomysl-przy-tych-cenach-pradu/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nek.pl/fotyess/1881440/ogien-rzecz-niesamowit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.desibantu.com/diwali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8526E-A4DE-41DD-81E7-DAA477E569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Ogień w hinduizmie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9B57B2-E0B7-450E-9C9B-92D67F99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261823" cy="2832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3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F7820-84ED-4E0D-A65C-375F00F1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Agni – hinduski bóg ognia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79A67F-D44A-4836-B2D5-B967A83B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2" y="1998921"/>
            <a:ext cx="10037134" cy="4380614"/>
          </a:xfrm>
        </p:spPr>
        <p:txBody>
          <a:bodyPr>
            <a:normAutofit/>
          </a:bodyPr>
          <a:lstStyle/>
          <a:p>
            <a:r>
              <a:rPr lang="pl-PL" b="1" dirty="0"/>
              <a:t>Agni</a:t>
            </a:r>
            <a:r>
              <a:rPr lang="pl-PL" dirty="0"/>
              <a:t> (</a:t>
            </a:r>
            <a:r>
              <a:rPr lang="pl-PL" dirty="0" err="1"/>
              <a:t>अग्नि</a:t>
            </a:r>
            <a:r>
              <a:rPr lang="pl-PL" dirty="0"/>
              <a:t>) – w religii </a:t>
            </a:r>
            <a:r>
              <a:rPr lang="pl-PL" dirty="0" err="1"/>
              <a:t>Wedów</a:t>
            </a:r>
            <a:r>
              <a:rPr lang="pl-PL" dirty="0"/>
              <a:t> bóg ognia (często identyfikowany z samym ogniem, wiązany także z „ogniem niebiańskim” – słońcem, błyskawicą), jedno z najważniejszych bóstw panteonu wedyjskiego. </a:t>
            </a:r>
          </a:p>
          <a:p>
            <a:endParaRPr lang="pl-PL" dirty="0"/>
          </a:p>
          <a:p>
            <a:r>
              <a:rPr lang="pl-PL" dirty="0"/>
              <a:t>Agni jest bogiem bliskim ludziom, ich przywódcą – płoszy złe moce, odpędza nieszczęścia i choroby. Przede wszystkim jednak Agni był ogniem ofiarnym – to on przyjmuje ofiarę w imieniu bogów wedyjskich. Jako niezbędny uczestnik ofiary jest też najmądrzejszym, najdoskonalszym kapłanem. Jest wymieniany przede wszystkim jako jeden z stróżów świata, jest opiekunem kierunku południowo-wschodniego.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25CB8A4-87E3-46DF-8BF5-31F8597E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4" y="4797499"/>
            <a:ext cx="2373054" cy="1582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F070A1E-4A25-40C1-9C76-300B24DE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40" y="342154"/>
            <a:ext cx="1835151" cy="276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66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850D9-5D25-4BE3-A288-3F3DD84E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Arati – rytuał ofiarowania światła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FC26CA-E8BF-4471-AAF6-C82F0F23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6512"/>
            <a:ext cx="9613861" cy="3809677"/>
          </a:xfrm>
        </p:spPr>
        <p:txBody>
          <a:bodyPr/>
          <a:lstStyle/>
          <a:p>
            <a:r>
              <a:rPr lang="pl-PL" b="1" dirty="0"/>
              <a:t>Arati</a:t>
            </a:r>
            <a:r>
              <a:rPr lang="pl-PL" dirty="0"/>
              <a:t> (</a:t>
            </a:r>
            <a:r>
              <a:rPr lang="pl-PL" dirty="0" err="1"/>
              <a:t>आरती</a:t>
            </a:r>
            <a:r>
              <a:rPr lang="pl-PL" dirty="0"/>
              <a:t>) – indyjski rytuał, w którym światło lampek z knotami moczonymi w oleju lub z kamforą, jest ofiarowane bóstwu. Podczas niego śpiewa się pieśni, określane również jako </a:t>
            </a:r>
            <a:r>
              <a:rPr lang="pl-PL" i="1" dirty="0"/>
              <a:t>arati.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4091B2-AAE3-4F6F-8EC1-907EBE55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1" y="3269511"/>
            <a:ext cx="2191866" cy="32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E0946F-9882-48F2-8E7A-5D4A3EECA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85" y="3358260"/>
            <a:ext cx="4361215" cy="2907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A19B105-2847-4CD3-A203-87293C16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 flipV="1">
            <a:off x="3421551" y="3899656"/>
            <a:ext cx="3978710" cy="2657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D8D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665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79AF0-304C-4E1D-BD68-C914C494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Dipa</a:t>
            </a:r>
            <a:r>
              <a:rPr lang="pl-PL" dirty="0"/>
              <a:t> – indyjska lampka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6A46F2-544C-4CEC-8A3F-1235F4B5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err="1"/>
              <a:t>Dipa</a:t>
            </a:r>
            <a:r>
              <a:rPr lang="pl-PL" b="1" dirty="0"/>
              <a:t> (</a:t>
            </a:r>
            <a:r>
              <a:rPr lang="pl-PL" dirty="0" err="1"/>
              <a:t>दीप</a:t>
            </a:r>
            <a:r>
              <a:rPr lang="pl-PL" dirty="0"/>
              <a:t>)  - rodzaj lampy. Rozróżnia się: </a:t>
            </a:r>
          </a:p>
          <a:p>
            <a:r>
              <a:rPr lang="pl-PL" dirty="0"/>
              <a:t>Jednorazowe lampki gliniane</a:t>
            </a:r>
          </a:p>
          <a:p>
            <a:r>
              <a:rPr lang="pl-PL" dirty="0"/>
              <a:t>Lampki mosiężne, używane na stałe w domu lub świątyni. </a:t>
            </a:r>
          </a:p>
          <a:p>
            <a:pPr marL="0" indent="0">
              <a:buNone/>
            </a:pPr>
            <a:r>
              <a:rPr lang="pl-PL" dirty="0"/>
              <a:t>Oba rodzaje to najczęściej małe lampki oliwne, sławne dzięki wielkiemu "Świętu Światła", zwanego </a:t>
            </a:r>
            <a:r>
              <a:rPr lang="pl-PL" dirty="0" err="1"/>
              <a:t>Diwali</a:t>
            </a:r>
            <a:r>
              <a:rPr lang="pl-PL" dirty="0"/>
              <a:t>. Do zapalania stosuje się tłuszcz lub olej roślinny.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8188B4-80B2-442B-A8F7-AEAD4F14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48" y="208108"/>
            <a:ext cx="3509734" cy="212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12A0F6-3585-4DB8-8967-DF53A57A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599" y="4521128"/>
            <a:ext cx="3317661" cy="212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038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AC7AD6-C70A-4A08-9D47-DA633776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Homa</a:t>
            </a:r>
            <a:r>
              <a:rPr lang="pl-PL" dirty="0"/>
              <a:t> – święta ofiara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8CBC5-289C-456D-997F-6503E78B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Homa</a:t>
            </a:r>
            <a:r>
              <a:rPr lang="pl-PL" dirty="0"/>
              <a:t> (</a:t>
            </a:r>
            <a:r>
              <a:rPr lang="hi-IN" b="1" dirty="0"/>
              <a:t>होम</a:t>
            </a:r>
            <a:r>
              <a:rPr lang="hi-IN" dirty="0"/>
              <a:t>)</a:t>
            </a:r>
            <a:r>
              <a:rPr lang="pl-PL" dirty="0"/>
              <a:t> – rodzaj ofiary, której centralnym elementem jest święty ogień. Jest to tradycja bardzo stara. </a:t>
            </a:r>
          </a:p>
          <a:p>
            <a:r>
              <a:rPr lang="pl-PL" dirty="0"/>
              <a:t>Do dnia dzisiejszego tradycja </a:t>
            </a:r>
            <a:r>
              <a:rPr lang="pl-PL" dirty="0" err="1"/>
              <a:t>homy</a:t>
            </a:r>
            <a:r>
              <a:rPr lang="pl-PL" dirty="0"/>
              <a:t> jest żywa w Indiach, a także w buddyzmie chińskim i japońskim. W języku japońskim jej odpowiednikiem jest </a:t>
            </a:r>
            <a:r>
              <a:rPr lang="ja-JP" altLang="en-US" dirty="0"/>
              <a:t>護摩 </a:t>
            </a:r>
            <a:r>
              <a:rPr lang="pl-PL" i="1" dirty="0" err="1"/>
              <a:t>goma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C7E6A5-EBD3-410B-9BA9-85238EFB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9060" y="3661504"/>
            <a:ext cx="2474005" cy="291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41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4F1474-5284-4515-BFF0-59D859BF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Diwali</a:t>
            </a:r>
            <a:r>
              <a:rPr lang="pl-PL" dirty="0"/>
              <a:t> – święto światła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17BB8-7436-45BF-9221-DF96D24D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67" y="2102957"/>
            <a:ext cx="9613861" cy="3599316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err="1"/>
              <a:t>Diwali</a:t>
            </a:r>
            <a:r>
              <a:rPr lang="pl-PL" dirty="0"/>
              <a:t>– hinduistyczne święto światła, obchodzone przez kilka dni każdego roku w Indiach. </a:t>
            </a:r>
          </a:p>
          <a:p>
            <a:r>
              <a:rPr lang="pl-PL" dirty="0"/>
              <a:t>Najważniejszym dniem obchodów jest </a:t>
            </a:r>
            <a:r>
              <a:rPr lang="pl-PL" b="1" dirty="0" err="1"/>
              <a:t>Lakshmi</a:t>
            </a:r>
            <a:r>
              <a:rPr lang="pl-PL" b="1" dirty="0"/>
              <a:t> </a:t>
            </a:r>
            <a:r>
              <a:rPr lang="pl-PL" b="1" dirty="0" err="1"/>
              <a:t>Puja</a:t>
            </a:r>
            <a:r>
              <a:rPr lang="pl-PL" dirty="0"/>
              <a:t>. Jest to dzień poświęcony Lakszmi (bogini szczęścia i dobrobytu). Nazwa oznacza „rząd lamp” i odnosi się do lampek oliwnych z wypalanej gliny, które są zapalane przed każdym domem na powitanie Lakszmi. Lampki symbolizują zwycięstwo światła nad ciemnością, dobra nad złem. </a:t>
            </a:r>
          </a:p>
          <a:p>
            <a:r>
              <a:rPr lang="pl-PL" dirty="0"/>
              <a:t>Oprawę święta wzbogacają sztuczne ognie i dekoracje kwiatowe. </a:t>
            </a:r>
            <a:r>
              <a:rPr lang="pl-PL" dirty="0" err="1"/>
              <a:t>Diwali</a:t>
            </a:r>
            <a:r>
              <a:rPr lang="pl-PL" dirty="0"/>
              <a:t> jest obchodzone z rozmachem, towarzyszą mu liczne imprezy kulturalne. Jest to jedno z najważniejszych tradycyjnych świąt obchodzonych w Indiach. Stanowi okazję do spotkania w gronie rodziny i przyjaciół, których obdarowuje się głównie słodyczami.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F8D798-B198-45D1-807D-D4F33E8A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2186" y="177272"/>
            <a:ext cx="2923487" cy="19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66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83644C7-F03D-49B0-819E-167764B13B05}"/>
              </a:ext>
            </a:extLst>
          </p:cNvPr>
          <p:cNvSpPr txBox="1"/>
          <p:nvPr/>
        </p:nvSpPr>
        <p:spPr>
          <a:xfrm>
            <a:off x="1244009" y="2505670"/>
            <a:ext cx="1003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DZIĘKUJEMY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ED32F2-037F-4C78-B702-DDE2C1E2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22" y="3673549"/>
            <a:ext cx="2934109" cy="281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Gwiazda: 5 punktów 6">
            <a:extLst>
              <a:ext uri="{FF2B5EF4-FFF2-40B4-BE49-F238E27FC236}">
                <a16:creationId xmlns:a16="http://schemas.microsoft.com/office/drawing/2014/main" id="{887796BC-E7E0-44ED-AA54-16A03EF42424}"/>
              </a:ext>
            </a:extLst>
          </p:cNvPr>
          <p:cNvSpPr/>
          <p:nvPr/>
        </p:nvSpPr>
        <p:spPr>
          <a:xfrm>
            <a:off x="190500" y="180753"/>
            <a:ext cx="1823484" cy="1244009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: 5 punktów 7">
            <a:extLst>
              <a:ext uri="{FF2B5EF4-FFF2-40B4-BE49-F238E27FC236}">
                <a16:creationId xmlns:a16="http://schemas.microsoft.com/office/drawing/2014/main" id="{75D5739A-23A4-4400-A2C0-FE60EA7DE2D7}"/>
              </a:ext>
            </a:extLst>
          </p:cNvPr>
          <p:cNvSpPr/>
          <p:nvPr/>
        </p:nvSpPr>
        <p:spPr>
          <a:xfrm>
            <a:off x="2398527" y="721207"/>
            <a:ext cx="1823484" cy="124400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: 5 punktów 8">
            <a:extLst>
              <a:ext uri="{FF2B5EF4-FFF2-40B4-BE49-F238E27FC236}">
                <a16:creationId xmlns:a16="http://schemas.microsoft.com/office/drawing/2014/main" id="{B424FA59-2964-4C40-A398-5B761649BD2B}"/>
              </a:ext>
            </a:extLst>
          </p:cNvPr>
          <p:cNvSpPr/>
          <p:nvPr/>
        </p:nvSpPr>
        <p:spPr>
          <a:xfrm>
            <a:off x="4638010" y="173630"/>
            <a:ext cx="1823484" cy="12440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: 5 punktów 9">
            <a:extLst>
              <a:ext uri="{FF2B5EF4-FFF2-40B4-BE49-F238E27FC236}">
                <a16:creationId xmlns:a16="http://schemas.microsoft.com/office/drawing/2014/main" id="{C2988AF1-A599-48AC-AA69-B86CB03C5000}"/>
              </a:ext>
            </a:extLst>
          </p:cNvPr>
          <p:cNvSpPr/>
          <p:nvPr/>
        </p:nvSpPr>
        <p:spPr>
          <a:xfrm>
            <a:off x="6884136" y="802757"/>
            <a:ext cx="1823484" cy="124400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: 5 punktów 10">
            <a:extLst>
              <a:ext uri="{FF2B5EF4-FFF2-40B4-BE49-F238E27FC236}">
                <a16:creationId xmlns:a16="http://schemas.microsoft.com/office/drawing/2014/main" id="{B7CE4176-2B3F-4145-AE5D-790D14D5ECC5}"/>
              </a:ext>
            </a:extLst>
          </p:cNvPr>
          <p:cNvSpPr/>
          <p:nvPr/>
        </p:nvSpPr>
        <p:spPr>
          <a:xfrm>
            <a:off x="8707620" y="0"/>
            <a:ext cx="1823484" cy="124400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: 5 punktów 11">
            <a:extLst>
              <a:ext uri="{FF2B5EF4-FFF2-40B4-BE49-F238E27FC236}">
                <a16:creationId xmlns:a16="http://schemas.microsoft.com/office/drawing/2014/main" id="{1D07F2BE-8BDD-4ADB-8EB8-D7B6F2555121}"/>
              </a:ext>
            </a:extLst>
          </p:cNvPr>
          <p:cNvSpPr/>
          <p:nvPr/>
        </p:nvSpPr>
        <p:spPr>
          <a:xfrm>
            <a:off x="1133698" y="3717781"/>
            <a:ext cx="1823484" cy="1244009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: 5 punktów 12">
            <a:extLst>
              <a:ext uri="{FF2B5EF4-FFF2-40B4-BE49-F238E27FC236}">
                <a16:creationId xmlns:a16="http://schemas.microsoft.com/office/drawing/2014/main" id="{50515914-E5DE-4803-B43A-1D62E9A0AECC}"/>
              </a:ext>
            </a:extLst>
          </p:cNvPr>
          <p:cNvSpPr/>
          <p:nvPr/>
        </p:nvSpPr>
        <p:spPr>
          <a:xfrm>
            <a:off x="3631017" y="4456677"/>
            <a:ext cx="1823484" cy="1244009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Gwiazda: 5 punktów 13">
            <a:extLst>
              <a:ext uri="{FF2B5EF4-FFF2-40B4-BE49-F238E27FC236}">
                <a16:creationId xmlns:a16="http://schemas.microsoft.com/office/drawing/2014/main" id="{587F53AB-7A66-4B9A-B655-0DDF3CEF3176}"/>
              </a:ext>
            </a:extLst>
          </p:cNvPr>
          <p:cNvSpPr/>
          <p:nvPr/>
        </p:nvSpPr>
        <p:spPr>
          <a:xfrm>
            <a:off x="5972394" y="3969454"/>
            <a:ext cx="1823484" cy="1244009"/>
          </a:xfrm>
          <a:prstGeom prst="star5">
            <a:avLst/>
          </a:prstGeom>
          <a:solidFill>
            <a:srgbClr val="FB29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6740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74</TotalTime>
  <Words>380</Words>
  <Application>Microsoft Office PowerPoint</Application>
  <PresentationFormat>Panoramiczny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Ogień w hinduizmie </vt:lpstr>
      <vt:lpstr>Agni – hinduski bóg ognia</vt:lpstr>
      <vt:lpstr>Arati – rytuał ofiarowania światła </vt:lpstr>
      <vt:lpstr>Dipa – indyjska lampka</vt:lpstr>
      <vt:lpstr>Homa – święta ofiara </vt:lpstr>
      <vt:lpstr>Diwali – święto światła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Ogień w hinduizmie </dc:title>
  <dc:creator>StankiewiczZuzanna</dc:creator>
  <cp:lastModifiedBy>StankiewiczZuzanna</cp:lastModifiedBy>
  <cp:revision>2</cp:revision>
  <dcterms:created xsi:type="dcterms:W3CDTF">2022-02-13T15:00:54Z</dcterms:created>
  <dcterms:modified xsi:type="dcterms:W3CDTF">2022-02-13T16:17:17Z</dcterms:modified>
</cp:coreProperties>
</file>