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65" r:id="rId9"/>
    <p:sldId id="267" r:id="rId10"/>
    <p:sldId id="270" r:id="rId11"/>
    <p:sldId id="271" r:id="rId12"/>
    <p:sldId id="268" r:id="rId13"/>
    <p:sldId id="269" r:id="rId14"/>
    <p:sldId id="272" r:id="rId15"/>
    <p:sldId id="273"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61BA22D8-9A9F-4776-9D0D-5579D5A09DC6}"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61BA22D8-9A9F-4776-9D0D-5579D5A09D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BDD23E0-C0E8-46F4-88DC-769860C559FB}" type="datetimeFigureOut">
              <a:rPr lang="pl-PL" smtClean="0"/>
              <a:pPr/>
              <a:t>2022-04-09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BA22D8-9A9F-4776-9D0D-5579D5A09D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DD23E0-C0E8-46F4-88DC-769860C559FB}" type="datetimeFigureOut">
              <a:rPr lang="pl-PL" smtClean="0"/>
              <a:pPr/>
              <a:t>2022-04-09</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1BA22D8-9A9F-4776-9D0D-5579D5A09D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548681"/>
            <a:ext cx="7772400" cy="2304256"/>
          </a:xfrm>
        </p:spPr>
        <p:txBody>
          <a:bodyPr>
            <a:normAutofit/>
          </a:bodyPr>
          <a:lstStyle/>
          <a:p>
            <a:r>
              <a:rPr lang="pl-PL" dirty="0" smtClean="0"/>
              <a:t>PRZYRODA</a:t>
            </a:r>
            <a:br>
              <a:rPr lang="pl-PL" dirty="0" smtClean="0"/>
            </a:br>
            <a:r>
              <a:rPr lang="pl-PL" dirty="0" smtClean="0"/>
              <a:t>W SYMBOLACH WIELKANOCNYCH</a:t>
            </a:r>
            <a:endParaRPr lang="pl-PL" dirty="0"/>
          </a:p>
        </p:txBody>
      </p:sp>
      <p:sp>
        <p:nvSpPr>
          <p:cNvPr id="3" name="Podtytuł 2"/>
          <p:cNvSpPr>
            <a:spLocks noGrp="1"/>
          </p:cNvSpPr>
          <p:nvPr>
            <p:ph type="subTitle" idx="1"/>
          </p:nvPr>
        </p:nvSpPr>
        <p:spPr>
          <a:xfrm>
            <a:off x="1371600" y="3212976"/>
            <a:ext cx="6400800" cy="3024336"/>
          </a:xfrm>
        </p:spPr>
        <p:txBody>
          <a:bodyPr/>
          <a:lstStyle/>
          <a:p>
            <a:endParaRPr lang="pl-PL" dirty="0"/>
          </a:p>
        </p:txBody>
      </p:sp>
      <p:pic>
        <p:nvPicPr>
          <p:cNvPr id="7" name="Obraz 6" descr="Koszyczek wielkanocny – jak go udekorować? - Allegro.pl"/>
          <p:cNvPicPr/>
          <p:nvPr/>
        </p:nvPicPr>
        <p:blipFill>
          <a:blip r:embed="rId2" cstate="print"/>
          <a:srcRect/>
          <a:stretch>
            <a:fillRect/>
          </a:stretch>
        </p:blipFill>
        <p:spPr bwMode="auto">
          <a:xfrm>
            <a:off x="1763688" y="3212976"/>
            <a:ext cx="5760720" cy="3243013"/>
          </a:xfrm>
          <a:prstGeom prst="rect">
            <a:avLst/>
          </a:prstGeom>
          <a:noFill/>
          <a:ln w="9525">
            <a:noFill/>
            <a:miter lim="800000"/>
            <a:headEnd/>
            <a:tailEnd/>
          </a:ln>
        </p:spPr>
      </p:pic>
    </p:spTree>
  </p:cSld>
  <p:clrMapOvr>
    <a:masterClrMapping/>
  </p:clrMapOvr>
  <p:transition advClick="0" advTm="10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CHLEB</a:t>
            </a:r>
            <a:endParaRPr lang="pl-PL" dirty="0"/>
          </a:p>
        </p:txBody>
      </p:sp>
      <p:sp>
        <p:nvSpPr>
          <p:cNvPr id="3" name="Symbol zastępczy zawartości 2"/>
          <p:cNvSpPr>
            <a:spLocks noGrp="1"/>
          </p:cNvSpPr>
          <p:nvPr>
            <p:ph idx="1"/>
          </p:nvPr>
        </p:nvSpPr>
        <p:spPr>
          <a:xfrm>
            <a:off x="0" y="1600200"/>
            <a:ext cx="9144000" cy="4709160"/>
          </a:xfrm>
        </p:spPr>
        <p:txBody>
          <a:bodyPr/>
          <a:lstStyle/>
          <a:p>
            <a:pPr>
              <a:buNone/>
            </a:pPr>
            <a:r>
              <a:rPr lang="pl-PL" dirty="0" smtClean="0"/>
              <a:t>Pamiątka rozmnożenia chleba na pustyni, </a:t>
            </a:r>
            <a:r>
              <a:rPr lang="pl-PL" dirty="0" smtClean="0"/>
              <a:t>którym </a:t>
            </a:r>
          </a:p>
          <a:p>
            <a:pPr>
              <a:buNone/>
            </a:pPr>
            <a:r>
              <a:rPr lang="pl-PL" dirty="0" smtClean="0"/>
              <a:t>Jezus nakarmił </a:t>
            </a:r>
            <a:r>
              <a:rPr lang="pl-PL" dirty="0" smtClean="0"/>
              <a:t>swoich słuchaczy. </a:t>
            </a:r>
            <a:r>
              <a:rPr lang="pl-PL" dirty="0" smtClean="0"/>
              <a:t>Symbolizuje pokarm </a:t>
            </a:r>
          </a:p>
          <a:p>
            <a:pPr>
              <a:buNone/>
            </a:pPr>
            <a:r>
              <a:rPr lang="pl-PL" dirty="0" smtClean="0"/>
              <a:t>dla </a:t>
            </a:r>
            <a:r>
              <a:rPr lang="pl-PL" dirty="0" smtClean="0"/>
              <a:t>duszy, czyli Ciało </a:t>
            </a:r>
            <a:r>
              <a:rPr lang="pl-PL" dirty="0" smtClean="0"/>
              <a:t>Chrystusa</a:t>
            </a:r>
            <a:r>
              <a:rPr lang="pl-PL" dirty="0" smtClean="0"/>
              <a:t>. </a:t>
            </a:r>
          </a:p>
          <a:p>
            <a:pPr>
              <a:buNone/>
            </a:pPr>
            <a:r>
              <a:rPr lang="pl-PL" dirty="0" smtClean="0"/>
              <a:t>Chleb jest symbolem pomyślności, dostatku, </a:t>
            </a:r>
          </a:p>
          <a:p>
            <a:pPr>
              <a:buNone/>
            </a:pPr>
            <a:r>
              <a:rPr lang="pl-PL" dirty="0" smtClean="0"/>
              <a:t>obfitości i sytości.</a:t>
            </a:r>
          </a:p>
          <a:p>
            <a:pPr>
              <a:buNone/>
            </a:pPr>
            <a:endParaRPr lang="pl-PL" dirty="0"/>
          </a:p>
        </p:txBody>
      </p:sp>
      <p:pic>
        <p:nvPicPr>
          <p:cNvPr id="4" name="Obraz 3" descr="Wielka Sobota. Czas oczekiwania i święcenia pokarmów - Powiat dąbrowski"/>
          <p:cNvPicPr/>
          <p:nvPr/>
        </p:nvPicPr>
        <p:blipFill>
          <a:blip r:embed="rId2" cstate="print"/>
          <a:srcRect/>
          <a:stretch>
            <a:fillRect/>
          </a:stretch>
        </p:blipFill>
        <p:spPr bwMode="auto">
          <a:xfrm>
            <a:off x="3779912" y="3861048"/>
            <a:ext cx="5112608" cy="278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BUKSZPAN</a:t>
            </a:r>
            <a:endParaRPr lang="pl-PL" dirty="0"/>
          </a:p>
        </p:txBody>
      </p:sp>
      <p:sp>
        <p:nvSpPr>
          <p:cNvPr id="3" name="Symbol zastępczy zawartości 2"/>
          <p:cNvSpPr>
            <a:spLocks noGrp="1"/>
          </p:cNvSpPr>
          <p:nvPr>
            <p:ph idx="1"/>
          </p:nvPr>
        </p:nvSpPr>
        <p:spPr>
          <a:xfrm>
            <a:off x="457200" y="1124744"/>
            <a:ext cx="8686800" cy="5184616"/>
          </a:xfrm>
        </p:spPr>
        <p:txBody>
          <a:bodyPr/>
          <a:lstStyle/>
          <a:p>
            <a:pPr>
              <a:buNone/>
            </a:pPr>
            <a:r>
              <a:rPr lang="pl-PL" dirty="0" smtClean="0"/>
              <a:t>Do wielkanocnych dekoracji świątecznych często</a:t>
            </a:r>
          </a:p>
          <a:p>
            <a:pPr>
              <a:buNone/>
            </a:pPr>
            <a:r>
              <a:rPr lang="pl-PL" dirty="0" smtClean="0"/>
              <a:t>wykorzystujemy gałązki bukszpanu. Prezentują </a:t>
            </a:r>
          </a:p>
          <a:p>
            <a:pPr>
              <a:buNone/>
            </a:pPr>
            <a:r>
              <a:rPr lang="pl-PL" dirty="0" smtClean="0"/>
              <a:t>się wtedy elegancko i szykownie. Dlaczego akurat </a:t>
            </a:r>
          </a:p>
          <a:p>
            <a:pPr>
              <a:buNone/>
            </a:pPr>
            <a:r>
              <a:rPr lang="pl-PL" dirty="0" smtClean="0"/>
              <a:t>bukszpan? Jest on symbolem wieczności, </a:t>
            </a:r>
          </a:p>
          <a:p>
            <a:pPr>
              <a:buNone/>
            </a:pPr>
            <a:r>
              <a:rPr lang="pl-PL" dirty="0" smtClean="0"/>
              <a:t>ponieważ gałązki pozostają zielone przez cały rok.</a:t>
            </a:r>
          </a:p>
          <a:p>
            <a:pPr>
              <a:buNone/>
            </a:pPr>
            <a:endParaRPr lang="pl-PL" dirty="0"/>
          </a:p>
        </p:txBody>
      </p:sp>
      <p:pic>
        <p:nvPicPr>
          <p:cNvPr id="4" name="Obraz 3" descr="Bukszpan: Najpopularniejsza ozdoba na Wielkanoc - Kobieta w INTERIA.PL"/>
          <p:cNvPicPr/>
          <p:nvPr/>
        </p:nvPicPr>
        <p:blipFill>
          <a:blip r:embed="rId2" cstate="print"/>
          <a:srcRect/>
          <a:stretch>
            <a:fillRect/>
          </a:stretch>
        </p:blipFill>
        <p:spPr bwMode="auto">
          <a:xfrm>
            <a:off x="2051720" y="3717032"/>
            <a:ext cx="5184576" cy="2904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CHRZAN</a:t>
            </a:r>
            <a:endParaRPr lang="pl-PL" dirty="0"/>
          </a:p>
        </p:txBody>
      </p:sp>
      <p:sp>
        <p:nvSpPr>
          <p:cNvPr id="3" name="Symbol zastępczy zawartości 2"/>
          <p:cNvSpPr>
            <a:spLocks noGrp="1"/>
          </p:cNvSpPr>
          <p:nvPr>
            <p:ph sz="half" idx="1"/>
          </p:nvPr>
        </p:nvSpPr>
        <p:spPr>
          <a:xfrm>
            <a:off x="0" y="1600200"/>
            <a:ext cx="4644008" cy="4525963"/>
          </a:xfrm>
        </p:spPr>
        <p:txBody>
          <a:bodyPr>
            <a:normAutofit/>
          </a:bodyPr>
          <a:lstStyle/>
          <a:p>
            <a:pPr>
              <a:buNone/>
            </a:pPr>
            <a:endParaRPr lang="pl-PL" sz="2400" dirty="0" smtClean="0"/>
          </a:p>
          <a:p>
            <a:pPr>
              <a:buNone/>
            </a:pPr>
            <a:r>
              <a:rPr lang="pl-PL" sz="2400" dirty="0" smtClean="0"/>
              <a:t>Ostry smak i zdolność</a:t>
            </a:r>
          </a:p>
          <a:p>
            <a:pPr>
              <a:buNone/>
            </a:pPr>
            <a:r>
              <a:rPr lang="pl-PL" sz="2400" dirty="0" smtClean="0"/>
              <a:t>wyciskania łez sprawiły, że</a:t>
            </a:r>
          </a:p>
          <a:p>
            <a:pPr>
              <a:buNone/>
            </a:pPr>
            <a:r>
              <a:rPr lang="pl-PL" sz="2400" dirty="0" smtClean="0"/>
              <a:t>jest symbolem goryczy </a:t>
            </a:r>
          </a:p>
          <a:p>
            <a:pPr>
              <a:buNone/>
            </a:pPr>
            <a:r>
              <a:rPr lang="pl-PL" sz="2400" dirty="0" smtClean="0"/>
              <a:t>Męki Pańskiej, zwieńczonej</a:t>
            </a:r>
          </a:p>
          <a:p>
            <a:pPr>
              <a:buNone/>
            </a:pPr>
            <a:r>
              <a:rPr lang="pl-PL" sz="2400" dirty="0" smtClean="0"/>
              <a:t>sł</a:t>
            </a:r>
            <a:r>
              <a:rPr lang="pl-PL" sz="2400" dirty="0" smtClean="0"/>
              <a:t>odyczą </a:t>
            </a:r>
            <a:r>
              <a:rPr lang="pl-PL" sz="2400" dirty="0" smtClean="0"/>
              <a:t>zmartwychwstania. </a:t>
            </a:r>
          </a:p>
          <a:p>
            <a:pPr>
              <a:buNone/>
            </a:pPr>
            <a:r>
              <a:rPr lang="pl-PL" sz="2400" dirty="0" smtClean="0"/>
              <a:t>Oznacza tężyznę fizyczną, </a:t>
            </a:r>
          </a:p>
          <a:p>
            <a:pPr>
              <a:buNone/>
            </a:pPr>
            <a:r>
              <a:rPr lang="pl-PL" sz="2400" dirty="0" smtClean="0"/>
              <a:t>ludzkie siły i żywotność.</a:t>
            </a:r>
            <a:endParaRPr lang="pl-PL" sz="2400" dirty="0"/>
          </a:p>
        </p:txBody>
      </p:sp>
      <p:pic>
        <p:nvPicPr>
          <p:cNvPr id="5" name="Symbol zastępczy zawartości 4" descr="Chrzan - właściwości, zastosowanie, przeciwwskazania"/>
          <p:cNvPicPr>
            <a:picLocks noGrp="1"/>
          </p:cNvPicPr>
          <p:nvPr>
            <p:ph sz="half" idx="2"/>
          </p:nvPr>
        </p:nvPicPr>
        <p:blipFill>
          <a:blip r:embed="rId2" cstate="print"/>
          <a:srcRect/>
          <a:stretch>
            <a:fillRect/>
          </a:stretch>
        </p:blipFill>
        <p:spPr bwMode="auto">
          <a:xfrm>
            <a:off x="4572000" y="2132856"/>
            <a:ext cx="411480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SÓL</a:t>
            </a:r>
            <a:endParaRPr lang="pl-PL" dirty="0"/>
          </a:p>
        </p:txBody>
      </p:sp>
      <p:sp>
        <p:nvSpPr>
          <p:cNvPr id="4" name="Symbol zastępczy zawartości 3"/>
          <p:cNvSpPr>
            <a:spLocks noGrp="1"/>
          </p:cNvSpPr>
          <p:nvPr>
            <p:ph sz="half" idx="2"/>
          </p:nvPr>
        </p:nvSpPr>
        <p:spPr>
          <a:xfrm>
            <a:off x="4211960" y="1600200"/>
            <a:ext cx="4932040" cy="4525963"/>
          </a:xfrm>
        </p:spPr>
        <p:txBody>
          <a:bodyPr>
            <a:normAutofit fontScale="92500" lnSpcReduction="10000"/>
          </a:bodyPr>
          <a:lstStyle/>
          <a:p>
            <a:pPr>
              <a:buNone/>
            </a:pPr>
            <a:r>
              <a:rPr lang="pl-PL" dirty="0" smtClean="0"/>
              <a:t>Nadaje potrawom smak, </a:t>
            </a:r>
          </a:p>
          <a:p>
            <a:pPr>
              <a:buNone/>
            </a:pPr>
            <a:r>
              <a:rPr lang="pl-PL" dirty="0" smtClean="0"/>
              <a:t>a  dzięki właściwościom </a:t>
            </a:r>
          </a:p>
          <a:p>
            <a:pPr>
              <a:buNone/>
            </a:pPr>
            <a:r>
              <a:rPr lang="pl-PL" dirty="0" smtClean="0"/>
              <a:t>konserwującym chroni je </a:t>
            </a:r>
          </a:p>
          <a:p>
            <a:pPr>
              <a:buNone/>
            </a:pPr>
            <a:r>
              <a:rPr lang="pl-PL" dirty="0" smtClean="0"/>
              <a:t>przed zepsuciem. I dlatego </a:t>
            </a:r>
          </a:p>
          <a:p>
            <a:pPr>
              <a:buNone/>
            </a:pPr>
            <a:r>
              <a:rPr lang="pl-PL" dirty="0" smtClean="0"/>
              <a:t>Chrystus mówił, że jako jego </a:t>
            </a:r>
          </a:p>
          <a:p>
            <a:pPr>
              <a:buNone/>
            </a:pPr>
            <a:r>
              <a:rPr lang="pl-PL" dirty="0" smtClean="0"/>
              <a:t>uczniowie mamy być „solą </a:t>
            </a:r>
          </a:p>
          <a:p>
            <a:pPr>
              <a:buNone/>
            </a:pPr>
            <a:r>
              <a:rPr lang="pl-PL" dirty="0" smtClean="0"/>
              <a:t>ziemi”. Sól jest symbolem </a:t>
            </a:r>
          </a:p>
          <a:p>
            <a:pPr>
              <a:buNone/>
            </a:pPr>
            <a:r>
              <a:rPr lang="pl-PL" dirty="0" smtClean="0"/>
              <a:t>prostoty życia, samego sedna </a:t>
            </a:r>
          </a:p>
          <a:p>
            <a:pPr>
              <a:buNone/>
            </a:pPr>
            <a:r>
              <a:rPr lang="pl-PL" dirty="0" smtClean="0"/>
              <a:t>istnienia, sił moralnych i </a:t>
            </a:r>
          </a:p>
          <a:p>
            <a:pPr>
              <a:buNone/>
            </a:pPr>
            <a:r>
              <a:rPr lang="pl-PL" dirty="0" smtClean="0"/>
              <a:t>duchowych, oczyszczenia </a:t>
            </a:r>
          </a:p>
          <a:p>
            <a:pPr>
              <a:buNone/>
            </a:pPr>
            <a:r>
              <a:rPr lang="pl-PL" dirty="0" smtClean="0"/>
              <a:t>oraz prawdy.</a:t>
            </a:r>
            <a:endParaRPr lang="pl-PL" dirty="0"/>
          </a:p>
        </p:txBody>
      </p:sp>
      <p:pic>
        <p:nvPicPr>
          <p:cNvPr id="5" name="Symbol zastępczy zawartości 4" descr="Sól: właściwości zdrowotne. Sól a leczenie chorób dróg oddechowych - blog -  Kopalnia Soli „Wieliczka”"/>
          <p:cNvPicPr>
            <a:picLocks noGrp="1"/>
          </p:cNvPicPr>
          <p:nvPr>
            <p:ph sz="half" idx="1"/>
          </p:nvPr>
        </p:nvPicPr>
        <p:blipFill>
          <a:blip r:embed="rId2" cstate="print"/>
          <a:srcRect/>
          <a:stretch>
            <a:fillRect/>
          </a:stretch>
        </p:blipFill>
        <p:spPr bwMode="auto">
          <a:xfrm>
            <a:off x="467544" y="2204864"/>
            <a:ext cx="3580581"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ZWIERZĘTA</a:t>
            </a:r>
            <a:br>
              <a:rPr lang="pl-PL" dirty="0" smtClean="0"/>
            </a:br>
            <a:r>
              <a:rPr lang="pl-PL" dirty="0" smtClean="0"/>
              <a:t> – w wielkanocnej symbolice</a:t>
            </a:r>
            <a:endParaRPr lang="pl-PL" dirty="0"/>
          </a:p>
        </p:txBody>
      </p:sp>
      <p:sp>
        <p:nvSpPr>
          <p:cNvPr id="3" name="Symbol zastępczy tekstu 2"/>
          <p:cNvSpPr>
            <a:spLocks noGrp="1"/>
          </p:cNvSpPr>
          <p:nvPr>
            <p:ph type="body" idx="1"/>
          </p:nvPr>
        </p:nvSpPr>
        <p:spPr/>
        <p:txBody>
          <a:bodyPr/>
          <a:lstStyle/>
          <a:p>
            <a:pPr algn="ctr"/>
            <a:r>
              <a:rPr lang="pl-PL" b="1" dirty="0" err="1" smtClean="0">
                <a:solidFill>
                  <a:schemeClr val="accent6">
                    <a:lumMod val="75000"/>
                  </a:schemeClr>
                </a:solidFill>
              </a:rPr>
              <a:t>ZAJĄCzek</a:t>
            </a:r>
            <a:endParaRPr lang="pl-PL" b="1" dirty="0">
              <a:solidFill>
                <a:schemeClr val="accent6">
                  <a:lumMod val="75000"/>
                </a:schemeClr>
              </a:solidFill>
            </a:endParaRPr>
          </a:p>
        </p:txBody>
      </p:sp>
      <p:sp>
        <p:nvSpPr>
          <p:cNvPr id="4" name="Symbol zastępczy tekstu 3"/>
          <p:cNvSpPr>
            <a:spLocks noGrp="1"/>
          </p:cNvSpPr>
          <p:nvPr>
            <p:ph type="body" sz="half" idx="3"/>
          </p:nvPr>
        </p:nvSpPr>
        <p:spPr/>
        <p:txBody>
          <a:bodyPr/>
          <a:lstStyle/>
          <a:p>
            <a:pPr algn="ctr"/>
            <a:r>
              <a:rPr lang="pl-PL" b="1" dirty="0" smtClean="0">
                <a:solidFill>
                  <a:schemeClr val="accent6">
                    <a:lumMod val="75000"/>
                  </a:schemeClr>
                </a:solidFill>
              </a:rPr>
              <a:t>KURCZACZEK</a:t>
            </a:r>
            <a:endParaRPr lang="pl-PL" b="1" dirty="0">
              <a:solidFill>
                <a:schemeClr val="accent6">
                  <a:lumMod val="75000"/>
                </a:schemeClr>
              </a:solidFill>
            </a:endParaRPr>
          </a:p>
        </p:txBody>
      </p:sp>
      <p:sp>
        <p:nvSpPr>
          <p:cNvPr id="5" name="Symbol zastępczy zawartości 4"/>
          <p:cNvSpPr>
            <a:spLocks noGrp="1"/>
          </p:cNvSpPr>
          <p:nvPr>
            <p:ph sz="quarter" idx="2"/>
          </p:nvPr>
        </p:nvSpPr>
        <p:spPr/>
        <p:txBody>
          <a:bodyPr/>
          <a:lstStyle/>
          <a:p>
            <a:pPr>
              <a:buNone/>
            </a:pPr>
            <a:r>
              <a:rPr lang="pl-PL" dirty="0" smtClean="0"/>
              <a:t>Jest on symbolem wiosny, </a:t>
            </a:r>
          </a:p>
          <a:p>
            <a:pPr>
              <a:buNone/>
            </a:pPr>
            <a:r>
              <a:rPr lang="pl-PL" dirty="0" smtClean="0"/>
              <a:t>witalności, zdrowia oraz </a:t>
            </a:r>
          </a:p>
          <a:p>
            <a:pPr>
              <a:buNone/>
            </a:pPr>
            <a:r>
              <a:rPr lang="pl-PL" dirty="0" smtClean="0"/>
              <a:t>odradzającej się po zimie </a:t>
            </a:r>
          </a:p>
          <a:p>
            <a:pPr>
              <a:buNone/>
            </a:pPr>
            <a:r>
              <a:rPr lang="pl-PL" dirty="0" smtClean="0"/>
              <a:t>przyrody. Według tradycji </a:t>
            </a:r>
          </a:p>
          <a:p>
            <a:pPr>
              <a:buNone/>
            </a:pPr>
            <a:r>
              <a:rPr lang="pl-PL" dirty="0" smtClean="0"/>
              <a:t>to właśnie zając pierwszy </a:t>
            </a:r>
          </a:p>
          <a:p>
            <a:pPr>
              <a:buNone/>
            </a:pPr>
            <a:r>
              <a:rPr lang="pl-PL" dirty="0" smtClean="0"/>
              <a:t>zobaczył, jak Pan Jezus </a:t>
            </a:r>
          </a:p>
          <a:p>
            <a:pPr>
              <a:buNone/>
            </a:pPr>
            <a:r>
              <a:rPr lang="pl-PL" dirty="0" smtClean="0"/>
              <a:t>wstaje z grobu.</a:t>
            </a:r>
            <a:endParaRPr lang="pl-PL" dirty="0"/>
          </a:p>
        </p:txBody>
      </p:sp>
      <p:sp>
        <p:nvSpPr>
          <p:cNvPr id="6" name="Symbol zastępczy zawartości 5"/>
          <p:cNvSpPr>
            <a:spLocks noGrp="1"/>
          </p:cNvSpPr>
          <p:nvPr>
            <p:ph sz="quarter" idx="4"/>
          </p:nvPr>
        </p:nvSpPr>
        <p:spPr/>
        <p:txBody>
          <a:bodyPr/>
          <a:lstStyle/>
          <a:p>
            <a:pPr>
              <a:buNone/>
            </a:pPr>
            <a:r>
              <a:rPr lang="pl-PL" dirty="0" smtClean="0"/>
              <a:t>Jest symbolem radości, </a:t>
            </a:r>
          </a:p>
          <a:p>
            <a:pPr>
              <a:buNone/>
            </a:pPr>
            <a:r>
              <a:rPr lang="pl-PL" dirty="0" smtClean="0"/>
              <a:t>nowego życia, odrodzenia </a:t>
            </a:r>
          </a:p>
          <a:p>
            <a:pPr>
              <a:buNone/>
            </a:pPr>
            <a:r>
              <a:rPr lang="pl-PL" dirty="0" smtClean="0"/>
              <a:t>z grzechu.</a:t>
            </a:r>
          </a:p>
          <a:p>
            <a:pPr>
              <a:buNone/>
            </a:pPr>
            <a:endParaRPr lang="pl-PL" dirty="0"/>
          </a:p>
        </p:txBody>
      </p:sp>
      <p:pic>
        <p:nvPicPr>
          <p:cNvPr id="7" name="Obraz 6" descr="Wielkanoc w przedszkolu - scenariusz uroczystości - Pani Monia"/>
          <p:cNvPicPr/>
          <p:nvPr/>
        </p:nvPicPr>
        <p:blipFill>
          <a:blip r:embed="rId2" cstate="print"/>
          <a:srcRect/>
          <a:stretch>
            <a:fillRect/>
          </a:stretch>
        </p:blipFill>
        <p:spPr bwMode="auto">
          <a:xfrm>
            <a:off x="4572000" y="3717032"/>
            <a:ext cx="4353133"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052736"/>
          </a:xfrm>
        </p:spPr>
        <p:txBody>
          <a:bodyPr>
            <a:normAutofit/>
          </a:bodyPr>
          <a:lstStyle/>
          <a:p>
            <a:r>
              <a:rPr lang="pl-PL" dirty="0" smtClean="0"/>
              <a:t>Wielkanoc - święta wyjątkowe</a:t>
            </a:r>
            <a:endParaRPr lang="pl-PL" dirty="0"/>
          </a:p>
        </p:txBody>
      </p:sp>
      <p:sp>
        <p:nvSpPr>
          <p:cNvPr id="3" name="Symbol zastępczy zawartości 2"/>
          <p:cNvSpPr>
            <a:spLocks noGrp="1"/>
          </p:cNvSpPr>
          <p:nvPr>
            <p:ph idx="1"/>
          </p:nvPr>
        </p:nvSpPr>
        <p:spPr/>
        <p:txBody>
          <a:bodyPr>
            <a:normAutofit lnSpcReduction="10000"/>
          </a:bodyPr>
          <a:lstStyle/>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r>
              <a:rPr lang="pl-PL" dirty="0" smtClean="0"/>
              <a:t>To czas, w którym przechodzimy ze smutku do </a:t>
            </a:r>
          </a:p>
          <a:p>
            <a:pPr>
              <a:buNone/>
            </a:pPr>
            <a:r>
              <a:rPr lang="pl-PL" dirty="0" smtClean="0"/>
              <a:t>radości, ze śmierci do życia. To święta nadziei </a:t>
            </a:r>
          </a:p>
          <a:p>
            <a:pPr>
              <a:buNone/>
            </a:pPr>
            <a:r>
              <a:rPr lang="pl-PL" dirty="0" smtClean="0"/>
              <a:t>płynącej  ze Zmartwychwstania Chrystusa.</a:t>
            </a:r>
          </a:p>
          <a:p>
            <a:pPr>
              <a:buNone/>
            </a:pPr>
            <a:r>
              <a:rPr lang="pl-PL" dirty="0" smtClean="0"/>
              <a:t>Niech poznanie symboliki tych Świąt pozwoli na </a:t>
            </a:r>
          </a:p>
          <a:p>
            <a:pPr>
              <a:buNone/>
            </a:pPr>
            <a:r>
              <a:rPr lang="pl-PL" dirty="0" smtClean="0"/>
              <a:t>jeszcze głębsze ich przeżycie.</a:t>
            </a:r>
          </a:p>
          <a:p>
            <a:pPr>
              <a:buNone/>
            </a:pPr>
            <a:endParaRPr lang="pl-PL" dirty="0" smtClean="0"/>
          </a:p>
        </p:txBody>
      </p:sp>
      <p:pic>
        <p:nvPicPr>
          <p:cNvPr id="4" name="Obraz 3" descr="Wielkanoc - Tło historyczne, Liturgia, Zwyczaje i Obrzędy"/>
          <p:cNvPicPr/>
          <p:nvPr/>
        </p:nvPicPr>
        <p:blipFill>
          <a:blip r:embed="rId2" cstate="print"/>
          <a:srcRect/>
          <a:stretch>
            <a:fillRect/>
          </a:stretch>
        </p:blipFill>
        <p:spPr bwMode="auto">
          <a:xfrm>
            <a:off x="1835696" y="980728"/>
            <a:ext cx="5256584" cy="295232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50706"/>
          </a:xfrm>
        </p:spPr>
        <p:txBody>
          <a:bodyPr>
            <a:normAutofit fontScale="90000"/>
          </a:bodyPr>
          <a:lstStyle/>
          <a:p>
            <a:r>
              <a:rPr lang="pl-PL" sz="3200" dirty="0" smtClean="0">
                <a:solidFill>
                  <a:schemeClr val="tx1"/>
                </a:solidFill>
              </a:rPr>
              <a:t>Święta Wielkiej Nocy to święta radosne - kojarzą się z wiosną, słońcem, budzeniem się do życia po zimie oraz oczywiście ze Zmartwychwstaniem Chrystusa. </a:t>
            </a:r>
            <a:br>
              <a:rPr lang="pl-PL" sz="3200" dirty="0" smtClean="0">
                <a:solidFill>
                  <a:schemeClr val="tx1"/>
                </a:solidFill>
              </a:rPr>
            </a:br>
            <a:r>
              <a:rPr lang="pl-PL" sz="3200" dirty="0" smtClean="0">
                <a:solidFill>
                  <a:schemeClr val="tx1"/>
                </a:solidFill>
              </a:rPr>
              <a:t>To najważniejszy czas w kalendarzu liturgicznym. Święta te są silnie zakorzenione w naszej kulturze i historii. </a:t>
            </a:r>
            <a:br>
              <a:rPr lang="pl-PL" sz="3200" dirty="0" smtClean="0">
                <a:solidFill>
                  <a:schemeClr val="tx1"/>
                </a:solidFill>
              </a:rPr>
            </a:br>
            <a:r>
              <a:rPr lang="pl-PL" sz="3200" dirty="0" smtClean="0">
                <a:solidFill>
                  <a:schemeClr val="tx1"/>
                </a:solidFill>
              </a:rPr>
              <a:t>Na uwagę zasługuje również ich bogata symbolika.</a:t>
            </a:r>
            <a:br>
              <a:rPr lang="pl-PL" sz="3200" dirty="0" smtClean="0">
                <a:solidFill>
                  <a:schemeClr val="tx1"/>
                </a:solidFill>
              </a:rPr>
            </a:br>
            <a:r>
              <a:rPr lang="pl-PL" sz="3200" dirty="0" smtClean="0">
                <a:solidFill>
                  <a:schemeClr val="tx1"/>
                </a:solidFill>
              </a:rPr>
              <a:t> </a:t>
            </a:r>
            <a:br>
              <a:rPr lang="pl-PL" sz="3200" dirty="0" smtClean="0">
                <a:solidFill>
                  <a:schemeClr val="tx1"/>
                </a:solidFill>
              </a:rPr>
            </a:br>
            <a:r>
              <a:rPr lang="pl-PL" sz="3200" dirty="0" smtClean="0">
                <a:solidFill>
                  <a:schemeClr val="tx1"/>
                </a:solidFill>
              </a:rPr>
              <a:t>Warto te symbole poznać i dowiedzieć się, co oznaczają, aby przeżywać te wyjątkowe dni jeszcze bardziej świadomie.</a:t>
            </a:r>
            <a:r>
              <a:rPr lang="pl-PL" sz="2400" dirty="0" smtClean="0">
                <a:solidFill>
                  <a:schemeClr val="tx1"/>
                </a:solidFill>
              </a:rPr>
              <a:t/>
            </a:r>
            <a:br>
              <a:rPr lang="pl-PL" sz="2400" dirty="0" smtClean="0">
                <a:solidFill>
                  <a:schemeClr val="tx1"/>
                </a:solidFill>
              </a:rPr>
            </a:br>
            <a:endParaRPr lang="pl-PL" sz="2400" dirty="0">
              <a:solidFill>
                <a:schemeClr val="tx1"/>
              </a:solidFill>
            </a:endParaRPr>
          </a:p>
        </p:txBody>
      </p:sp>
      <p:sp>
        <p:nvSpPr>
          <p:cNvPr id="3" name="Symbol zastępczy zawartości 2"/>
          <p:cNvSpPr>
            <a:spLocks noGrp="1"/>
          </p:cNvSpPr>
          <p:nvPr>
            <p:ph idx="1"/>
          </p:nvPr>
        </p:nvSpPr>
        <p:spPr>
          <a:xfrm>
            <a:off x="457200" y="5301208"/>
            <a:ext cx="8229600" cy="1008152"/>
          </a:xfrm>
        </p:spPr>
        <p:txBody>
          <a:bodyPr/>
          <a:lstStyle/>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1512168"/>
          </a:xfrm>
        </p:spPr>
        <p:txBody>
          <a:bodyPr>
            <a:normAutofit fontScale="90000"/>
          </a:bodyPr>
          <a:lstStyle/>
          <a:p>
            <a:r>
              <a:rPr lang="pl-PL" dirty="0" smtClean="0"/>
              <a:t>NIEDZIELA PALMOWA </a:t>
            </a:r>
            <a:br>
              <a:rPr lang="pl-PL" dirty="0" smtClean="0"/>
            </a:br>
            <a:r>
              <a:rPr lang="pl-PL" dirty="0" smtClean="0"/>
              <a:t>- rozpoczyna uroczystości Wielkiego Tygodnia</a:t>
            </a:r>
            <a:endParaRPr lang="pl-PL" dirty="0"/>
          </a:p>
        </p:txBody>
      </p:sp>
      <p:sp>
        <p:nvSpPr>
          <p:cNvPr id="4" name="Symbol zastępczy zawartości 3"/>
          <p:cNvSpPr>
            <a:spLocks noGrp="1"/>
          </p:cNvSpPr>
          <p:nvPr>
            <p:ph sz="half" idx="2"/>
          </p:nvPr>
        </p:nvSpPr>
        <p:spPr>
          <a:xfrm>
            <a:off x="3275856" y="2492896"/>
            <a:ext cx="5616624" cy="4104456"/>
          </a:xfrm>
        </p:spPr>
        <p:txBody>
          <a:bodyPr>
            <a:normAutofit/>
          </a:bodyPr>
          <a:lstStyle/>
          <a:p>
            <a:pPr>
              <a:buNone/>
            </a:pPr>
            <a:r>
              <a:rPr lang="pl-PL" sz="2400" dirty="0" smtClean="0"/>
              <a:t>     Palma wielkanocna jest symbolem zmartwychwstania, nieśmiertelności duszy, zwycięstwa nad grzechem i śmiercią, to znak triumfu. Jest także symbolem męki i odkupienia. Jej świecenie i dekorowanie nią domów ma upamiętniać wjazd Chrystusa do Jerozolimy. To liśćmi palmy tłum witał Jezusa.</a:t>
            </a:r>
            <a:endParaRPr lang="pl-PL" sz="2400" dirty="0"/>
          </a:p>
        </p:txBody>
      </p:sp>
      <p:pic>
        <p:nvPicPr>
          <p:cNvPr id="8" name="Symbol zastępczy zawartości 7" descr="artplants.de Zestaw 6 sztucznych palm bambusowych liście Emilio, zielone,  75 cm - liść palmy - dekoracja gałązka palmowa : Amazon.pl: Dom i kuchnia"/>
          <p:cNvPicPr>
            <a:picLocks noGrp="1"/>
          </p:cNvPicPr>
          <p:nvPr>
            <p:ph sz="half" idx="1"/>
          </p:nvPr>
        </p:nvPicPr>
        <p:blipFill>
          <a:blip r:embed="rId2" cstate="print"/>
          <a:srcRect/>
          <a:stretch>
            <a:fillRect/>
          </a:stretch>
        </p:blipFill>
        <p:spPr bwMode="auto">
          <a:xfrm>
            <a:off x="539553" y="2060848"/>
            <a:ext cx="2232247"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dirty="0"/>
          </a:p>
        </p:txBody>
      </p:sp>
      <p:sp>
        <p:nvSpPr>
          <p:cNvPr id="4" name="Symbol zastępczy zawartości 3"/>
          <p:cNvSpPr>
            <a:spLocks noGrp="1"/>
          </p:cNvSpPr>
          <p:nvPr>
            <p:ph sz="half" idx="2"/>
          </p:nvPr>
        </p:nvSpPr>
        <p:spPr>
          <a:xfrm>
            <a:off x="4067944" y="836712"/>
            <a:ext cx="4824536" cy="5544616"/>
          </a:xfrm>
        </p:spPr>
        <p:txBody>
          <a:bodyPr>
            <a:normAutofit lnSpcReduction="10000"/>
          </a:bodyPr>
          <a:lstStyle/>
          <a:p>
            <a:pPr>
              <a:buNone/>
            </a:pPr>
            <a:r>
              <a:rPr lang="pl-PL" dirty="0" smtClean="0"/>
              <a:t>	W </a:t>
            </a:r>
            <a:r>
              <a:rPr lang="pl-PL" dirty="0" smtClean="0"/>
              <a:t>Polsce palmę wykonuje się najczęściej z gałązek wierzbowych (bazi) oraz tych, które są zielone wczesną wiosną (np. bukszpan) oraz innych dodatków. Dawniej wierzono, że jeśli domownicy mają poświęconą palmę, nic złego im się nie stanie, że uchroni przed nieczystymi mocami nie tylko ludzi, ale także zwierzęta</a:t>
            </a:r>
            <a:endParaRPr lang="pl-PL" dirty="0"/>
          </a:p>
        </p:txBody>
      </p:sp>
      <p:pic>
        <p:nvPicPr>
          <p:cNvPr id="5" name="Symbol zastępczy zawartości 4" descr="Wierzenia związane z palmą wielkanocną – zwrot.cz"/>
          <p:cNvPicPr>
            <a:picLocks noGrp="1"/>
          </p:cNvPicPr>
          <p:nvPr>
            <p:ph sz="half" idx="1"/>
          </p:nvPr>
        </p:nvPicPr>
        <p:blipFill>
          <a:blip r:embed="rId2" cstate="print"/>
          <a:srcRect/>
          <a:stretch>
            <a:fillRect/>
          </a:stretch>
        </p:blipFill>
        <p:spPr bwMode="auto">
          <a:xfrm>
            <a:off x="395536" y="908720"/>
            <a:ext cx="3754512" cy="517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WODA</a:t>
            </a:r>
            <a:endParaRPr lang="pl-PL" dirty="0"/>
          </a:p>
        </p:txBody>
      </p:sp>
      <p:sp>
        <p:nvSpPr>
          <p:cNvPr id="4" name="Symbol zastępczy zawartości 3"/>
          <p:cNvSpPr>
            <a:spLocks noGrp="1"/>
          </p:cNvSpPr>
          <p:nvPr>
            <p:ph sz="half" idx="2"/>
          </p:nvPr>
        </p:nvSpPr>
        <p:spPr>
          <a:xfrm>
            <a:off x="4139952" y="1600200"/>
            <a:ext cx="5004048" cy="4525963"/>
          </a:xfrm>
        </p:spPr>
        <p:txBody>
          <a:bodyPr>
            <a:normAutofit fontScale="92500"/>
          </a:bodyPr>
          <a:lstStyle/>
          <a:p>
            <a:pPr>
              <a:buNone/>
            </a:pPr>
            <a:r>
              <a:rPr lang="pl-PL" dirty="0" smtClean="0"/>
              <a:t>     Woda, używana w kościele ale i ta, którą oblewamy się w Wielkanocny Poniedziałek to symbol odrodzenia, oczyszczenia z grzechu, to woda ze źródła życia. Jej zadaniem jest nie tylko zaspokojenie pragnienia, </a:t>
            </a:r>
          </a:p>
          <a:p>
            <a:pPr>
              <a:buNone/>
            </a:pPr>
            <a:r>
              <a:rPr lang="pl-PL" dirty="0" smtClean="0"/>
              <a:t>     ale również pomoc </a:t>
            </a:r>
          </a:p>
          <a:p>
            <a:pPr>
              <a:buNone/>
            </a:pPr>
            <a:r>
              <a:rPr lang="pl-PL" dirty="0" smtClean="0"/>
              <a:t>     w odrodzeniu się na nowo, jako ludzi wolnych od grzechu.</a:t>
            </a:r>
            <a:endParaRPr lang="pl-PL" dirty="0"/>
          </a:p>
        </p:txBody>
      </p:sp>
      <p:pic>
        <p:nvPicPr>
          <p:cNvPr id="5" name="Symbol zastępczy zawartości 4" descr="Pamięć wody"/>
          <p:cNvPicPr>
            <a:picLocks noGrp="1"/>
          </p:cNvPicPr>
          <p:nvPr>
            <p:ph sz="half" idx="1"/>
          </p:nvPr>
        </p:nvPicPr>
        <p:blipFill>
          <a:blip r:embed="rId2" cstate="print"/>
          <a:srcRect/>
          <a:stretch>
            <a:fillRect/>
          </a:stretch>
        </p:blipFill>
        <p:spPr bwMode="auto">
          <a:xfrm>
            <a:off x="323528" y="1556792"/>
            <a:ext cx="3960440"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ŚWIĘCONKA </a:t>
            </a:r>
            <a:br>
              <a:rPr lang="pl-PL" dirty="0" smtClean="0"/>
            </a:br>
            <a:r>
              <a:rPr lang="pl-PL" dirty="0" smtClean="0"/>
              <a:t>– symbole w koszyczku wielkanocnym</a:t>
            </a:r>
            <a:endParaRPr lang="pl-PL" dirty="0"/>
          </a:p>
        </p:txBody>
      </p:sp>
      <p:sp>
        <p:nvSpPr>
          <p:cNvPr id="3" name="Symbol zastępczy zawartości 2"/>
          <p:cNvSpPr>
            <a:spLocks noGrp="1"/>
          </p:cNvSpPr>
          <p:nvPr>
            <p:ph sz="half" idx="1"/>
          </p:nvPr>
        </p:nvSpPr>
        <p:spPr>
          <a:xfrm>
            <a:off x="0" y="2060848"/>
            <a:ext cx="5148064" cy="4065315"/>
          </a:xfrm>
        </p:spPr>
        <p:txBody>
          <a:bodyPr>
            <a:normAutofit/>
          </a:bodyPr>
          <a:lstStyle/>
          <a:p>
            <a:pPr>
              <a:buNone/>
            </a:pPr>
            <a:r>
              <a:rPr lang="pl-PL" dirty="0" smtClean="0">
                <a:ea typeface="Tahoma" pitchFamily="34" charset="0"/>
                <a:cs typeface="Tahoma" pitchFamily="34" charset="0"/>
              </a:rPr>
              <a:t>W Wielką Sobotę udajemy się </a:t>
            </a:r>
          </a:p>
          <a:p>
            <a:pPr>
              <a:buNone/>
            </a:pPr>
            <a:r>
              <a:rPr lang="pl-PL" dirty="0" smtClean="0">
                <a:ea typeface="Tahoma" pitchFamily="34" charset="0"/>
                <a:cs typeface="Tahoma" pitchFamily="34" charset="0"/>
              </a:rPr>
              <a:t>do kościoła z pięknie </a:t>
            </a:r>
          </a:p>
          <a:p>
            <a:pPr>
              <a:buNone/>
            </a:pPr>
            <a:r>
              <a:rPr lang="pl-PL" dirty="0" smtClean="0">
                <a:ea typeface="Tahoma" pitchFamily="34" charset="0"/>
                <a:cs typeface="Tahoma" pitchFamily="34" charset="0"/>
              </a:rPr>
              <a:t>udekorowanymi koszyczkami.</a:t>
            </a:r>
          </a:p>
          <a:p>
            <a:pPr>
              <a:buNone/>
            </a:pPr>
            <a:r>
              <a:rPr lang="pl-PL" dirty="0" smtClean="0">
                <a:ea typeface="Tahoma" pitchFamily="34" charset="0"/>
                <a:cs typeface="Tahoma" pitchFamily="34" charset="0"/>
              </a:rPr>
              <a:t>Święconka to dary, które </a:t>
            </a:r>
          </a:p>
          <a:p>
            <a:pPr>
              <a:buNone/>
            </a:pPr>
            <a:r>
              <a:rPr lang="pl-PL" dirty="0" smtClean="0">
                <a:ea typeface="Tahoma" pitchFamily="34" charset="0"/>
                <a:cs typeface="Tahoma" pitchFamily="34" charset="0"/>
              </a:rPr>
              <a:t>chcemy poświęcić przed </a:t>
            </a:r>
          </a:p>
          <a:p>
            <a:pPr>
              <a:buNone/>
            </a:pPr>
            <a:r>
              <a:rPr lang="pl-PL" dirty="0" smtClean="0">
                <a:ea typeface="Tahoma" pitchFamily="34" charset="0"/>
                <a:cs typeface="Tahoma" pitchFamily="34" charset="0"/>
              </a:rPr>
              <a:t>ołtarzem i spożyć w czasie </a:t>
            </a:r>
          </a:p>
          <a:p>
            <a:pPr>
              <a:buNone/>
            </a:pPr>
            <a:r>
              <a:rPr lang="pl-PL" dirty="0" smtClean="0">
                <a:ea typeface="Tahoma" pitchFamily="34" charset="0"/>
                <a:cs typeface="Tahoma" pitchFamily="34" charset="0"/>
              </a:rPr>
              <a:t>uroczystego wielkanocnego </a:t>
            </a:r>
          </a:p>
          <a:p>
            <a:pPr>
              <a:buNone/>
            </a:pPr>
            <a:r>
              <a:rPr lang="pl-PL" dirty="0" smtClean="0">
                <a:ea typeface="Tahoma" pitchFamily="34" charset="0"/>
                <a:cs typeface="Tahoma" pitchFamily="34" charset="0"/>
              </a:rPr>
              <a:t>śniadania.</a:t>
            </a:r>
            <a:endParaRPr lang="pl-PL" dirty="0">
              <a:ea typeface="Tahoma" pitchFamily="34" charset="0"/>
              <a:cs typeface="Tahoma" pitchFamily="34" charset="0"/>
            </a:endParaRPr>
          </a:p>
        </p:txBody>
      </p:sp>
      <p:pic>
        <p:nvPicPr>
          <p:cNvPr id="5" name="Symbol zastępczy zawartości 4" descr="TEMAT TYGODNIA: Wielkanoc"/>
          <p:cNvPicPr>
            <a:picLocks noGrp="1"/>
          </p:cNvPicPr>
          <p:nvPr>
            <p:ph sz="half" idx="2"/>
          </p:nvPr>
        </p:nvPicPr>
        <p:blipFill>
          <a:blip r:embed="rId2" cstate="print"/>
          <a:srcRect/>
          <a:stretch>
            <a:fillRect/>
          </a:stretch>
        </p:blipFill>
        <p:spPr bwMode="auto">
          <a:xfrm>
            <a:off x="5067300" y="2060848"/>
            <a:ext cx="382518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052736"/>
          </a:xfrm>
        </p:spPr>
        <p:txBody>
          <a:bodyPr>
            <a:normAutofit/>
          </a:bodyPr>
          <a:lstStyle/>
          <a:p>
            <a:r>
              <a:rPr lang="pl-PL" sz="4400" dirty="0" smtClean="0"/>
              <a:t>BARANEK</a:t>
            </a:r>
            <a:endParaRPr lang="pl-PL" sz="4400" dirty="0"/>
          </a:p>
        </p:txBody>
      </p:sp>
      <p:sp>
        <p:nvSpPr>
          <p:cNvPr id="3" name="Symbol zastępczy zawartości 2"/>
          <p:cNvSpPr>
            <a:spLocks noGrp="1"/>
          </p:cNvSpPr>
          <p:nvPr>
            <p:ph sz="half" idx="1"/>
          </p:nvPr>
        </p:nvSpPr>
        <p:spPr>
          <a:xfrm>
            <a:off x="0" y="908720"/>
            <a:ext cx="5220072" cy="5544616"/>
          </a:xfrm>
        </p:spPr>
        <p:txBody>
          <a:bodyPr>
            <a:noAutofit/>
          </a:bodyPr>
          <a:lstStyle/>
          <a:p>
            <a:pPr>
              <a:buNone/>
            </a:pPr>
            <a:r>
              <a:rPr lang="pl-PL" sz="2400" dirty="0" smtClean="0"/>
              <a:t>Symbol Jezusa </a:t>
            </a:r>
            <a:r>
              <a:rPr lang="pl-PL" sz="2400" dirty="0" err="1" smtClean="0"/>
              <a:t>Zmartwchwstałego</a:t>
            </a:r>
            <a:r>
              <a:rPr lang="pl-PL" sz="2400" dirty="0" smtClean="0"/>
              <a:t>, </a:t>
            </a:r>
          </a:p>
          <a:p>
            <a:pPr>
              <a:buNone/>
            </a:pPr>
            <a:r>
              <a:rPr lang="pl-PL" sz="2400" dirty="0" smtClean="0"/>
              <a:t>ale także symbol niewinności,</a:t>
            </a:r>
          </a:p>
          <a:p>
            <a:pPr>
              <a:buNone/>
            </a:pPr>
            <a:r>
              <a:rPr lang="pl-PL" sz="2400" dirty="0" smtClean="0"/>
              <a:t>łagodności i posłuszeństwa.  </a:t>
            </a:r>
          </a:p>
          <a:p>
            <a:pPr>
              <a:buNone/>
            </a:pPr>
            <a:r>
              <a:rPr lang="pl-PL" sz="2400" dirty="0" smtClean="0"/>
              <a:t>Na  chorągiewce jest umieszczony</a:t>
            </a:r>
          </a:p>
          <a:p>
            <a:pPr>
              <a:buNone/>
            </a:pPr>
            <a:r>
              <a:rPr lang="pl-PL" sz="2400" dirty="0" smtClean="0"/>
              <a:t>Krzyż oraz napis „Alleluja”,</a:t>
            </a:r>
          </a:p>
          <a:p>
            <a:pPr>
              <a:buNone/>
            </a:pPr>
            <a:r>
              <a:rPr lang="pl-PL" sz="2400" dirty="0" smtClean="0"/>
              <a:t>wyrażający radość ze zwycięstwa</a:t>
            </a:r>
          </a:p>
          <a:p>
            <a:pPr>
              <a:buNone/>
            </a:pPr>
            <a:r>
              <a:rPr lang="pl-PL" sz="2400" dirty="0" smtClean="0"/>
              <a:t>życia  nad śmiercią oraz pokonania</a:t>
            </a:r>
          </a:p>
          <a:p>
            <a:pPr>
              <a:buNone/>
            </a:pPr>
            <a:r>
              <a:rPr lang="pl-PL" sz="2400" dirty="0" smtClean="0"/>
              <a:t>grzechu. </a:t>
            </a:r>
          </a:p>
          <a:p>
            <a:pPr>
              <a:buNone/>
            </a:pPr>
            <a:r>
              <a:rPr lang="pl-PL" sz="2400" dirty="0" smtClean="0"/>
              <a:t>W Nowym Testamencie, Chrystus</a:t>
            </a:r>
          </a:p>
          <a:p>
            <a:pPr>
              <a:buNone/>
            </a:pPr>
            <a:r>
              <a:rPr lang="pl-PL" sz="2400" dirty="0" smtClean="0"/>
              <a:t>zostaje nazwany Barankiem Bożym,</a:t>
            </a:r>
          </a:p>
          <a:p>
            <a:pPr>
              <a:buNone/>
            </a:pPr>
            <a:r>
              <a:rPr lang="pl-PL" sz="2400" dirty="0" smtClean="0"/>
              <a:t>który w Wielki Piątek dokonuje </a:t>
            </a:r>
          </a:p>
          <a:p>
            <a:pPr>
              <a:buNone/>
            </a:pPr>
            <a:r>
              <a:rPr lang="pl-PL" sz="2400" dirty="0" smtClean="0"/>
              <a:t>odkupienia ludzi za cenę własnej </a:t>
            </a:r>
          </a:p>
          <a:p>
            <a:pPr>
              <a:buNone/>
            </a:pPr>
            <a:r>
              <a:rPr lang="pl-PL" sz="2400" dirty="0" smtClean="0"/>
              <a:t>krwi.</a:t>
            </a:r>
          </a:p>
        </p:txBody>
      </p:sp>
      <p:pic>
        <p:nvPicPr>
          <p:cNvPr id="5" name="Symbol zastępczy zawartości 4" descr="BARANEK WIELKANOCNY KOSZYCZEK WIELKANOC OZDOBA - 7251549555 - oficjalne  archiwum Allegro"/>
          <p:cNvPicPr>
            <a:picLocks noGrp="1"/>
          </p:cNvPicPr>
          <p:nvPr>
            <p:ph sz="half" idx="2"/>
          </p:nvPr>
        </p:nvPicPr>
        <p:blipFill>
          <a:blip r:embed="rId2" cstate="print"/>
          <a:srcRect/>
          <a:stretch>
            <a:fillRect/>
          </a:stretch>
        </p:blipFill>
        <p:spPr bwMode="auto">
          <a:xfrm>
            <a:off x="5292080" y="1484784"/>
            <a:ext cx="360655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JAJKA </a:t>
            </a:r>
            <a:endParaRPr lang="pl-PL" dirty="0"/>
          </a:p>
        </p:txBody>
      </p:sp>
      <p:sp>
        <p:nvSpPr>
          <p:cNvPr id="3" name="Symbol zastępczy zawartości 2"/>
          <p:cNvSpPr>
            <a:spLocks noGrp="1"/>
          </p:cNvSpPr>
          <p:nvPr>
            <p:ph idx="1"/>
          </p:nvPr>
        </p:nvSpPr>
        <p:spPr>
          <a:xfrm>
            <a:off x="251520" y="1124744"/>
            <a:ext cx="8568952" cy="5184616"/>
          </a:xfrm>
        </p:spPr>
        <p:txBody>
          <a:bodyPr>
            <a:normAutofit/>
          </a:bodyPr>
          <a:lstStyle/>
          <a:p>
            <a:pPr>
              <a:buNone/>
            </a:pPr>
            <a:r>
              <a:rPr lang="pl-PL" sz="2400" dirty="0" smtClean="0"/>
              <a:t>Jajko to starożytny symbol nowego życia, przesiąknięty</a:t>
            </a:r>
          </a:p>
          <a:p>
            <a:pPr>
              <a:buNone/>
            </a:pPr>
            <a:r>
              <a:rPr lang="pl-PL" sz="2400" dirty="0" smtClean="0"/>
              <a:t>w mitologii odniesieniami do czterech żywiołów: </a:t>
            </a:r>
          </a:p>
          <a:p>
            <a:pPr>
              <a:buNone/>
            </a:pPr>
            <a:r>
              <a:rPr lang="pl-PL" sz="2400" dirty="0" smtClean="0"/>
              <a:t>skorupka – ziemia, błona – powietrze, żółtko – ogień, </a:t>
            </a:r>
          </a:p>
          <a:p>
            <a:pPr>
              <a:buNone/>
            </a:pPr>
            <a:r>
              <a:rPr lang="pl-PL" sz="2400" dirty="0" smtClean="0"/>
              <a:t>a białko – woda. </a:t>
            </a:r>
          </a:p>
          <a:p>
            <a:pPr>
              <a:buNone/>
            </a:pPr>
            <a:r>
              <a:rPr lang="pl-PL" sz="2400" dirty="0" smtClean="0"/>
              <a:t>W chrześcijaństwie jajko jest symbolem nowego życia, </a:t>
            </a:r>
          </a:p>
          <a:p>
            <a:pPr>
              <a:buNone/>
            </a:pPr>
            <a:r>
              <a:rPr lang="pl-PL" sz="2400" dirty="0" smtClean="0"/>
              <a:t>zmartwychwstania, odrodzenia, ale również płodności, </a:t>
            </a:r>
          </a:p>
          <a:p>
            <a:pPr>
              <a:buNone/>
            </a:pPr>
            <a:r>
              <a:rPr lang="pl-PL" sz="2400" dirty="0" smtClean="0"/>
              <a:t>urodzaju, zdrowia.</a:t>
            </a:r>
          </a:p>
          <a:p>
            <a:pPr>
              <a:buNone/>
            </a:pPr>
            <a:endParaRPr lang="pl-PL" sz="2400" dirty="0"/>
          </a:p>
        </p:txBody>
      </p:sp>
      <p:pic>
        <p:nvPicPr>
          <p:cNvPr id="6" name="Obraz 5" descr="Jajka w koszyku otoczone słomą - iPuzzle photo puzzle"/>
          <p:cNvPicPr/>
          <p:nvPr/>
        </p:nvPicPr>
        <p:blipFill>
          <a:blip r:embed="rId2" cstate="print"/>
          <a:srcRect/>
          <a:stretch>
            <a:fillRect/>
          </a:stretch>
        </p:blipFill>
        <p:spPr bwMode="auto">
          <a:xfrm>
            <a:off x="3275856" y="3861048"/>
            <a:ext cx="5040640" cy="2677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340768"/>
          </a:xfrm>
        </p:spPr>
        <p:txBody>
          <a:bodyPr/>
          <a:lstStyle/>
          <a:p>
            <a:r>
              <a:rPr lang="pl-PL" dirty="0" smtClean="0"/>
              <a:t>PISANKI</a:t>
            </a:r>
            <a:endParaRPr lang="pl-PL" dirty="0"/>
          </a:p>
        </p:txBody>
      </p:sp>
      <p:sp>
        <p:nvSpPr>
          <p:cNvPr id="3" name="Symbol zastępczy zawartości 2"/>
          <p:cNvSpPr>
            <a:spLocks noGrp="1"/>
          </p:cNvSpPr>
          <p:nvPr>
            <p:ph idx="1"/>
          </p:nvPr>
        </p:nvSpPr>
        <p:spPr>
          <a:xfrm>
            <a:off x="0" y="1196752"/>
            <a:ext cx="9144000" cy="5112608"/>
          </a:xfrm>
        </p:spPr>
        <p:txBody>
          <a:bodyPr/>
          <a:lstStyle/>
          <a:p>
            <a:pPr>
              <a:buNone/>
            </a:pPr>
            <a:r>
              <a:rPr lang="pl-PL" sz="2000" dirty="0" smtClean="0"/>
              <a:t>W wielkanocnym koszyczku powinny znaleźć się zarówno jajka, </a:t>
            </a:r>
          </a:p>
          <a:p>
            <a:pPr>
              <a:buNone/>
            </a:pPr>
            <a:r>
              <a:rPr lang="pl-PL" sz="2000" dirty="0" smtClean="0"/>
              <a:t>które planujemy zjeść w niedzielę ale i pisanki. Ich kolory mają istotne </a:t>
            </a:r>
          </a:p>
          <a:p>
            <a:pPr>
              <a:buNone/>
            </a:pPr>
            <a:r>
              <a:rPr lang="pl-PL" sz="2000" dirty="0" smtClean="0"/>
              <a:t>znaczenie: pianki w kolorze żółtym oraz zielonym, czyli w kolorach typowo</a:t>
            </a:r>
          </a:p>
          <a:p>
            <a:pPr>
              <a:buNone/>
            </a:pPr>
            <a:r>
              <a:rPr lang="pl-PL" sz="2000" dirty="0" smtClean="0"/>
              <a:t>wielkanocnych, symbolizują  radość, urodzaj, nowe życie. Pisanki czerwone: </a:t>
            </a:r>
          </a:p>
          <a:p>
            <a:pPr>
              <a:buNone/>
            </a:pPr>
            <a:r>
              <a:rPr lang="pl-PL" sz="2000" dirty="0" smtClean="0"/>
              <a:t>przypominają o męce Jezusa. Jajko fioletowe są  oznaką żałoby wielkanocnej, </a:t>
            </a:r>
          </a:p>
          <a:p>
            <a:pPr>
              <a:buNone/>
            </a:pPr>
            <a:r>
              <a:rPr lang="pl-PL" sz="2000" dirty="0" smtClean="0"/>
              <a:t>a niebieskie:  zdrowia i czystości.</a:t>
            </a:r>
          </a:p>
          <a:p>
            <a:pPr>
              <a:buNone/>
            </a:pPr>
            <a:endParaRPr lang="pl-PL" sz="2000" dirty="0" smtClean="0"/>
          </a:p>
          <a:p>
            <a:pPr>
              <a:buNone/>
            </a:pPr>
            <a:endParaRPr lang="pl-PL" sz="2000" dirty="0" smtClean="0"/>
          </a:p>
          <a:p>
            <a:pPr>
              <a:buNone/>
            </a:pPr>
            <a:endParaRPr lang="pl-PL" sz="2000" dirty="0" smtClean="0"/>
          </a:p>
          <a:p>
            <a:pPr>
              <a:buNone/>
            </a:pPr>
            <a:endParaRPr lang="pl-PL" dirty="0"/>
          </a:p>
        </p:txBody>
      </p:sp>
      <p:pic>
        <p:nvPicPr>
          <p:cNvPr id="4" name="Obraz 3" descr="JAJKO JAJA JAJKA WIELKANOCNE PISANKI NA WIELKANOC 8886846374 - Allegro.pl"/>
          <p:cNvPicPr/>
          <p:nvPr/>
        </p:nvPicPr>
        <p:blipFill>
          <a:blip r:embed="rId2" cstate="print"/>
          <a:srcRect/>
          <a:stretch>
            <a:fillRect/>
          </a:stretch>
        </p:blipFill>
        <p:spPr bwMode="auto">
          <a:xfrm>
            <a:off x="4572000" y="3284984"/>
            <a:ext cx="4260610" cy="2840036"/>
          </a:xfrm>
          <a:prstGeom prst="rect">
            <a:avLst/>
          </a:prstGeom>
          <a:noFill/>
          <a:ln w="9525">
            <a:noFill/>
            <a:miter lim="800000"/>
            <a:headEnd/>
            <a:tailEnd/>
          </a:ln>
        </p:spPr>
      </p:pic>
      <p:pic>
        <p:nvPicPr>
          <p:cNvPr id="5" name="Obraz 4" descr="Wielka Sobota. Czas oczekiwania i święcenia pokarmów - Powiat dąbrowski"/>
          <p:cNvPicPr/>
          <p:nvPr/>
        </p:nvPicPr>
        <p:blipFill>
          <a:blip r:embed="rId3" cstate="print"/>
          <a:srcRect/>
          <a:stretch>
            <a:fillRect/>
          </a:stretch>
        </p:blipFill>
        <p:spPr bwMode="auto">
          <a:xfrm>
            <a:off x="179512" y="4149080"/>
            <a:ext cx="4248472" cy="23906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204</TotalTime>
  <Words>526</Words>
  <Application>Microsoft Office PowerPoint</Application>
  <PresentationFormat>Pokaz na ekranie (4:3)</PresentationFormat>
  <Paragraphs>106</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Wierzchołek</vt:lpstr>
      <vt:lpstr>PRZYRODA W SYMBOLACH WIELKANOCNYCH</vt:lpstr>
      <vt:lpstr>Święta Wielkiej Nocy to święta radosne - kojarzą się z wiosną, słońcem, budzeniem się do życia po zimie oraz oczywiście ze Zmartwychwstaniem Chrystusa.  To najważniejszy czas w kalendarzu liturgicznym. Święta te są silnie zakorzenione w naszej kulturze i historii.  Na uwagę zasługuje również ich bogata symbolika.   Warto te symbole poznać i dowiedzieć się, co oznaczają, aby przeżywać te wyjątkowe dni jeszcze bardziej świadomie. </vt:lpstr>
      <vt:lpstr>NIEDZIELA PALMOWA  - rozpoczyna uroczystości Wielkiego Tygodnia</vt:lpstr>
      <vt:lpstr>Slajd 4</vt:lpstr>
      <vt:lpstr>WODA</vt:lpstr>
      <vt:lpstr>ŚWIĘCONKA  – symbole w koszyczku wielkanocnym</vt:lpstr>
      <vt:lpstr>BARANEK</vt:lpstr>
      <vt:lpstr>JAJKA </vt:lpstr>
      <vt:lpstr>PISANKI</vt:lpstr>
      <vt:lpstr>CHLEB</vt:lpstr>
      <vt:lpstr>BUKSZPAN</vt:lpstr>
      <vt:lpstr>CHRZAN</vt:lpstr>
      <vt:lpstr>SÓL</vt:lpstr>
      <vt:lpstr> ZWIERZĘTA  – w wielkanocnej symbolice</vt:lpstr>
      <vt:lpstr>Wielkanoc - święta wyjątkowe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Sylwia</dc:creator>
  <cp:lastModifiedBy>Sylwia</cp:lastModifiedBy>
  <cp:revision>4</cp:revision>
  <dcterms:created xsi:type="dcterms:W3CDTF">2022-04-07T16:43:13Z</dcterms:created>
  <dcterms:modified xsi:type="dcterms:W3CDTF">2022-04-09T17:12:38Z</dcterms:modified>
</cp:coreProperties>
</file>